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5" r:id="rId2"/>
    <p:sldId id="285" r:id="rId3"/>
    <p:sldId id="287" r:id="rId4"/>
    <p:sldId id="286" r:id="rId5"/>
    <p:sldId id="289" r:id="rId6"/>
    <p:sldId id="290" r:id="rId7"/>
    <p:sldId id="291" r:id="rId8"/>
    <p:sldId id="279" r:id="rId9"/>
    <p:sldId id="280" r:id="rId10"/>
    <p:sldId id="281" r:id="rId11"/>
    <p:sldId id="282" r:id="rId12"/>
    <p:sldId id="294" r:id="rId13"/>
    <p:sldId id="295" r:id="rId14"/>
    <p:sldId id="301" r:id="rId15"/>
    <p:sldId id="298" r:id="rId16"/>
    <p:sldId id="299" r:id="rId17"/>
    <p:sldId id="300" r:id="rId18"/>
    <p:sldId id="292" r:id="rId19"/>
    <p:sldId id="293" r:id="rId20"/>
    <p:sldId id="296" r:id="rId21"/>
    <p:sldId id="29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AD"/>
    <a:srgbClr val="4D4B4C"/>
    <a:srgbClr val="EF4941"/>
    <a:srgbClr val="6E6D6D"/>
    <a:srgbClr val="00AABA"/>
    <a:srgbClr val="F3DF53"/>
    <a:srgbClr val="EB7766"/>
    <a:srgbClr val="E9EFF6"/>
    <a:srgbClr val="8DCCD4"/>
    <a:srgbClr val="EAC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6"/>
    <p:restoredTop sz="85952"/>
  </p:normalViewPr>
  <p:slideViewPr>
    <p:cSldViewPr snapToGrid="0" snapToObjects="1">
      <p:cViewPr varScale="1">
        <p:scale>
          <a:sx n="87" d="100"/>
          <a:sy n="87" d="100"/>
        </p:scale>
        <p:origin x="90" y="22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A7D8D-7104-5940-8888-EFF5081A979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5F4DB-6A93-1149-BBC0-BA9FF19AC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5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5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9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2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5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9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8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6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7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1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24A8-F13E-8041-A219-076150CE420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405F7-6108-0C44-A540-66DD123C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7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38C9B17-02FC-4346-8FED-C04FB6C4D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AC3361C-A5D1-DD43-94D2-3A9280FDE148}"/>
              </a:ext>
            </a:extLst>
          </p:cNvPr>
          <p:cNvSpPr txBox="1"/>
          <p:nvPr/>
        </p:nvSpPr>
        <p:spPr>
          <a:xfrm>
            <a:off x="3008122" y="2380462"/>
            <a:ext cx="61757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6EAD"/>
                </a:solidFill>
                <a:latin typeface="Etelka Text Pro" charset="0"/>
                <a:ea typeface="Etelka Text Pro" charset="0"/>
                <a:cs typeface="Etelka Text Pro" charset="0"/>
              </a:rPr>
              <a:t>Соответствие пищевой продукции</a:t>
            </a:r>
            <a:endParaRPr lang="ru-RU" sz="4400" dirty="0">
              <a:solidFill>
                <a:srgbClr val="006EAD"/>
              </a:solidFill>
              <a:latin typeface="Etelka Text Pro" charset="0"/>
              <a:ea typeface="Etelka Text Pro" charset="0"/>
              <a:cs typeface="Etelka Text Pro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2C23A17-4012-8543-ADFB-64AEA9CA1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72" y="1085850"/>
            <a:ext cx="2340857" cy="71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2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smtClean="0">
                <a:latin typeface="Etelka Text Pro" panose="02000503030000020004" pitchFamily="2" charset="0"/>
              </a:rPr>
              <a:t>Продукция, подлежащая государственной регистрации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811160" y="1634062"/>
            <a:ext cx="969517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dirty="0">
                <a:latin typeface="Etelka Text Pro" panose="02000503030000020004" pitchFamily="2" charset="0"/>
              </a:rPr>
              <a:t>Специализированная пищевая продукция</a:t>
            </a:r>
            <a:r>
              <a:rPr lang="ru-RU" dirty="0" smtClean="0">
                <a:latin typeface="Etelka Text Pro" panose="02000503030000020004" pitchFamily="2" charset="0"/>
              </a:rPr>
              <a:t>:</a:t>
            </a:r>
          </a:p>
          <a:p>
            <a:pPr marL="55563" lvl="1"/>
            <a:endParaRPr lang="ru-RU" dirty="0">
              <a:latin typeface="Etelka Text Pro" panose="02000503030000020004" pitchFamily="2" charset="0"/>
            </a:endParaRP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Etelka Text Pro" panose="02000503030000020004" pitchFamily="2" charset="0"/>
              </a:rPr>
              <a:t>пищевая продукция для детского питания, в том числе вода питьевая для детского питания;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Etelka Text Pro" panose="02000503030000020004" pitchFamily="2" charset="0"/>
              </a:rPr>
              <a:t>пищевая продукция для диетического лечебного и диетического профилактического питания;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Etelka Text Pro" panose="02000503030000020004" pitchFamily="2" charset="0"/>
              </a:rPr>
              <a:t>минеральная природная, лечебно-столовая, лечебная минеральная вода с минерализацией свыше 1 мг/дм3 или при меньшей минерализации, содержащая биологически активные вещества в количестве не ниже бальнеологических норм;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Etelka Text Pro" panose="02000503030000020004" pitchFamily="2" charset="0"/>
              </a:rPr>
              <a:t>пищевая продукция для питания спортсменов, беременных и кормящих женщин;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Etelka Text Pro" panose="02000503030000020004" pitchFamily="2" charset="0"/>
              </a:rPr>
              <a:t>биологически активные добавки к пище (БАД</a:t>
            </a:r>
            <a:r>
              <a:rPr lang="ru-RU" dirty="0" smtClean="0">
                <a:latin typeface="Etelka Text Pro" panose="02000503030000020004" pitchFamily="2" charset="0"/>
              </a:rPr>
              <a:t>).</a:t>
            </a:r>
            <a:endParaRPr lang="ru-RU" dirty="0">
              <a:latin typeface="Etelka Text Pro" panose="02000503030000020004" pitchFamily="2" charset="0"/>
            </a:endParaRPr>
          </a:p>
          <a:p>
            <a:pPr marL="55563" lvl="1"/>
            <a:endParaRPr lang="ru-RU" dirty="0" smtClean="0">
              <a:latin typeface="Etelka Text Pro" panose="02000503030000020004" pitchFamily="2" charset="0"/>
            </a:endParaRPr>
          </a:p>
          <a:p>
            <a:pPr marL="55563" lvl="1"/>
            <a:r>
              <a:rPr lang="ru-RU" dirty="0" smtClean="0">
                <a:latin typeface="Etelka Text Pro" panose="02000503030000020004" pitchFamily="2" charset="0"/>
              </a:rPr>
              <a:t>А также любая </a:t>
            </a:r>
            <a:r>
              <a:rPr lang="ru-RU" dirty="0">
                <a:latin typeface="Etelka Text Pro" panose="02000503030000020004" pitchFamily="2" charset="0"/>
              </a:rPr>
              <a:t>пищевая продукция нового </a:t>
            </a:r>
            <a:r>
              <a:rPr lang="ru-RU" dirty="0" smtClean="0">
                <a:latin typeface="Etelka Text Pro" panose="02000503030000020004" pitchFamily="2" charset="0"/>
              </a:rPr>
              <a:t>вида.</a:t>
            </a:r>
            <a:endParaRPr lang="ru-RU" dirty="0">
              <a:latin typeface="Etelka Text Pro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smtClean="0">
                <a:latin typeface="Etelka Text Pro" panose="02000503030000020004" pitchFamily="2" charset="0"/>
              </a:rPr>
              <a:t>Регистрация декларации о соответствии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711808" y="1878936"/>
            <a:ext cx="10429697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Пакет документов</a:t>
            </a:r>
            <a:r>
              <a:rPr lang="ru-RU" sz="1600" dirty="0" smtClean="0">
                <a:latin typeface="Etelka Text Pro" panose="02000503030000020004" pitchFamily="2" charset="0"/>
              </a:rPr>
              <a:t>, необходимых для регистрации декларации о соответствии, согласно Решения Коллегии Евразийской экономической комиссии от 20 марта 2018 года №41 «О порядке регистрации, приостановления, возобновления и прекращения действия деклараций о соответствии продукции требованиям технических регламентов Евразийского экономического союза», </a:t>
            </a:r>
            <a:r>
              <a:rPr lang="ru-RU" sz="1600" dirty="0" err="1" smtClean="0">
                <a:latin typeface="Etelka Text Pro" panose="02000503030000020004" pitchFamily="2" charset="0"/>
              </a:rPr>
              <a:t>пп</a:t>
            </a:r>
            <a:r>
              <a:rPr lang="ru-RU" sz="1600" dirty="0" smtClean="0">
                <a:latin typeface="Etelka Text Pro" panose="02000503030000020004" pitchFamily="2" charset="0"/>
              </a:rPr>
              <a:t>. 4, 5:</a:t>
            </a:r>
          </a:p>
          <a:p>
            <a:pPr marL="55563" lvl="1"/>
            <a:endParaRPr lang="ru-RU" sz="1600" dirty="0" smtClean="0">
              <a:latin typeface="Etelka Text Pro" panose="02000503030000020004" pitchFamily="2" charset="0"/>
            </a:endParaRP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Etelka Text Pro" panose="02000503030000020004" pitchFamily="2" charset="0"/>
              </a:rPr>
              <a:t>заявление </a:t>
            </a:r>
            <a:r>
              <a:rPr lang="ru-RU" sz="1600" dirty="0">
                <a:latin typeface="Etelka Text Pro" panose="02000503030000020004" pitchFamily="2" charset="0"/>
              </a:rPr>
              <a:t>о регистрации декларации о </a:t>
            </a:r>
            <a:r>
              <a:rPr lang="ru-RU" sz="1600" dirty="0" smtClean="0">
                <a:latin typeface="Etelka Text Pro" panose="02000503030000020004" pitchFamily="2" charset="0"/>
              </a:rPr>
              <a:t>соответствии;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Etelka Text Pro" panose="02000503030000020004" pitchFamily="2" charset="0"/>
              </a:rPr>
              <a:t>сведения, подтверждающие государственную регистрацию юридического лица или физического лица в качестве индивидуального </a:t>
            </a:r>
            <a:r>
              <a:rPr lang="ru-RU" sz="1600" dirty="0" smtClean="0">
                <a:latin typeface="Etelka Text Pro" panose="02000503030000020004" pitchFamily="2" charset="0"/>
              </a:rPr>
              <a:t>предпринимателя;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Etelka Text Pro" panose="02000503030000020004" pitchFamily="2" charset="0"/>
              </a:rPr>
              <a:t>копия договора с изготовителем (в том числе с иностранным изготовителем), предусматривающего обеспечение соответствия поставляемой на таможенную территорию Союза продукции требованиям технического </a:t>
            </a:r>
            <a:r>
              <a:rPr lang="ru-RU" sz="1600" dirty="0" smtClean="0">
                <a:latin typeface="Etelka Text Pro" panose="02000503030000020004" pitchFamily="2" charset="0"/>
              </a:rPr>
              <a:t>регламента (технических регламентов);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Etelka Text Pro" panose="02000503030000020004" pitchFamily="2" charset="0"/>
              </a:rPr>
              <a:t>копии доказательственных материалов, представление которых для регистрации декларации о соответствии предусмотрено техническим регламентом (техническими регламентами), в том числе результаты исследований (испытаний) и измерений продукции, подтверждающие соблюдение требований технического регламента (технических регламентов</a:t>
            </a:r>
            <a:r>
              <a:rPr lang="ru-RU" sz="1600" dirty="0" smtClean="0">
                <a:latin typeface="Etelka Text Pro" panose="02000503030000020004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4087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smtClean="0">
                <a:latin typeface="Etelka Text Pro" panose="02000503030000020004" pitchFamily="2" charset="0"/>
              </a:rPr>
              <a:t>Форма декларации о соответствии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546555" y="1083709"/>
            <a:ext cx="104296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400" dirty="0" smtClean="0">
                <a:latin typeface="Etelka Text Pro" panose="02000503030000020004" pitchFamily="2" charset="0"/>
              </a:rPr>
              <a:t>Форма деклараци</a:t>
            </a:r>
            <a:r>
              <a:rPr lang="ru-RU" sz="1400" dirty="0">
                <a:latin typeface="Etelka Text Pro" panose="02000503030000020004" pitchFamily="2" charset="0"/>
              </a:rPr>
              <a:t>и о соответствии продукции требованиям технических регламентов утверждена Решением Коллегии Евразийской экономической комиссии от 25 декабря 2012 года №293 «О единых формах сертификата соответствия и декларации о соответствии требованиям технических регламентов Евразийского экономического союза и правилах их </a:t>
            </a:r>
            <a:r>
              <a:rPr lang="ru-RU" sz="1400" dirty="0" smtClean="0">
                <a:latin typeface="Etelka Text Pro" panose="02000503030000020004" pitchFamily="2" charset="0"/>
              </a:rPr>
              <a:t>оформления» с учетом изменений внесенных </a:t>
            </a:r>
            <a:r>
              <a:rPr lang="ru-RU" sz="1400" dirty="0">
                <a:latin typeface="Etelka Text Pro" panose="02000503030000020004" pitchFamily="2" charset="0"/>
              </a:rPr>
              <a:t>Решением </a:t>
            </a:r>
            <a:r>
              <a:rPr lang="ru-RU" sz="1400" dirty="0" smtClean="0">
                <a:latin typeface="Etelka Text Pro" panose="02000503030000020004" pitchFamily="2" charset="0"/>
              </a:rPr>
              <a:t>Коллегии </a:t>
            </a:r>
            <a:r>
              <a:rPr lang="ru-RU" sz="1400" dirty="0">
                <a:latin typeface="Etelka Text Pro" panose="02000503030000020004" pitchFamily="2" charset="0"/>
              </a:rPr>
              <a:t>Евразийской экономической комиссии</a:t>
            </a:r>
            <a:r>
              <a:rPr lang="ru-RU" sz="1400" dirty="0" smtClean="0">
                <a:latin typeface="Etelka Text Pro" panose="02000503030000020004" pitchFamily="2" charset="0"/>
              </a:rPr>
              <a:t> </a:t>
            </a:r>
            <a:r>
              <a:rPr lang="ru-RU" sz="1400" dirty="0">
                <a:latin typeface="Etelka Text Pro" panose="02000503030000020004" pitchFamily="2" charset="0"/>
              </a:rPr>
              <a:t>от 15 ноября 2016 года </a:t>
            </a:r>
            <a:r>
              <a:rPr lang="ru-RU" sz="1400" dirty="0" smtClean="0">
                <a:latin typeface="Etelka Text Pro" panose="02000503030000020004" pitchFamily="2" charset="0"/>
              </a:rPr>
              <a:t>№154.</a:t>
            </a:r>
            <a:endParaRPr lang="ru-RU" sz="1400" dirty="0" smtClean="0">
              <a:latin typeface="Etelka Tex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109" y="2253260"/>
            <a:ext cx="3559057" cy="4318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522" y="2162526"/>
            <a:ext cx="3183730" cy="450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9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>
                <a:latin typeface="Etelka Text Pro" panose="02000503030000020004" pitchFamily="2" charset="0"/>
              </a:rPr>
              <a:t>Схемы </a:t>
            </a:r>
            <a:r>
              <a:rPr lang="ru-RU" sz="2400" dirty="0" smtClean="0">
                <a:latin typeface="Etelka Text Pro" panose="02000503030000020004" pitchFamily="2" charset="0"/>
              </a:rPr>
              <a:t>декларирования, доказательства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711808" y="1878936"/>
            <a:ext cx="1042969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400" dirty="0">
                <a:latin typeface="Etelka Text Pro" panose="02000503030000020004" pitchFamily="2" charset="0"/>
              </a:rPr>
              <a:t>Схемы </a:t>
            </a:r>
            <a:r>
              <a:rPr lang="ru-RU" sz="1400" dirty="0" smtClean="0">
                <a:latin typeface="Etelka Text Pro" panose="02000503030000020004" pitchFamily="2" charset="0"/>
              </a:rPr>
              <a:t>декларирования продукции, </a:t>
            </a:r>
            <a:r>
              <a:rPr lang="ru-RU" sz="1400" dirty="0">
                <a:latin typeface="Etelka Text Pro" panose="02000503030000020004" pitchFamily="2" charset="0"/>
              </a:rPr>
              <a:t>согласно Решения </a:t>
            </a:r>
            <a:r>
              <a:rPr lang="ru-RU" sz="1400" dirty="0" smtClean="0">
                <a:latin typeface="Etelka Text Pro" panose="02000503030000020004" pitchFamily="2" charset="0"/>
              </a:rPr>
              <a:t>ЕЭК </a:t>
            </a:r>
            <a:r>
              <a:rPr lang="ru-RU" sz="1400" dirty="0">
                <a:latin typeface="Etelka Text Pro" panose="02000503030000020004" pitchFamily="2" charset="0"/>
              </a:rPr>
              <a:t>от </a:t>
            </a:r>
            <a:r>
              <a:rPr lang="ru-RU" sz="1400" dirty="0" smtClean="0">
                <a:latin typeface="Etelka Text Pro" panose="02000503030000020004" pitchFamily="2" charset="0"/>
              </a:rPr>
              <a:t>18.04.2018 года №44 «О типовых схемах оценки соответствия»:</a:t>
            </a:r>
          </a:p>
          <a:p>
            <a:pPr marL="55563" lvl="1"/>
            <a:endParaRPr lang="ru-RU" sz="1400" dirty="0" smtClean="0">
              <a:latin typeface="Etelka Text Pro" panose="02000503030000020004" pitchFamily="2" charset="0"/>
            </a:endParaRP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Схема 1д – серийное производство, на основании собственных доказательств заявителя;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Схема 2д – партия продукции, на основании собственных доказательств заявителя;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Схема 3д – серийное производство, доказательства, полученные с участием аккредитованной испытательной лаборатории;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Схема 4д – партия продукции, доказательства, полученные </a:t>
            </a:r>
            <a:r>
              <a:rPr lang="ru-RU" sz="1400" dirty="0">
                <a:latin typeface="Etelka Text Pro" panose="02000503030000020004" pitchFamily="2" charset="0"/>
              </a:rPr>
              <a:t> с участием аккредитованной испытательной лаборатории</a:t>
            </a:r>
            <a:r>
              <a:rPr lang="ru-RU" sz="1400" dirty="0" smtClean="0">
                <a:latin typeface="Etelka Text Pro" panose="02000503030000020004" pitchFamily="2" charset="0"/>
              </a:rPr>
              <a:t>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Схема 6д – серийное производство, доказательства, полученные с участием органа по сертификации систем менеджмента качества и аккредитованной </a:t>
            </a:r>
            <a:r>
              <a:rPr lang="ru-RU" sz="1400" dirty="0">
                <a:latin typeface="Etelka Text Pro" panose="02000503030000020004" pitchFamily="2" charset="0"/>
              </a:rPr>
              <a:t>испытательной </a:t>
            </a:r>
            <a:r>
              <a:rPr lang="ru-RU" sz="1400" dirty="0" smtClean="0">
                <a:latin typeface="Etelka Text Pro" panose="02000503030000020004" pitchFamily="2" charset="0"/>
              </a:rPr>
              <a:t>лаборатории.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811160" y="5026217"/>
            <a:ext cx="10429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400" dirty="0" smtClean="0">
                <a:latin typeface="Etelka Text Pro" panose="02000503030000020004" pitchFamily="2" charset="0"/>
              </a:rPr>
              <a:t>Сроки действия деклараций о соответствии ограничиваются требованиями технических регламентов на конкретные виды пищевой продукции и зависят, в том числе, от выбранной схемы декларирования.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78955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smtClean="0">
                <a:latin typeface="Etelka Text Pro" panose="02000503030000020004" pitchFamily="2" charset="0"/>
              </a:rPr>
              <a:t>Где </a:t>
            </a:r>
            <a:r>
              <a:rPr lang="ru-RU" sz="2400" dirty="0" smtClean="0">
                <a:latin typeface="Etelka Text Pro" panose="02000503030000020004" pitchFamily="2" charset="0"/>
              </a:rPr>
              <a:t>регистрируются декларации о соответствии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53" y="1221209"/>
            <a:ext cx="4332153" cy="26401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25087D-C0B1-8546-BFE7-AAD52EF2744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918601" y="2365821"/>
            <a:ext cx="345346" cy="345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A19651C-C524-3944-A497-23AAECD772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435622" y="2365821"/>
            <a:ext cx="345346" cy="345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842" y="1221209"/>
            <a:ext cx="3992595" cy="2640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325087D-C0B1-8546-BFE7-AAD52EF2744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918603" y="5118201"/>
            <a:ext cx="345346" cy="3453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A19651C-C524-3944-A497-23AAECD772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435624" y="5118201"/>
            <a:ext cx="345346" cy="345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133" y="4067463"/>
            <a:ext cx="4107598" cy="25367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54" y="4064894"/>
            <a:ext cx="4332152" cy="25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smtClean="0">
                <a:latin typeface="Etelka Text Pro" panose="02000503030000020004" pitchFamily="2" charset="0"/>
              </a:rPr>
              <a:t>Добровольное подтверждение соответствия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B850BB-21FC-5749-BD1B-BBBD3289EAC9}"/>
              </a:ext>
            </a:extLst>
          </p:cNvPr>
          <p:cNvSpPr/>
          <p:nvPr/>
        </p:nvSpPr>
        <p:spPr>
          <a:xfrm>
            <a:off x="393202" y="1596575"/>
            <a:ext cx="4285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F3F3F"/>
                </a:solidFill>
                <a:latin typeface="Etelka Text Pro" panose="02000503030000020004" pitchFamily="2" charset="0"/>
              </a:rPr>
              <a:t>Соответствие продукции</a:t>
            </a:r>
            <a:endParaRPr lang="ru-RU" sz="2000" b="1" dirty="0">
              <a:latin typeface="Etelka Text Pro" panose="02000503030000020004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0F72B15-74CC-9B41-AF4A-8FF4DA25589A}"/>
              </a:ext>
            </a:extLst>
          </p:cNvPr>
          <p:cNvSpPr/>
          <p:nvPr/>
        </p:nvSpPr>
        <p:spPr>
          <a:xfrm>
            <a:off x="6222502" y="1596575"/>
            <a:ext cx="4285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F3F3F"/>
                </a:solidFill>
                <a:latin typeface="Etelka Text Pro" panose="02000503030000020004" pitchFamily="2" charset="0"/>
              </a:rPr>
              <a:t>Соответствие систем менеджмента качества</a:t>
            </a:r>
            <a:endParaRPr lang="ru-RU" sz="2000" b="1" dirty="0">
              <a:latin typeface="Etelka Text Pro" panose="02000503030000020004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6243057" y="2390433"/>
            <a:ext cx="523607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Соответствие систем менеджмента качества требованиям ГОТС Р ИСО 9001-2015;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Соответствие </a:t>
            </a:r>
            <a:r>
              <a:rPr lang="en-US" sz="1400" dirty="0" smtClean="0">
                <a:latin typeface="Etelka Text Pro" panose="02000503030000020004" pitchFamily="2" charset="0"/>
              </a:rPr>
              <a:t>c</a:t>
            </a:r>
            <a:r>
              <a:rPr lang="ru-RU" sz="1400" dirty="0" err="1" smtClean="0">
                <a:latin typeface="Etelka Text Pro" panose="02000503030000020004" pitchFamily="2" charset="0"/>
              </a:rPr>
              <a:t>истем</a:t>
            </a:r>
            <a:r>
              <a:rPr lang="ru-RU" sz="1400" dirty="0" smtClean="0">
                <a:latin typeface="Etelka Text Pro" panose="02000503030000020004" pitchFamily="2" charset="0"/>
              </a:rPr>
              <a:t> </a:t>
            </a:r>
            <a:r>
              <a:rPr lang="ru-RU" sz="1400" dirty="0">
                <a:latin typeface="Etelka Text Pro" panose="02000503030000020004" pitchFamily="2" charset="0"/>
              </a:rPr>
              <a:t>экологического </a:t>
            </a:r>
            <a:r>
              <a:rPr lang="ru-RU" sz="1400" dirty="0" smtClean="0">
                <a:latin typeface="Etelka Text Pro" panose="02000503030000020004" pitchFamily="2" charset="0"/>
              </a:rPr>
              <a:t>менеджмента</a:t>
            </a:r>
            <a:r>
              <a:rPr lang="en-US" sz="1400" dirty="0" smtClean="0">
                <a:latin typeface="Etelka Text Pro" panose="02000503030000020004" pitchFamily="2" charset="0"/>
              </a:rPr>
              <a:t> </a:t>
            </a:r>
            <a:r>
              <a:rPr lang="ru-RU" sz="1400" dirty="0">
                <a:latin typeface="Etelka Text Pro" panose="02000503030000020004" pitchFamily="2" charset="0"/>
              </a:rPr>
              <a:t>требованиям ГОСТ Р ИСО </a:t>
            </a:r>
            <a:r>
              <a:rPr lang="ru-RU" sz="1400" dirty="0" smtClean="0">
                <a:latin typeface="Etelka Text Pro" panose="02000503030000020004" pitchFamily="2" charset="0"/>
              </a:rPr>
              <a:t>14001-2007;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Соответствие </a:t>
            </a:r>
            <a:r>
              <a:rPr lang="en-US" sz="1400" dirty="0" smtClean="0">
                <a:latin typeface="Etelka Text Pro" panose="02000503030000020004" pitchFamily="2" charset="0"/>
              </a:rPr>
              <a:t>c</a:t>
            </a:r>
            <a:r>
              <a:rPr lang="ru-RU" sz="1400" dirty="0" err="1" smtClean="0">
                <a:latin typeface="Etelka Text Pro" panose="02000503030000020004" pitchFamily="2" charset="0"/>
              </a:rPr>
              <a:t>истем</a:t>
            </a:r>
            <a:r>
              <a:rPr lang="ru-RU" sz="1400" dirty="0" smtClean="0">
                <a:latin typeface="Etelka Text Pro" panose="02000503030000020004" pitchFamily="2" charset="0"/>
              </a:rPr>
              <a:t> </a:t>
            </a:r>
            <a:r>
              <a:rPr lang="ru-RU" sz="1400" dirty="0">
                <a:latin typeface="Etelka Text Pro" panose="02000503030000020004" pitchFamily="2" charset="0"/>
              </a:rPr>
              <a:t>менеджмента безопасности труда и охраны здоровья </a:t>
            </a:r>
            <a:r>
              <a:rPr lang="ru-RU" sz="1400" dirty="0" smtClean="0">
                <a:latin typeface="Etelka Text Pro" panose="02000503030000020004" pitchFamily="2" charset="0"/>
              </a:rPr>
              <a:t>требованиям OHSAS 18001:2007;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Соответствие систем </a:t>
            </a:r>
            <a:r>
              <a:rPr lang="ru-RU" sz="1400" dirty="0">
                <a:latin typeface="Etelka Text Pro" panose="02000503030000020004" pitchFamily="2" charset="0"/>
              </a:rPr>
              <a:t>менеджмента безопасности пищевой </a:t>
            </a:r>
            <a:r>
              <a:rPr lang="ru-RU" sz="1400" dirty="0" smtClean="0">
                <a:latin typeface="Etelka Text Pro" panose="02000503030000020004" pitchFamily="2" charset="0"/>
              </a:rPr>
              <a:t>продукции требованиям </a:t>
            </a:r>
            <a:r>
              <a:rPr lang="ru-RU" sz="1400" dirty="0"/>
              <a:t>ГОСТ Р ИСО </a:t>
            </a:r>
            <a:r>
              <a:rPr lang="ru-RU" sz="1400" dirty="0" smtClean="0"/>
              <a:t>22000-2007;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И др.</a:t>
            </a:r>
            <a:endParaRPr lang="ru-RU" sz="1400" dirty="0">
              <a:latin typeface="Etelka Text Pro" panose="02000503030000020004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393202" y="2298209"/>
            <a:ext cx="52360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Добровольные сертификаты ГОСТ Р – подтверждение соответствия требованиям национальных и межгосударственных стандартов (ГОСТ), требованиям ТУ;</a:t>
            </a:r>
            <a:endParaRPr lang="ru-RU" sz="1400" dirty="0" smtClean="0">
              <a:latin typeface="Etelka Text Pro" panose="02000503030000020004" pitchFamily="2" charset="0"/>
            </a:endParaRP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Подтверждение соответствия санитарно-эпидемиологическим и гигиеническим требованиям (санитарная экспертиза);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Добровольные сертификаты, оформленные в добровольных системах сертификации, в том числе, сертификаты соответствия экологическим требованиям.</a:t>
            </a:r>
            <a:endParaRPr lang="ru-RU" sz="1400" dirty="0">
              <a:latin typeface="Etelka Text Pro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4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smtClean="0">
                <a:latin typeface="Etelka Text Pro" panose="02000503030000020004" pitchFamily="2" charset="0"/>
              </a:rPr>
              <a:t>Санкции при выявление несоответствия продукции требованиям технических регламентов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711805" y="2656428"/>
            <a:ext cx="1042969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400" dirty="0" smtClean="0">
                <a:latin typeface="Etelka Text Pro" panose="02000503030000020004" pitchFamily="2" charset="0"/>
              </a:rPr>
              <a:t>Размер </a:t>
            </a:r>
            <a:r>
              <a:rPr lang="ru-RU" sz="1400" dirty="0">
                <a:latin typeface="Etelka Text Pro" panose="02000503030000020004" pitchFamily="2" charset="0"/>
              </a:rPr>
              <a:t>штрафа может рассчитываться как сумма штрафов за следующие нарушения в случае, когда изготовителю (продавцу, лицу представляющему иностранного изготовителя) стало известно о несоответствии </a:t>
            </a:r>
            <a:r>
              <a:rPr lang="ru-RU" sz="1400" dirty="0" smtClean="0">
                <a:latin typeface="Etelka Text Pro" panose="02000503030000020004" pitchFamily="2" charset="0"/>
              </a:rPr>
              <a:t>продукции:</a:t>
            </a:r>
            <a:endParaRPr lang="en-US" sz="1400" dirty="0" smtClean="0">
              <a:latin typeface="Etelka Text Pro" panose="02000503030000020004" pitchFamily="2" charset="0"/>
            </a:endParaRP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Невыполнение обязанности </a:t>
            </a:r>
            <a:r>
              <a:rPr lang="ru-RU" sz="1400" dirty="0">
                <a:latin typeface="Etelka Text Pro" panose="02000503030000020004" pitchFamily="2" charset="0"/>
              </a:rPr>
              <a:t>по информированию органов исполнительной власти, осуществляющих государственный контроль (надзор) за соблюдением требований Технических регламентов, о несоответствии продукции требованиям;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Невыполнение </a:t>
            </a:r>
            <a:r>
              <a:rPr lang="ru-RU" sz="1400" dirty="0">
                <a:latin typeface="Etelka Text Pro" panose="02000503030000020004" pitchFamily="2" charset="0"/>
              </a:rPr>
              <a:t>обязанности по проведению проверки полученной информации о выявленном несоответствии;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Невыполнение </a:t>
            </a:r>
            <a:r>
              <a:rPr lang="ru-RU" sz="1400" dirty="0">
                <a:latin typeface="Etelka Text Pro" panose="02000503030000020004" pitchFamily="2" charset="0"/>
              </a:rPr>
              <a:t>мероприятий, указанных в программе мероприятий по предотвращению причинения вреда в результате применения несоответствующей продукции;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Невыполнение </a:t>
            </a:r>
            <a:r>
              <a:rPr lang="ru-RU" sz="1400" dirty="0">
                <a:latin typeface="Etelka Text Pro" panose="02000503030000020004" pitchFamily="2" charset="0"/>
              </a:rPr>
              <a:t>обязанности по приостановлению производства и реализации </a:t>
            </a:r>
            <a:r>
              <a:rPr lang="ru-RU" sz="1400" dirty="0" smtClean="0">
                <a:latin typeface="Etelka Text Pro" panose="02000503030000020004" pitchFamily="2" charset="0"/>
              </a:rPr>
              <a:t>продукции</a:t>
            </a:r>
            <a:r>
              <a:rPr lang="ru-RU" sz="1400" dirty="0">
                <a:latin typeface="Etelka Text Pro" panose="02000503030000020004" pitchFamily="2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711808" y="5478790"/>
            <a:ext cx="10429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400" dirty="0">
                <a:latin typeface="Etelka Text Pro" panose="02000503030000020004" pitchFamily="2" charset="0"/>
              </a:rPr>
              <a:t>Общий размер штрафа таким образом может превышать 600 000 руб. для юридических лиц, 100 000 руб. для индивидуальных предпринимателей.</a:t>
            </a:r>
            <a:endParaRPr lang="ru-RU" sz="1400" dirty="0" smtClean="0">
              <a:latin typeface="Etelka Text Pro" panose="02000503030000020004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711806" y="1352070"/>
            <a:ext cx="104296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en-US" sz="1400" dirty="0" smtClean="0">
                <a:latin typeface="Etelka Text Pro" panose="02000503030000020004" pitchFamily="2" charset="0"/>
              </a:rPr>
              <a:t>C</a:t>
            </a:r>
            <a:r>
              <a:rPr lang="ru-RU" sz="1400" dirty="0" smtClean="0">
                <a:latin typeface="Etelka Text Pro" panose="02000503030000020004" pitchFamily="2" charset="0"/>
              </a:rPr>
              <a:t>т. 14.43, ст. 14.46</a:t>
            </a:r>
            <a:r>
              <a:rPr lang="en-US" sz="1400" dirty="0" smtClean="0">
                <a:latin typeface="Etelka Text Pro" panose="02000503030000020004" pitchFamily="2" charset="0"/>
              </a:rPr>
              <a:t>.2, 14.47</a:t>
            </a:r>
            <a:r>
              <a:rPr lang="ru-RU" sz="1400" dirty="0" smtClean="0">
                <a:latin typeface="Etelka Text Pro" panose="02000503030000020004" pitchFamily="2" charset="0"/>
              </a:rPr>
              <a:t> КоАП РФ (согласно изменениям, внесенным Федеральным </a:t>
            </a:r>
            <a:r>
              <a:rPr lang="ru-RU" sz="1400" dirty="0">
                <a:latin typeface="Etelka Text Pro" panose="02000503030000020004" pitchFamily="2" charset="0"/>
              </a:rPr>
              <a:t>законом от 18 июля 2017 года N </a:t>
            </a:r>
            <a:r>
              <a:rPr lang="ru-RU" sz="1400" dirty="0" smtClean="0">
                <a:latin typeface="Etelka Text Pro" panose="02000503030000020004" pitchFamily="2" charset="0"/>
              </a:rPr>
              <a:t>175-ФЗ), установлена </a:t>
            </a:r>
            <a:r>
              <a:rPr lang="ru-RU" sz="1400" dirty="0">
                <a:latin typeface="Etelka Text Pro" panose="02000503030000020004" pitchFamily="2" charset="0"/>
              </a:rPr>
              <a:t>административная ответственность за непринятие изготовителем </a:t>
            </a:r>
            <a:r>
              <a:rPr lang="ru-RU" sz="1400" dirty="0" smtClean="0">
                <a:latin typeface="Etelka Text Pro" panose="02000503030000020004" pitchFamily="2" charset="0"/>
              </a:rPr>
              <a:t>мер </a:t>
            </a:r>
            <a:r>
              <a:rPr lang="ru-RU" sz="1400" dirty="0">
                <a:latin typeface="Etelka Text Pro" panose="02000503030000020004" pitchFamily="2" charset="0"/>
              </a:rPr>
              <a:t>по предотвращению причинения вреда при обращении продукции, не соответствующей требованиям технических </a:t>
            </a:r>
            <a:r>
              <a:rPr lang="ru-RU" sz="1400" dirty="0" smtClean="0">
                <a:latin typeface="Etelka Text Pro" panose="02000503030000020004" pitchFamily="2" charset="0"/>
              </a:rPr>
              <a:t>регламентов</a:t>
            </a:r>
            <a:r>
              <a:rPr lang="ru-RU" sz="1400" dirty="0">
                <a:latin typeface="Etelka Text Pro" panose="02000503030000020004" pitchFamily="2" charset="0"/>
              </a:rPr>
              <a:t>.</a:t>
            </a:r>
            <a:endParaRPr lang="ru-RU" sz="1400" dirty="0" smtClean="0">
              <a:latin typeface="Etelka Text Pro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2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smtClean="0">
                <a:latin typeface="Etelka Text Pro" panose="02000503030000020004" pitchFamily="2" charset="0"/>
              </a:rPr>
              <a:t>Алгоритм действий при выявлении несоответствия продукции требованиям технических регламентов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711808" y="2168065"/>
            <a:ext cx="10429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endParaRPr lang="ru-RU" sz="1400" dirty="0">
              <a:latin typeface="Etelka Text Pro" panose="02000503030000020004" pitchFamily="2" charset="0"/>
            </a:endParaRP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    Проинформировать органы исполнительной власти, осуществляющие функции государственного контроля (надзора) за соблюдением обязательных требований, о выявленном несоответствии;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    В течение 10 дней с момента получения информации о несоответствии продукции провести проверку достоверности полученной информации и предъявить в органы исполнительной власти, осуществляющие функции государственного контроля (надзора), результаты этой проверки;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    В случае подтверждения информации о несоответствии, разработать и согласовать с органами исполнительной власти, осуществляющие функции государственного контроля (надзора), программу мероприятий по предотвращению причинения вреда в связи с несоответствием продукции;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    Если причина несоответствия не может быть устранена путем проведения мероприятий согласно программе мероприятий по предотвращению причинения вреда, приостановить производство и реализацию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409973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3F3F3F"/>
                </a:solidFill>
                <a:latin typeface="Etelka Text Pro" panose="02000503030000020004" pitchFamily="2" charset="0"/>
              </a:rPr>
              <a:t>Как должна выглядеть подготовка к запуску пищевого производства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928050" y="1712456"/>
            <a:ext cx="72715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1" indent="-342900">
              <a:buFont typeface="+mj-lt"/>
              <a:buAutoNum type="arabicPeriod"/>
            </a:pPr>
            <a:r>
              <a:rPr lang="ru-RU" sz="1600" dirty="0">
                <a:latin typeface="Etelka Text Pro" panose="02000503030000020004" pitchFamily="2" charset="0"/>
              </a:rPr>
              <a:t>Регистрация юр. лица (ИП, ООО и т.д.);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600" dirty="0">
                <a:latin typeface="Etelka Text Pro" panose="02000503030000020004" pitchFamily="2" charset="0"/>
              </a:rPr>
              <a:t>Выбор предполагаемого для производства перечня продукции</a:t>
            </a:r>
            <a:r>
              <a:rPr lang="ru-RU" sz="1600" dirty="0" smtClean="0">
                <a:latin typeface="Etelka Text Pro" panose="02000503030000020004" pitchFamily="2" charset="0"/>
              </a:rPr>
              <a:t>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600" dirty="0" smtClean="0">
                <a:latin typeface="Etelka Text Pro" panose="02000503030000020004" pitchFamily="2" charset="0"/>
              </a:rPr>
              <a:t>Определение существующих обязательных требований к выбранной продукции;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600" dirty="0" smtClean="0">
                <a:latin typeface="Etelka Text Pro" panose="02000503030000020004" pitchFamily="2" charset="0"/>
              </a:rPr>
              <a:t>Выбор </a:t>
            </a:r>
            <a:r>
              <a:rPr lang="ru-RU" sz="1600" dirty="0">
                <a:latin typeface="Etelka Text Pro" panose="02000503030000020004" pitchFamily="2" charset="0"/>
              </a:rPr>
              <a:t>нормативного документа для производства выбранной продукции</a:t>
            </a:r>
            <a:r>
              <a:rPr lang="ru-RU" sz="1600" dirty="0" smtClean="0">
                <a:latin typeface="Etelka Text Pro" panose="02000503030000020004" pitchFamily="2" charset="0"/>
              </a:rPr>
              <a:t>;</a:t>
            </a:r>
            <a:endParaRPr lang="ru-RU" sz="1600" dirty="0">
              <a:latin typeface="Etelka Text Pro" panose="02000503030000020004" pitchFamily="2" charset="0"/>
            </a:endParaRPr>
          </a:p>
          <a:p>
            <a:pPr marL="398463" lvl="1" indent="-342900">
              <a:buFont typeface="+mj-lt"/>
              <a:buAutoNum type="arabicPeriod"/>
            </a:pPr>
            <a:r>
              <a:rPr lang="ru-RU" sz="1600" dirty="0">
                <a:latin typeface="Etelka Text Pro" panose="02000503030000020004" pitchFamily="2" charset="0"/>
              </a:rPr>
              <a:t>Регистрация заявления (в форме уведомления) в </a:t>
            </a:r>
            <a:r>
              <a:rPr lang="ru-RU" sz="1600" dirty="0" err="1">
                <a:latin typeface="Etelka Text Pro" panose="02000503030000020004" pitchFamily="2" charset="0"/>
              </a:rPr>
              <a:t>Роспотребнадзоре</a:t>
            </a:r>
            <a:r>
              <a:rPr lang="ru-RU" sz="1600" dirty="0">
                <a:latin typeface="Etelka Text Pro" panose="02000503030000020004" pitchFamily="2" charset="0"/>
              </a:rPr>
              <a:t> по юридическому адресу;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600" dirty="0">
                <a:latin typeface="Etelka Text Pro" panose="02000503030000020004" pitchFamily="2" charset="0"/>
              </a:rPr>
              <a:t>Разработка и внедрение системы ХАССП</a:t>
            </a:r>
            <a:r>
              <a:rPr lang="ru-RU" sz="1600" dirty="0" smtClean="0">
                <a:latin typeface="Etelka Text Pro" panose="02000503030000020004" pitchFamily="2" charset="0"/>
              </a:rPr>
              <a:t>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600" dirty="0" smtClean="0">
                <a:latin typeface="Etelka Text Pro" panose="02000503030000020004" pitchFamily="2" charset="0"/>
              </a:rPr>
              <a:t>Разработка программы производственного контроля (ППК) и заключение договора с ФБУЗ о проведении ППК</a:t>
            </a:r>
            <a:endParaRPr lang="ru-RU" sz="1600" dirty="0">
              <a:latin typeface="Etelka Text Pro" panose="02000503030000020004" pitchFamily="2" charset="0"/>
            </a:endParaRPr>
          </a:p>
          <a:p>
            <a:pPr marL="398463" lvl="1" indent="-342900">
              <a:buFont typeface="+mj-lt"/>
              <a:buAutoNum type="arabicPeriod"/>
            </a:pPr>
            <a:r>
              <a:rPr lang="ru-RU" sz="1600" dirty="0" smtClean="0">
                <a:latin typeface="Etelka Text Pro" panose="02000503030000020004" pitchFamily="2" charset="0"/>
              </a:rPr>
              <a:t>Прохождение </a:t>
            </a:r>
            <a:r>
              <a:rPr lang="ru-RU" sz="1600" dirty="0">
                <a:latin typeface="Etelka Text Pro" panose="02000503030000020004" pitchFamily="2" charset="0"/>
              </a:rPr>
              <a:t>процедуры подтверждения соответствия.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9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smtClean="0">
                <a:latin typeface="Etelka Text Pro" panose="02000503030000020004" pitchFamily="2" charset="0"/>
              </a:rPr>
              <a:t>Этапы работы по обеспечению соответствия пищевой  продукции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428875" y="1138238"/>
            <a:ext cx="6400800" cy="52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dirty="0" smtClean="0">
                <a:solidFill>
                  <a:srgbClr val="0066FF"/>
                </a:solidFill>
              </a:rPr>
              <a:t>Выбор НД</a:t>
            </a:r>
          </a:p>
        </p:txBody>
      </p:sp>
      <p:cxnSp>
        <p:nvCxnSpPr>
          <p:cNvPr id="11" name="Прямая со стрелкой 10"/>
          <p:cNvCxnSpPr>
            <a:endCxn id="13" idx="0"/>
          </p:cNvCxnSpPr>
          <p:nvPr/>
        </p:nvCxnSpPr>
        <p:spPr>
          <a:xfrm flipH="1">
            <a:off x="4260057" y="1684338"/>
            <a:ext cx="577056" cy="26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4" idx="0"/>
          </p:cNvCxnSpPr>
          <p:nvPr/>
        </p:nvCxnSpPr>
        <p:spPr>
          <a:xfrm>
            <a:off x="6437313" y="1684338"/>
            <a:ext cx="623887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827463" y="1944688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ГОСТ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438900" y="1989138"/>
            <a:ext cx="124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ТУ (СТО)</a:t>
            </a:r>
          </a:p>
        </p:txBody>
      </p:sp>
      <p:cxnSp>
        <p:nvCxnSpPr>
          <p:cNvPr id="17" name="Прямая со стрелкой 16"/>
          <p:cNvCxnSpPr>
            <a:endCxn id="18" idx="0"/>
          </p:cNvCxnSpPr>
          <p:nvPr/>
        </p:nvCxnSpPr>
        <p:spPr>
          <a:xfrm flipH="1">
            <a:off x="2652713" y="2255838"/>
            <a:ext cx="1174750" cy="388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752600" y="26447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Выдача ДС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273563" y="2271713"/>
            <a:ext cx="238112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486150" y="2762250"/>
            <a:ext cx="224790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Разработка Программы производственного контроля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510982" y="3086100"/>
            <a:ext cx="0" cy="688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536700" y="3775075"/>
            <a:ext cx="201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Выдача добровольного сертификата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511675" y="3962400"/>
            <a:ext cx="0" cy="484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3486150" y="4459288"/>
            <a:ext cx="20875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Заключение договора с ФБУЗ для проведения проверок по ППК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6821488" y="2419512"/>
            <a:ext cx="36511" cy="126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6080918" y="3738563"/>
            <a:ext cx="1471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Разработка СТО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27962" y="2762250"/>
            <a:ext cx="2084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Разработка</a:t>
            </a:r>
            <a:r>
              <a:rPr lang="en-US" altLang="ru-RU" sz="1800" dirty="0" smtClean="0">
                <a:latin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</a:rPr>
              <a:t>и</a:t>
            </a:r>
            <a:r>
              <a:rPr lang="en-US" altLang="ru-RU" sz="1800" dirty="0" smtClean="0">
                <a:latin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</a:rPr>
              <a:t>регистрация (по желанию) </a:t>
            </a:r>
            <a:r>
              <a:rPr lang="ru-RU" altLang="ru-RU" sz="1800" dirty="0">
                <a:latin typeface="Arial" panose="020B0604020202020204" pitchFamily="34" charset="0"/>
              </a:rPr>
              <a:t>ТУ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704138" y="2374188"/>
            <a:ext cx="576263" cy="36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573713" y="3233738"/>
            <a:ext cx="1160462" cy="449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8004175" y="45624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Выдача ДС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829675" y="4932363"/>
            <a:ext cx="0" cy="55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7894638" y="5524500"/>
            <a:ext cx="20177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Выдача добровольного сертификата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829675" y="3683000"/>
            <a:ext cx="0" cy="80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789738" y="4439804"/>
            <a:ext cx="1263650" cy="30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5561013" y="3006725"/>
            <a:ext cx="2143125" cy="36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0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3F3F3F"/>
                </a:solidFill>
                <a:latin typeface="Etelka Text Pro" panose="02000503030000020004" pitchFamily="2" charset="0"/>
              </a:rPr>
              <a:t>Спикеры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928050" y="1712456"/>
            <a:ext cx="72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Бочкарев Артем</a:t>
            </a:r>
            <a:endParaRPr lang="ru-RU" sz="1600" dirty="0">
              <a:latin typeface="Etelka Text Pro" panose="0200050303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40923"/>
              </p:ext>
            </p:extLst>
          </p:nvPr>
        </p:nvGraphicFramePr>
        <p:xfrm>
          <a:off x="446571" y="2294782"/>
          <a:ext cx="4511020" cy="27950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27772"/>
                <a:gridCol w="3083248"/>
              </a:tblGrid>
              <a:tr h="1042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Обязанности и полномочия, выполняемые в рамках работ по сертификации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Эксперт по сертификации продукции в области подтверждения соответствия продукции пищевой </a:t>
                      </a:r>
                      <a:r>
                        <a:rPr lang="ru-RU" sz="1200" dirty="0" smtClean="0">
                          <a:effectLst/>
                        </a:rPr>
                        <a:t>промышленности, Органа по сертификации ООО «Профилогистик»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2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Участие в образовательных мероприятиях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Вебинары</a:t>
                      </a:r>
                      <a:r>
                        <a:rPr lang="ru-RU" sz="1200" dirty="0">
                          <a:effectLst/>
                        </a:rPr>
                        <a:t> для клиентов Профилогистик: «Сертификация систем ХАССП», «Соответствие пищевой продукции», «Нормативно-техническая и эксплуатационная документация»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Вебинар</a:t>
                      </a:r>
                      <a:r>
                        <a:rPr lang="ru-RU" sz="1200" dirty="0">
                          <a:effectLst/>
                        </a:rPr>
                        <a:t> для резидентов фонда </a:t>
                      </a:r>
                      <a:r>
                        <a:rPr lang="ru-RU" sz="1200" dirty="0" err="1">
                          <a:effectLst/>
                        </a:rPr>
                        <a:t>Сколково</a:t>
                      </a:r>
                      <a:r>
                        <a:rPr lang="ru-RU" sz="1200" dirty="0">
                          <a:effectLst/>
                        </a:rPr>
                        <a:t> «Обеспечение соответствия продукции в процессе ее производства»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5850753" y="1683315"/>
            <a:ext cx="72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Брызгалова Людмила</a:t>
            </a:r>
            <a:endParaRPr lang="ru-RU" sz="1600" dirty="0">
              <a:latin typeface="Etelka Text Pro" panose="02000503030000020004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35586"/>
              </p:ext>
            </p:extLst>
          </p:nvPr>
        </p:nvGraphicFramePr>
        <p:xfrm>
          <a:off x="5353972" y="2304994"/>
          <a:ext cx="4946800" cy="177335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65700"/>
                <a:gridCol w="3381100"/>
              </a:tblGrid>
              <a:tr h="1142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Обязанности и полномочия, выполняемые в рамках работ по сертификации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Эксперт по сертификации </a:t>
                      </a:r>
                      <a:r>
                        <a:rPr lang="ru-RU" sz="1200" dirty="0" smtClean="0">
                          <a:effectLst/>
                        </a:rPr>
                        <a:t>продукции, Менеджер по качеству</a:t>
                      </a:r>
                      <a:r>
                        <a:rPr lang="ru-RU" sz="1200" baseline="0" dirty="0" smtClean="0">
                          <a:effectLst/>
                        </a:rPr>
                        <a:t> орган по сертификации ООО «Профилогистик»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Участие в образовательных мероприятиях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Вебинары</a:t>
                      </a:r>
                      <a:r>
                        <a:rPr lang="ru-RU" sz="1200" dirty="0">
                          <a:effectLst/>
                        </a:rPr>
                        <a:t> для клиентов Профилогистик: «Сертификация систем ХАССП», «Соответствие пищевой продукции»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576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smtClean="0">
                <a:latin typeface="Etelka Text Pro" panose="02000503030000020004" pitchFamily="2" charset="0"/>
              </a:rPr>
              <a:t>Маркировка пищевой продукции должна содержать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811160" y="1230020"/>
            <a:ext cx="104464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1" indent="-342900">
              <a:buFont typeface="+mj-lt"/>
              <a:buAutoNum type="arabicPeriod"/>
            </a:pPr>
            <a:r>
              <a:rPr lang="ru-RU" sz="1300" dirty="0">
                <a:latin typeface="Etelka Text Pro" panose="02000503030000020004" pitchFamily="2" charset="0"/>
              </a:rPr>
              <a:t>наименование пищевой продукции; 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300" dirty="0">
                <a:latin typeface="Etelka Text Pro" panose="02000503030000020004" pitchFamily="2" charset="0"/>
              </a:rPr>
              <a:t>состав пищевой продукции, за исключением свежих фруктов (включая ягоды) и овощей (включая картофель); уксуса, полученного из одного вида продовольственного сырья (без добавления других компонентов); пищевой продукции, состоящей из одного компонента, при условии, что наименование пищевой продукции позволяет установить наличие этого компонента;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300" dirty="0">
                <a:latin typeface="Etelka Text Pro" panose="02000503030000020004" pitchFamily="2" charset="0"/>
              </a:rPr>
              <a:t>количество пищевой продукции;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300" dirty="0">
                <a:latin typeface="Etelka Text Pro" panose="02000503030000020004" pitchFamily="2" charset="0"/>
              </a:rPr>
              <a:t>дату изготовления пищевой продукции;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300" dirty="0">
                <a:latin typeface="Etelka Text Pro" panose="02000503030000020004" pitchFamily="2" charset="0"/>
              </a:rPr>
              <a:t>срок годности пищевой продукции;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300" dirty="0">
                <a:latin typeface="Etelka Text Pro" panose="02000503030000020004" pitchFamily="2" charset="0"/>
              </a:rPr>
              <a:t>условия хранения пищевой продукции, а также условия хранения после вскрытия упаковки</a:t>
            </a:r>
            <a:r>
              <a:rPr lang="ru-RU" sz="1300" dirty="0" smtClean="0">
                <a:latin typeface="Etelka Text Pro" panose="02000503030000020004" pitchFamily="2" charset="0"/>
              </a:rPr>
              <a:t>;</a:t>
            </a:r>
            <a:endParaRPr lang="en-US" sz="1300" dirty="0" smtClean="0">
              <a:latin typeface="Etelka Text Pro" panose="02000503030000020004" pitchFamily="2" charset="0"/>
            </a:endParaRPr>
          </a:p>
          <a:p>
            <a:pPr marL="398463" lvl="1" indent="-342900">
              <a:buFont typeface="+mj-lt"/>
              <a:buAutoNum type="arabicPeriod"/>
            </a:pPr>
            <a:r>
              <a:rPr lang="ru-RU" sz="1300" dirty="0">
                <a:latin typeface="Etelka Text Pro" panose="02000503030000020004" pitchFamily="2" charset="0"/>
              </a:rPr>
              <a:t>наименование и место нахождения изготовителя пищевой продукции или фамилия, имя, отчество и место нахождения индивидуального предпринимателя – изготовителя пищевой продукции, а также в  некоторых случаях наименование и место нахождения уполномоченного изготовителем лица, наименование и место нахождения организации–импортера или фамилия, имя, отчество и место нахождения индивидуального предпринимателя–импортера;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300" dirty="0">
                <a:latin typeface="Etelka Text Pro" panose="02000503030000020004" pitchFamily="2" charset="0"/>
              </a:rPr>
              <a:t>рекомендации и (или) ограничения по использованию, в том числе приготовлению пищевой продукции в случае, если ее использование без данных рекомендаций или ограничений затруднено, либо может причинить вред здоровью потребителей, их имуществу, привести к снижению или утрате вкусовых свойств пищевой продукции</a:t>
            </a:r>
            <a:r>
              <a:rPr lang="ru-RU" sz="1300" dirty="0" smtClean="0">
                <a:latin typeface="Etelka Text Pro" panose="02000503030000020004" pitchFamily="2" charset="0"/>
              </a:rPr>
              <a:t>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300" dirty="0">
                <a:latin typeface="Etelka Text Pro" panose="02000503030000020004" pitchFamily="2" charset="0"/>
              </a:rPr>
              <a:t>показатели пищевой ценности пищевой продукции;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300" dirty="0">
                <a:latin typeface="Etelka Text Pro" panose="02000503030000020004" pitchFamily="2" charset="0"/>
              </a:rPr>
              <a:t>сведения о наличии в пищевой продукции компонентов, полученных с применением генно-модифицированных организмов;</a:t>
            </a:r>
          </a:p>
          <a:p>
            <a:pPr marL="398463" lvl="1" indent="-342900">
              <a:buFont typeface="+mj-lt"/>
              <a:buAutoNum type="arabicPeriod"/>
            </a:pPr>
            <a:r>
              <a:rPr lang="ru-RU" sz="1300" dirty="0">
                <a:latin typeface="Etelka Text Pro" panose="02000503030000020004" pitchFamily="2" charset="0"/>
              </a:rPr>
              <a:t>единый знак обращения продукции на рынке государств – членов Таможенного союза</a:t>
            </a:r>
            <a:r>
              <a:rPr lang="ru-RU" sz="1300" dirty="0" smtClean="0">
                <a:latin typeface="Etelka Text Pro" panose="02000503030000020004" pitchFamily="2" charset="0"/>
              </a:rPr>
              <a:t>.</a:t>
            </a:r>
            <a:endParaRPr lang="en-US" sz="1300" dirty="0" smtClean="0">
              <a:latin typeface="Etelka Text Pro" panose="02000503030000020004" pitchFamily="2" charset="0"/>
            </a:endParaRPr>
          </a:p>
          <a:p>
            <a:pPr marL="398463" lvl="1" indent="-342900">
              <a:buFont typeface="+mj-lt"/>
              <a:buAutoNum type="arabicPeriod"/>
            </a:pPr>
            <a:r>
              <a:rPr lang="ru-RU" sz="1300" dirty="0" smtClean="0">
                <a:latin typeface="Etelka Text Pro" panose="02000503030000020004" pitchFamily="2" charset="0"/>
              </a:rPr>
              <a:t>дополнительная информация: сведения </a:t>
            </a:r>
            <a:r>
              <a:rPr lang="ru-RU" sz="1300" dirty="0">
                <a:latin typeface="Etelka Text Pro" panose="02000503030000020004" pitchFamily="2" charset="0"/>
              </a:rPr>
              <a:t>о документе, в соответствии с которым произведена </a:t>
            </a:r>
            <a:r>
              <a:rPr lang="ru-RU" sz="1300" dirty="0" smtClean="0">
                <a:latin typeface="Etelka Text Pro" panose="02000503030000020004" pitchFamily="2" charset="0"/>
              </a:rPr>
              <a:t>и может </a:t>
            </a:r>
            <a:r>
              <a:rPr lang="ru-RU" sz="1300" dirty="0">
                <a:latin typeface="Etelka Text Pro" panose="02000503030000020004" pitchFamily="2" charset="0"/>
              </a:rPr>
              <a:t>быть идентифицирована пищевая продукция</a:t>
            </a:r>
            <a:r>
              <a:rPr lang="ru-RU" sz="1300" dirty="0" smtClean="0">
                <a:latin typeface="Etelka Text Pro" panose="02000503030000020004" pitchFamily="2" charset="0"/>
              </a:rPr>
              <a:t>,  </a:t>
            </a:r>
            <a:r>
              <a:rPr lang="ru-RU" sz="1300" dirty="0">
                <a:latin typeface="Etelka Text Pro" panose="02000503030000020004" pitchFamily="2" charset="0"/>
              </a:rPr>
              <a:t>придуманное название пищевой продукции</a:t>
            </a:r>
            <a:r>
              <a:rPr lang="ru-RU" sz="1300" dirty="0" smtClean="0">
                <a:latin typeface="Etelka Text Pro" panose="02000503030000020004" pitchFamily="2" charset="0"/>
              </a:rPr>
              <a:t>, товарный </a:t>
            </a:r>
            <a:r>
              <a:rPr lang="ru-RU" sz="1300" dirty="0">
                <a:latin typeface="Etelka Text Pro" panose="02000503030000020004" pitchFamily="2" charset="0"/>
              </a:rPr>
              <a:t>знак</a:t>
            </a:r>
            <a:r>
              <a:rPr lang="ru-RU" sz="1300" dirty="0" smtClean="0">
                <a:latin typeface="Etelka Text Pro" panose="02000503030000020004" pitchFamily="2" charset="0"/>
              </a:rPr>
              <a:t>, сведения </a:t>
            </a:r>
            <a:r>
              <a:rPr lang="ru-RU" sz="1300" dirty="0">
                <a:latin typeface="Etelka Text Pro" panose="02000503030000020004" pitchFamily="2" charset="0"/>
              </a:rPr>
              <a:t>об обладателе исключительного права на товарный знак</a:t>
            </a:r>
            <a:r>
              <a:rPr lang="ru-RU" sz="1300" dirty="0" smtClean="0">
                <a:latin typeface="Etelka Text Pro" panose="02000503030000020004" pitchFamily="2" charset="0"/>
              </a:rPr>
              <a:t>, знаки </a:t>
            </a:r>
            <a:r>
              <a:rPr lang="ru-RU" sz="1300" dirty="0">
                <a:latin typeface="Etelka Text Pro" panose="02000503030000020004" pitchFamily="2" charset="0"/>
              </a:rPr>
              <a:t>систем добровольной сертификации</a:t>
            </a:r>
            <a:endParaRPr lang="ru-RU" sz="1300" dirty="0">
              <a:latin typeface="Etelka Text Pro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7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smtClean="0">
                <a:latin typeface="Etelka Text Pro" panose="02000503030000020004" pitchFamily="2" charset="0"/>
              </a:rPr>
              <a:t>Образец упаковки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107061"/>
            <a:ext cx="8135284" cy="55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81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smtClean="0">
                <a:latin typeface="Etelka Text Pro" panose="02000503030000020004" pitchFamily="2" charset="0"/>
              </a:rPr>
              <a:t>Орган по сертификации ООО «Профилогистик»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94" y="1118632"/>
            <a:ext cx="7339739" cy="536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3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3F3F3F"/>
                </a:solidFill>
                <a:latin typeface="Etelka Text Pro" panose="02000503030000020004" pitchFamily="2" charset="0"/>
              </a:rPr>
              <a:t>Что такое сертификация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928049" y="2004843"/>
            <a:ext cx="9141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Сертификация – это подтверждение соответствия продукции, услуг, производственных процессов, персонала (навыков) определенным критериям.</a:t>
            </a:r>
            <a:endParaRPr lang="ru-RU" sz="1600" dirty="0">
              <a:latin typeface="Etelka Text Pro" panose="0200050303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928049" y="4232667"/>
            <a:ext cx="9141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Подтверждение соответствия – это не всегда сертификация.</a:t>
            </a:r>
            <a:endParaRPr lang="ru-RU" sz="1600" dirty="0">
              <a:latin typeface="Etelka Text Pro" panose="02000503030000020004" pitchFamily="2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3F73EAE8-3E9C-A142-9CE0-2D8DAF556F7C}"/>
              </a:ext>
            </a:extLst>
          </p:cNvPr>
          <p:cNvSpPr/>
          <p:nvPr/>
        </p:nvSpPr>
        <p:spPr>
          <a:xfrm>
            <a:off x="811160" y="2965286"/>
            <a:ext cx="874421" cy="891713"/>
          </a:xfrm>
          <a:prstGeom prst="ellipse">
            <a:avLst/>
          </a:prstGeom>
          <a:solidFill>
            <a:srgbClr val="E4523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928049" y="3233754"/>
            <a:ext cx="592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НО</a:t>
            </a:r>
            <a:endParaRPr lang="ru-RU" sz="1600" dirty="0">
              <a:latin typeface="Etelka Text Pro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3330BEE1-B6C4-5C43-B0BD-A71B7544500E}"/>
              </a:ext>
            </a:extLst>
          </p:cNvPr>
          <p:cNvSpPr/>
          <p:nvPr/>
        </p:nvSpPr>
        <p:spPr>
          <a:xfrm>
            <a:off x="928049" y="3110708"/>
            <a:ext cx="2985115" cy="944426"/>
          </a:xfrm>
          <a:prstGeom prst="roundRect">
            <a:avLst>
              <a:gd name="adj" fmla="val 33857"/>
            </a:avLst>
          </a:prstGeom>
          <a:solidFill>
            <a:srgbClr val="B6B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3F3F3F"/>
                </a:solidFill>
                <a:latin typeface="Etelka Text Pro" panose="02000503030000020004" pitchFamily="2" charset="0"/>
              </a:rPr>
              <a:t>Что мы имеем ввиду под «критериями»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928049" y="2004843"/>
            <a:ext cx="9141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Критериями, соответствие которым следует подтверждать, являются критерии непосредственно или косвенно оказывающие воздействие на жизнь и здоровье человека и безопасность окружающей среды.</a:t>
            </a:r>
            <a:endParaRPr lang="ru-RU" sz="1600" dirty="0">
              <a:latin typeface="Etelka Text Pro" panose="0200050303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1248854" y="3412059"/>
            <a:ext cx="23646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Обратите внимание</a:t>
            </a:r>
            <a:endParaRPr lang="ru-RU" sz="1600" dirty="0">
              <a:latin typeface="Etelka Text Pro" panose="02000503030000020004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1526916" y="4462076"/>
            <a:ext cx="9141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Мы говорим именно о критериях безопасности, а не о критериях качества.</a:t>
            </a:r>
            <a:endParaRPr lang="ru-RU" sz="1600" dirty="0">
              <a:latin typeface="Etelka Text Pro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7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3F3F3F"/>
                </a:solidFill>
                <a:latin typeface="Etelka Text Pro" panose="02000503030000020004" pitchFamily="2" charset="0"/>
              </a:rPr>
              <a:t>В чем разница между безопасностью и качеством?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928049" y="2004843"/>
            <a:ext cx="91413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С точки зрения закона, молочный продукт и продукт, изготовленный с применением заменителя молочного жира, БЕЗОПАСНЫ, если не содержат опасных и вредных веществ в количестве выше допустимых норм. </a:t>
            </a:r>
            <a:endParaRPr lang="ru-RU" sz="1600" dirty="0">
              <a:latin typeface="Etelka Text Pro" panose="0200050303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928049" y="3734962"/>
            <a:ext cx="9141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Но с точки зрения потребителя такой продукции, КАЧЕСТВО достигается только полным отсутствием этих и других посторонних веществ.</a:t>
            </a:r>
            <a:endParaRPr lang="ru-RU" sz="1600" dirty="0">
              <a:latin typeface="Etelka Text Pro" panose="02000503030000020004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1280589" y="5206331"/>
            <a:ext cx="9141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Безопасность продукта регулируется государством.</a:t>
            </a:r>
          </a:p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Качество продукта – регулируется рынком.</a:t>
            </a:r>
            <a:endParaRPr lang="ru-RU" sz="1600" dirty="0">
              <a:latin typeface="Etelka Text Pro" panose="02000503030000020004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3F75B2C-479B-2F4D-BA1A-92D0AF670D4C}"/>
              </a:ext>
            </a:extLst>
          </p:cNvPr>
          <p:cNvSpPr/>
          <p:nvPr/>
        </p:nvSpPr>
        <p:spPr>
          <a:xfrm>
            <a:off x="928049" y="5104125"/>
            <a:ext cx="110229" cy="789188"/>
          </a:xfrm>
          <a:prstGeom prst="rect">
            <a:avLst/>
          </a:prstGeom>
          <a:solidFill>
            <a:srgbClr val="00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0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3F3F3F"/>
                </a:solidFill>
                <a:latin typeface="Etelka Text Pro" panose="02000503030000020004" pitchFamily="2" charset="0"/>
              </a:rPr>
              <a:t>Как государство регулирует безопасность продукции?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711808" y="2275545"/>
            <a:ext cx="1042969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400" dirty="0" smtClean="0">
                <a:latin typeface="Etelka Text Pro" panose="02000503030000020004" pitchFamily="2" charset="0"/>
              </a:rPr>
              <a:t>Действующая нормативная база подтверждения соответствия пищевой продукции:</a:t>
            </a:r>
          </a:p>
          <a:p>
            <a:pPr marL="55563" lvl="1"/>
            <a:endParaRPr lang="ru-RU" sz="1400" dirty="0" smtClean="0">
              <a:latin typeface="Etelka Text Pro" panose="02000503030000020004" pitchFamily="2" charset="0"/>
            </a:endParaRP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Etelka Text Pro" panose="02000503030000020004" pitchFamily="2" charset="0"/>
              </a:rPr>
              <a:t>ТР </a:t>
            </a:r>
            <a:r>
              <a:rPr lang="ru-RU" sz="1400" dirty="0">
                <a:latin typeface="Etelka Text Pro" panose="02000503030000020004" pitchFamily="2" charset="0"/>
              </a:rPr>
              <a:t>ТС 021/2011 «О безопасности пищевой продукции», ТР ТС 022/2011 «Пищевая продукция в части ее маркировки», ТР ТС 029/2011 «Требования безопасности пищевых добавок, ароматизаторов и технологических вспомогательных средств» - распространяются на всю пищевую продукцию, не попадающую под действие более конкретных регламентов на некоторые группы пищевой </a:t>
            </a:r>
            <a:r>
              <a:rPr lang="ru-RU" sz="1400" dirty="0" smtClean="0">
                <a:latin typeface="Etelka Text Pro" panose="02000503030000020004" pitchFamily="2" charset="0"/>
              </a:rPr>
              <a:t>продукции;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ТР ТС 015/2011 «О безопасности зерна» - распространяется на зерно, используемое для пищевых и кормовых </a:t>
            </a:r>
            <a:r>
              <a:rPr lang="ru-RU" sz="1400" dirty="0" smtClean="0">
                <a:latin typeface="Etelka Text Pro" panose="02000503030000020004" pitchFamily="2" charset="0"/>
              </a:rPr>
              <a:t>целей;</a:t>
            </a:r>
            <a:endParaRPr lang="ru-RU" sz="1400" dirty="0">
              <a:latin typeface="Etelka Text Pro" panose="02000503030000020004" pitchFamily="2" charset="0"/>
            </a:endParaRP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ТР ТС 023/2011 «Технический регламент на соковую продукцию из фруктов и овощей»;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ТР ТС 024/2011 «Технический регламент на масложировую продукцию»;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ТР ТС 027/2011 «О безопасности отдельных видов специализированной пищевой продукции, в том числе диетического лечебного и диетического профилактического </a:t>
            </a:r>
            <a:r>
              <a:rPr lang="ru-RU" sz="1400" dirty="0" smtClean="0">
                <a:latin typeface="Etelka Text Pro" panose="02000503030000020004" pitchFamily="2" charset="0"/>
              </a:rPr>
              <a:t>питания;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ТР ТС 033/2013 «О безопасности молока и молочной продукции»;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ТР ТС 034/2013 «О безопасности и мяса и мясной продукции</a:t>
            </a:r>
            <a:r>
              <a:rPr lang="ru-RU" sz="1400" dirty="0" smtClean="0">
                <a:latin typeface="Etelka Text Pro" panose="02000503030000020004" pitchFamily="2" charset="0"/>
              </a:rPr>
              <a:t>»</a:t>
            </a:r>
            <a:r>
              <a:rPr lang="ru-RU" sz="1400" dirty="0">
                <a:latin typeface="Etelka Text Pro" panose="02000503030000020004" pitchFamily="2" charset="0"/>
              </a:rPr>
              <a:t>;</a:t>
            </a: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ТР ЕАЭС 040/2016 «О безопасности рыбы и рыбной продукции</a:t>
            </a:r>
            <a:r>
              <a:rPr lang="ru-RU" sz="1400" dirty="0" smtClean="0">
                <a:latin typeface="Etelka Text Pro" panose="02000503030000020004" pitchFamily="2" charset="0"/>
              </a:rPr>
              <a:t>»</a:t>
            </a:r>
            <a:r>
              <a:rPr lang="ru-RU" sz="1400" dirty="0">
                <a:latin typeface="Etelka Text Pro" panose="02000503030000020004" pitchFamily="2" charset="0"/>
              </a:rPr>
              <a:t>;</a:t>
            </a:r>
            <a:endParaRPr lang="en-US" sz="1400" dirty="0" smtClean="0">
              <a:latin typeface="Etelka Text Pro" panose="02000503030000020004" pitchFamily="2" charset="0"/>
            </a:endParaRPr>
          </a:p>
          <a:p>
            <a:pPr marL="341313" lvl="1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Etelka Text Pro" panose="02000503030000020004" pitchFamily="2" charset="0"/>
              </a:rPr>
              <a:t>ТР ЕАЭС 044/2017 </a:t>
            </a:r>
            <a:r>
              <a:rPr lang="ru-RU" sz="1400" dirty="0" smtClean="0">
                <a:latin typeface="Etelka Text Pro" panose="02000503030000020004" pitchFamily="2" charset="0"/>
              </a:rPr>
              <a:t>«О </a:t>
            </a:r>
            <a:r>
              <a:rPr lang="ru-RU" sz="1400" dirty="0">
                <a:latin typeface="Etelka Text Pro" panose="02000503030000020004" pitchFamily="2" charset="0"/>
              </a:rPr>
              <a:t>безопасности упакованной питьевой воды, включая природную минеральную </a:t>
            </a:r>
            <a:r>
              <a:rPr lang="ru-RU" sz="1400" dirty="0" smtClean="0">
                <a:latin typeface="Etelka Text Pro" panose="02000503030000020004" pitchFamily="2" charset="0"/>
              </a:rPr>
              <a:t>воду» - до 1 июля 2019 года документы о подтверждении соответствия требованиям этого регламента не оформляются; документы о подтверждении соответствия упакованной питьевой воды, выданные до вступления в силу этого регламента действуют до 1 июля 2020г.</a:t>
            </a:r>
            <a:endParaRPr lang="ru-RU" sz="1400" dirty="0">
              <a:latin typeface="Etelka Text Pro" panose="02000503030000020004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711808" y="1498088"/>
            <a:ext cx="9141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Устанавливает нормы! И фиксирует их в нормативной документации.</a:t>
            </a:r>
            <a:endParaRPr lang="ru-RU" sz="1600" dirty="0">
              <a:latin typeface="Etelka Text Pro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6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smtClean="0">
                <a:latin typeface="Etelka Text Pro" panose="02000503030000020004" pitchFamily="2" charset="0"/>
              </a:rPr>
              <a:t>Формы</a:t>
            </a:r>
            <a:r>
              <a:rPr lang="en-US" sz="2400" dirty="0" smtClean="0">
                <a:latin typeface="Etelka Text Pro" panose="02000503030000020004" pitchFamily="2" charset="0"/>
              </a:rPr>
              <a:t> </a:t>
            </a:r>
            <a:r>
              <a:rPr lang="ru-RU" sz="2400" dirty="0" smtClean="0">
                <a:latin typeface="Etelka Text Pro" panose="02000503030000020004" pitchFamily="2" charset="0"/>
              </a:rPr>
              <a:t>обязательного </a:t>
            </a:r>
            <a:r>
              <a:rPr lang="ru-RU" sz="2400" dirty="0" smtClean="0">
                <a:latin typeface="Etelka Text Pro" panose="02000503030000020004" pitchFamily="2" charset="0"/>
              </a:rPr>
              <a:t>подтверждения </a:t>
            </a:r>
            <a:r>
              <a:rPr lang="ru-RU" sz="2400" dirty="0" smtClean="0">
                <a:latin typeface="Etelka Text Pro" panose="02000503030000020004" pitchFamily="2" charset="0"/>
              </a:rPr>
              <a:t>соответствия пищевой продукции</a:t>
            </a:r>
            <a:endParaRPr lang="ru-RU" sz="2400" dirty="0">
              <a:latin typeface="Etelka Text Pro" panose="02000503030000020004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811159" y="1536353"/>
            <a:ext cx="7925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dirty="0" smtClean="0">
                <a:latin typeface="Etelka Text Pro" panose="02000503030000020004" pitchFamily="2" charset="0"/>
              </a:rPr>
              <a:t>Регистрация декларации о соответствии требованиям технических регламентов Таможенного (Евразийского экономического) союза</a:t>
            </a:r>
            <a:endParaRPr lang="ru-RU" dirty="0">
              <a:latin typeface="Etelka Text Pro" panose="0200050303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811159" y="2582931"/>
            <a:ext cx="686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dirty="0" smtClean="0">
                <a:latin typeface="Etelka Text Pro" panose="02000503030000020004" pitchFamily="2" charset="0"/>
              </a:rPr>
              <a:t>Государственная регистрация пищевой продукции нового вида, специализированной пищевой продукции;</a:t>
            </a:r>
            <a:endParaRPr lang="ru-RU" dirty="0">
              <a:latin typeface="Etelka Text Pro" panose="02000503030000020004" pitchFamily="2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811160" y="3491008"/>
            <a:ext cx="687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dirty="0" smtClean="0">
                <a:latin typeface="Etelka Text Pro" panose="02000503030000020004" pitchFamily="2" charset="0"/>
              </a:rPr>
              <a:t>Ветеринарно-санитарная экспертиза </a:t>
            </a:r>
            <a:r>
              <a:rPr lang="ru-RU" dirty="0" err="1" smtClean="0">
                <a:latin typeface="Etelka Text Pro" panose="02000503030000020004" pitchFamily="2" charset="0"/>
              </a:rPr>
              <a:t>непереработанной</a:t>
            </a:r>
            <a:r>
              <a:rPr lang="ru-RU" dirty="0" smtClean="0">
                <a:latin typeface="Etelka Text Pro" panose="02000503030000020004" pitchFamily="2" charset="0"/>
              </a:rPr>
              <a:t> пищевой продукции животного происхождения</a:t>
            </a:r>
            <a:endParaRPr lang="ru-RU" dirty="0">
              <a:latin typeface="Etelka Text Pro" panose="02000503030000020004" pitchFamily="2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4E6B827-E7FD-524D-97C5-C6A0F0C4A9B7}"/>
              </a:ext>
            </a:extLst>
          </p:cNvPr>
          <p:cNvSpPr/>
          <p:nvPr/>
        </p:nvSpPr>
        <p:spPr>
          <a:xfrm>
            <a:off x="287212" y="1847747"/>
            <a:ext cx="318716" cy="300542"/>
          </a:xfrm>
          <a:prstGeom prst="ellipse">
            <a:avLst/>
          </a:prstGeom>
          <a:solidFill>
            <a:srgbClr val="00A7B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34E6B827-E7FD-524D-97C5-C6A0F0C4A9B7}"/>
              </a:ext>
            </a:extLst>
          </p:cNvPr>
          <p:cNvSpPr/>
          <p:nvPr/>
        </p:nvSpPr>
        <p:spPr>
          <a:xfrm>
            <a:off x="287212" y="2755825"/>
            <a:ext cx="318716" cy="300542"/>
          </a:xfrm>
          <a:prstGeom prst="ellipse">
            <a:avLst/>
          </a:prstGeom>
          <a:solidFill>
            <a:srgbClr val="00A7B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34E6B827-E7FD-524D-97C5-C6A0F0C4A9B7}"/>
              </a:ext>
            </a:extLst>
          </p:cNvPr>
          <p:cNvSpPr/>
          <p:nvPr/>
        </p:nvSpPr>
        <p:spPr>
          <a:xfrm>
            <a:off x="287212" y="3663903"/>
            <a:ext cx="318716" cy="300542"/>
          </a:xfrm>
          <a:prstGeom prst="ellipse">
            <a:avLst/>
          </a:prstGeom>
          <a:solidFill>
            <a:srgbClr val="00A7B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D4C1476-0348-C64B-A051-DD67618DFADD}"/>
              </a:ext>
            </a:extLst>
          </p:cNvPr>
          <p:cNvSpPr/>
          <p:nvPr/>
        </p:nvSpPr>
        <p:spPr>
          <a:xfrm>
            <a:off x="1280589" y="5189987"/>
            <a:ext cx="9141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sz="1600" dirty="0" smtClean="0">
                <a:latin typeface="Etelka Text Pro" panose="02000503030000020004" pitchFamily="2" charset="0"/>
              </a:rPr>
              <a:t>По отношению к пищевой продукции, сертификация применяется только при добровольном подтверждении соответствия. </a:t>
            </a:r>
            <a:endParaRPr lang="ru-RU" sz="1600" dirty="0">
              <a:latin typeface="Etelka Text Pro" panose="02000503030000020004" pitchFamily="2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3F75B2C-479B-2F4D-BA1A-92D0AF670D4C}"/>
              </a:ext>
            </a:extLst>
          </p:cNvPr>
          <p:cNvSpPr/>
          <p:nvPr/>
        </p:nvSpPr>
        <p:spPr>
          <a:xfrm>
            <a:off x="928049" y="5104125"/>
            <a:ext cx="110229" cy="789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7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AC8B32-9AAF-234A-9BA9-ABA0DFD446C5}"/>
              </a:ext>
            </a:extLst>
          </p:cNvPr>
          <p:cNvSpPr txBox="1">
            <a:spLocks/>
          </p:cNvSpPr>
          <p:nvPr/>
        </p:nvSpPr>
        <p:spPr>
          <a:xfrm>
            <a:off x="811160" y="431487"/>
            <a:ext cx="9152924" cy="535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>
                <a:latin typeface="Etelka Text Pro" panose="02000503030000020004" pitchFamily="2" charset="0"/>
              </a:rPr>
              <a:t>Продукция, подлежащая </a:t>
            </a:r>
            <a:r>
              <a:rPr lang="ru-RU" sz="2400" dirty="0" err="1" smtClean="0">
                <a:latin typeface="Etelka Text Pro" panose="02000503030000020004" pitchFamily="2" charset="0"/>
              </a:rPr>
              <a:t>ветеринарно</a:t>
            </a:r>
            <a:r>
              <a:rPr lang="en-US" sz="2400" dirty="0" smtClean="0">
                <a:latin typeface="Etelka Text Pro" panose="02000503030000020004" pitchFamily="2" charset="0"/>
              </a:rPr>
              <a:t>-</a:t>
            </a:r>
            <a:r>
              <a:rPr lang="ru-RU" sz="2400" dirty="0" smtClean="0">
                <a:latin typeface="Etelka Text Pro" panose="02000503030000020004" pitchFamily="2" charset="0"/>
              </a:rPr>
              <a:t>санитарной </a:t>
            </a:r>
            <a:r>
              <a:rPr lang="ru-RU" sz="2400" dirty="0">
                <a:latin typeface="Etelka Text Pro" panose="02000503030000020004" pitchFamily="2" charset="0"/>
              </a:rPr>
              <a:t>экспертизе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0ADAE8F-D247-2D49-82FA-C3C3DA3BADDA}"/>
              </a:ext>
            </a:extLst>
          </p:cNvPr>
          <p:cNvSpPr/>
          <p:nvPr/>
        </p:nvSpPr>
        <p:spPr>
          <a:xfrm>
            <a:off x="181332" y="401782"/>
            <a:ext cx="530476" cy="530476"/>
          </a:xfrm>
          <a:prstGeom prst="ellipse">
            <a:avLst/>
          </a:prstGeom>
          <a:solidFill>
            <a:srgbClr val="96CA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6CAA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C6441E-804C-2E49-ABBB-429C8E14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52" y="403623"/>
            <a:ext cx="1750064" cy="5454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49C3275-3216-544C-8B56-592BE1345B96}"/>
              </a:ext>
            </a:extLst>
          </p:cNvPr>
          <p:cNvSpPr/>
          <p:nvPr/>
        </p:nvSpPr>
        <p:spPr>
          <a:xfrm>
            <a:off x="811160" y="2150590"/>
            <a:ext cx="843777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/>
            <a:r>
              <a:rPr lang="ru-RU" dirty="0" err="1">
                <a:latin typeface="Etelka Text Pro" panose="02000503030000020004" pitchFamily="2" charset="0"/>
              </a:rPr>
              <a:t>Непереработанная</a:t>
            </a:r>
            <a:r>
              <a:rPr lang="ru-RU" dirty="0">
                <a:latin typeface="Etelka Text Pro" panose="02000503030000020004" pitchFamily="2" charset="0"/>
              </a:rPr>
              <a:t> пищевая продукция животного происхождения, а именно</a:t>
            </a:r>
            <a:r>
              <a:rPr lang="ru-RU" dirty="0" smtClean="0">
                <a:latin typeface="Etelka Text Pro" panose="02000503030000020004" pitchFamily="2" charset="0"/>
              </a:rPr>
              <a:t>:</a:t>
            </a:r>
          </a:p>
          <a:p>
            <a:pPr marL="55563" lvl="1"/>
            <a:endParaRPr lang="ru-RU" dirty="0">
              <a:latin typeface="Etelka Text Pro" panose="02000503030000020004" pitchFamily="2" charset="0"/>
            </a:endParaRP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Etelka Text Pro" panose="02000503030000020004" pitchFamily="2" charset="0"/>
              </a:rPr>
              <a:t>Сырое молоко, сырое обезжиренное молоко, сырые </a:t>
            </a:r>
            <a:r>
              <a:rPr lang="ru-RU" dirty="0" smtClean="0">
                <a:latin typeface="Etelka Text Pro" panose="02000503030000020004" pitchFamily="2" charset="0"/>
              </a:rPr>
              <a:t>сливки </a:t>
            </a:r>
            <a:r>
              <a:rPr lang="ru-RU" dirty="0">
                <a:latin typeface="Etelka Text Pro" panose="02000503030000020004" pitchFamily="2" charset="0"/>
              </a:rPr>
              <a:t>- ТР ТС 033/2013 «О безопасности молока и молочной продукции»;</a:t>
            </a:r>
          </a:p>
          <a:p>
            <a:pPr marL="341313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Etelka Text Pro" panose="02000503030000020004" pitchFamily="2" charset="0"/>
              </a:rPr>
              <a:t>Продукты убоя, </a:t>
            </a:r>
            <a:r>
              <a:rPr lang="ru-RU" dirty="0" smtClean="0">
                <a:latin typeface="Etelka Text Pro" panose="02000503030000020004" pitchFamily="2" charset="0"/>
              </a:rPr>
              <a:t>улова</a:t>
            </a:r>
            <a:r>
              <a:rPr lang="en-US" dirty="0" smtClean="0">
                <a:latin typeface="Etelka Text Pro" panose="02000503030000020004" pitchFamily="2" charset="0"/>
              </a:rPr>
              <a:t> -</a:t>
            </a:r>
            <a:r>
              <a:rPr lang="ru-RU" dirty="0" smtClean="0">
                <a:latin typeface="Etelka Text Pro" panose="02000503030000020004" pitchFamily="2" charset="0"/>
              </a:rPr>
              <a:t> </a:t>
            </a:r>
            <a:r>
              <a:rPr lang="ru-RU" dirty="0">
                <a:latin typeface="Etelka Text Pro" panose="02000503030000020004" pitchFamily="2" charset="0"/>
              </a:rPr>
              <a:t>ТР ТС 034/2013 «О безопасности мяса и мясной продукции</a:t>
            </a:r>
            <a:r>
              <a:rPr lang="ru-RU" dirty="0" smtClean="0">
                <a:latin typeface="Etelka Text Pro" panose="02000503030000020004" pitchFamily="2" charset="0"/>
              </a:rPr>
              <a:t>»,</a:t>
            </a:r>
            <a:r>
              <a:rPr lang="en-US" dirty="0" smtClean="0">
                <a:latin typeface="Etelka Text Pro" panose="02000503030000020004" pitchFamily="2" charset="0"/>
              </a:rPr>
              <a:t> </a:t>
            </a:r>
            <a:r>
              <a:rPr lang="ru-RU" dirty="0">
                <a:latin typeface="Etelka Text Pro" panose="02000503030000020004" pitchFamily="2" charset="0"/>
              </a:rPr>
              <a:t>ТР ЕАЭС 040/2016 «О безопасности рыбы и рыбной продукции</a:t>
            </a:r>
            <a:r>
              <a:rPr lang="ru-RU" dirty="0" smtClean="0">
                <a:latin typeface="Etelka Text Pro" panose="02000503030000020004" pitchFamily="2" charset="0"/>
              </a:rPr>
              <a:t>» -</a:t>
            </a:r>
            <a:r>
              <a:rPr lang="en-US" dirty="0" smtClean="0">
                <a:latin typeface="Etelka Text Pro" panose="02000503030000020004" pitchFamily="2" charset="0"/>
              </a:rPr>
              <a:t> </a:t>
            </a:r>
            <a:r>
              <a:rPr lang="ru-RU" dirty="0" smtClean="0">
                <a:latin typeface="Etelka Text Pro" panose="02000503030000020004" pitchFamily="2" charset="0"/>
              </a:rPr>
              <a:t>в </a:t>
            </a:r>
            <a:r>
              <a:rPr lang="ru-RU" dirty="0" err="1">
                <a:latin typeface="Etelka Text Pro" panose="02000503030000020004" pitchFamily="2" charset="0"/>
              </a:rPr>
              <a:t>т.ч</a:t>
            </a:r>
            <a:r>
              <a:rPr lang="ru-RU" dirty="0">
                <a:latin typeface="Etelka Text Pro" panose="02000503030000020004" pitchFamily="2" charset="0"/>
              </a:rPr>
              <a:t>. </a:t>
            </a:r>
            <a:r>
              <a:rPr lang="ru-RU" dirty="0" smtClean="0">
                <a:latin typeface="Etelka Text Pro" panose="02000503030000020004" pitchFamily="2" charset="0"/>
              </a:rPr>
              <a:t>птица, </a:t>
            </a:r>
            <a:r>
              <a:rPr lang="ru-RU" dirty="0">
                <a:latin typeface="Etelka Text Pro" panose="02000503030000020004" pitchFamily="2" charset="0"/>
              </a:rPr>
              <a:t>по крайней мере, до вступления в силу </a:t>
            </a:r>
            <a:r>
              <a:rPr lang="ru-RU" dirty="0" smtClean="0">
                <a:latin typeface="Etelka Text Pro" panose="02000503030000020004" pitchFamily="2" charset="0"/>
              </a:rPr>
              <a:t>технического регламента </a:t>
            </a:r>
            <a:r>
              <a:rPr lang="ru-RU" dirty="0">
                <a:latin typeface="Etelka Text Pro" panose="02000503030000020004" pitchFamily="2" charset="0"/>
              </a:rPr>
              <a:t>«О безопасности мяса птицы и продукции ее </a:t>
            </a:r>
            <a:r>
              <a:rPr lang="ru-RU" dirty="0" smtClean="0">
                <a:latin typeface="Etelka Text Pro" panose="02000503030000020004" pitchFamily="2" charset="0"/>
              </a:rPr>
              <a:t>переработки</a:t>
            </a:r>
            <a:r>
              <a:rPr lang="ru-RU" dirty="0">
                <a:latin typeface="Etelka Text Pro" panose="0200050303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259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39624</TotalTime>
  <Words>1614</Words>
  <Application>Microsoft Office PowerPoint</Application>
  <PresentationFormat>Широкоэкранный</PresentationFormat>
  <Paragraphs>139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Etelka Text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 бизнес – легко!</dc:title>
  <dc:creator>Anna Badovskaya</dc:creator>
  <cp:lastModifiedBy>Артем Бочкарев</cp:lastModifiedBy>
  <cp:revision>264</cp:revision>
  <cp:lastPrinted>2018-07-06T07:31:36Z</cp:lastPrinted>
  <dcterms:created xsi:type="dcterms:W3CDTF">2018-05-31T07:30:07Z</dcterms:created>
  <dcterms:modified xsi:type="dcterms:W3CDTF">2018-12-12T17:49:55Z</dcterms:modified>
</cp:coreProperties>
</file>