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8"/>
  </p:notesMasterIdLst>
  <p:sldIdLst>
    <p:sldId id="256" r:id="rId2"/>
    <p:sldId id="345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257" r:id="rId24"/>
    <p:sldId id="273" r:id="rId25"/>
    <p:sldId id="276" r:id="rId26"/>
    <p:sldId id="278" r:id="rId27"/>
    <p:sldId id="279" r:id="rId28"/>
    <p:sldId id="283" r:id="rId29"/>
    <p:sldId id="284" r:id="rId30"/>
    <p:sldId id="285" r:id="rId31"/>
    <p:sldId id="286" r:id="rId32"/>
    <p:sldId id="281" r:id="rId33"/>
    <p:sldId id="287" r:id="rId34"/>
    <p:sldId id="288" r:id="rId35"/>
    <p:sldId id="289" r:id="rId36"/>
    <p:sldId id="290" r:id="rId37"/>
    <p:sldId id="291" r:id="rId38"/>
    <p:sldId id="282" r:id="rId39"/>
    <p:sldId id="296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12" r:id="rId52"/>
    <p:sldId id="314" r:id="rId53"/>
    <p:sldId id="316" r:id="rId54"/>
    <p:sldId id="317" r:id="rId55"/>
    <p:sldId id="318" r:id="rId56"/>
    <p:sldId id="320" r:id="rId57"/>
    <p:sldId id="321" r:id="rId58"/>
    <p:sldId id="323" r:id="rId59"/>
    <p:sldId id="324" r:id="rId60"/>
    <p:sldId id="325" r:id="rId61"/>
    <p:sldId id="342" r:id="rId62"/>
    <p:sldId id="344" r:id="rId63"/>
    <p:sldId id="326" r:id="rId64"/>
    <p:sldId id="329" r:id="rId65"/>
    <p:sldId id="341" r:id="rId66"/>
    <p:sldId id="330" r:id="rId67"/>
    <p:sldId id="335" r:id="rId68"/>
    <p:sldId id="336" r:id="rId69"/>
    <p:sldId id="337" r:id="rId70"/>
    <p:sldId id="338" r:id="rId71"/>
    <p:sldId id="346" r:id="rId72"/>
    <p:sldId id="351" r:id="rId73"/>
    <p:sldId id="352" r:id="rId74"/>
    <p:sldId id="347" r:id="rId75"/>
    <p:sldId id="348" r:id="rId76"/>
    <p:sldId id="353" r:id="rId77"/>
    <p:sldId id="354" r:id="rId78"/>
    <p:sldId id="355" r:id="rId79"/>
    <p:sldId id="349" r:id="rId80"/>
    <p:sldId id="358" r:id="rId81"/>
    <p:sldId id="359" r:id="rId82"/>
    <p:sldId id="357" r:id="rId83"/>
    <p:sldId id="360" r:id="rId84"/>
    <p:sldId id="361" r:id="rId85"/>
    <p:sldId id="362" r:id="rId86"/>
    <p:sldId id="350" r:id="rId8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1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4A0BF-F4FB-409B-B742-BDC90C87F9CA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7F3B0-C4EC-4C67-B6A2-2A34E098FF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7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B005B-06D2-48E8-9D1D-814134C67689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21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7F3B0-C4EC-4C67-B6A2-2A34E098FF83}" type="slidenum">
              <a:rPr lang="ru-RU" smtClean="0"/>
              <a:t>57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10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971550" y="1604799"/>
            <a:ext cx="7200850" cy="460762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971600" y="1604797"/>
            <a:ext cx="720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17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4" name="Таблица 13"/>
          <p:cNvSpPr>
            <a:spLocks noGrp="1"/>
          </p:cNvSpPr>
          <p:nvPr>
            <p:ph type="tbl" sz="quarter" idx="10"/>
          </p:nvPr>
        </p:nvSpPr>
        <p:spPr>
          <a:xfrm>
            <a:off x="971550" y="1844675"/>
            <a:ext cx="7200900" cy="4320000"/>
          </a:xfrm>
        </p:spPr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10"/>
          <p:cNvCxnSpPr/>
          <p:nvPr userDrawn="1"/>
        </p:nvCxnSpPr>
        <p:spPr>
          <a:xfrm>
            <a:off x="971600" y="1604797"/>
            <a:ext cx="720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86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vip.1gl.ru/#/document/99/436770560/ZAP2FBG3DE/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3858" y="2615062"/>
            <a:ext cx="6758389" cy="1200329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Изменения в работе бухгалтера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2018-2019 г.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91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971550" y="2248651"/>
            <a:ext cx="7200850" cy="396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Итоговая </a:t>
            </a:r>
            <a:r>
              <a:rPr lang="ru-RU" dirty="0"/>
              <a:t>стоимость товаров (работ, услуг) остается неизменной, а уменьшению подлежит стоимость товаров (работ, услуг) без НДС. Такая ситуация имеет место, если покупатель не согласен на увеличение итоговой стоимости товаров (работ, услуг), в связи с увеличением ставки НДС.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 этом случае, поставщику придется уплатить дополнительные 2% НДС за свой счет, так как итоговая стоимость товаров (работ, услуг) для покупателя не изменится, а уменьшиться цена товаров (работ, услуг) без НДС, к которой прибавляется НДС по ставке 20%, то есть, уменьшится выручка поставщика.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625892"/>
            <a:ext cx="7200800" cy="9603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>Что </a:t>
            </a:r>
            <a:r>
              <a:rPr lang="ru-RU" sz="3100" dirty="0"/>
              <a:t>предусмотреть в договорах переходного периода по </a:t>
            </a:r>
            <a:r>
              <a:rPr lang="ru-RU" sz="3100" dirty="0" smtClean="0"/>
              <a:t>НДС?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9"/>
            <a:ext cx="468006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- в договоре стоимость с указанием НДС</a:t>
            </a:r>
            <a:endParaRPr lang="ru-RU" sz="16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914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99592" y="1700808"/>
            <a:ext cx="7488882" cy="46076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/>
              <a:t>В договоре указана стоимость товаров (работ, услуг) </a:t>
            </a:r>
            <a:r>
              <a:rPr lang="ru-RU" sz="1800" dirty="0" smtClean="0"/>
              <a:t>118 000</a:t>
            </a:r>
            <a:r>
              <a:rPr lang="ru-RU" sz="1800" dirty="0"/>
              <a:t> рублей, в том числе НДС 18% или включая НДС 18 000 рублей. При реализации товаров (работ, услуг) в 2019 году:</a:t>
            </a:r>
          </a:p>
          <a:p>
            <a:pPr marL="0" indent="0" algn="just">
              <a:buNone/>
            </a:pPr>
            <a:endParaRPr lang="ru-RU" sz="1900" dirty="0" smtClean="0"/>
          </a:p>
          <a:p>
            <a:pPr marL="0" indent="0" algn="just">
              <a:buNone/>
            </a:pPr>
            <a:endParaRPr lang="ru-RU" sz="2300" dirty="0" smtClean="0"/>
          </a:p>
          <a:p>
            <a:pPr marL="0" indent="0" algn="just">
              <a:buNone/>
            </a:pPr>
            <a:r>
              <a:rPr lang="ru-RU" sz="2200" dirty="0"/>
              <a:t>Новая сумма НДС: 118 000  х 20 : 120 = 19 667 рублей</a:t>
            </a:r>
          </a:p>
          <a:p>
            <a:pPr marL="0" indent="0" algn="just">
              <a:buNone/>
            </a:pPr>
            <a:r>
              <a:rPr lang="ru-RU" sz="2200" dirty="0"/>
              <a:t>Сумма без НДС: 118 000 : 120 х 100% = 98 333 рублей</a:t>
            </a:r>
          </a:p>
          <a:p>
            <a:pPr marL="0" indent="0" algn="just">
              <a:buNone/>
            </a:pPr>
            <a:r>
              <a:rPr lang="ru-RU" sz="2200" dirty="0"/>
              <a:t>Итоговая сумма товаров (работ, услуг): 98 333 + 19 667 = 118 000 рублей</a:t>
            </a:r>
          </a:p>
          <a:p>
            <a:pPr marL="0" indent="0" algn="just">
              <a:buNone/>
            </a:pPr>
            <a:r>
              <a:rPr lang="ru-RU" sz="2200" dirty="0"/>
              <a:t>Следовательно, в этом случае, выручка поставщика уменьшится на 1 667 рублей (100 000 - 98 333)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/>
              <a:t>Пример 2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0857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83568" y="2248651"/>
            <a:ext cx="7646065" cy="4444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При заключении до конца 2018 года новых долгосрочных договоров, распространяющих свое действие как на 2018, так и на 2019 год, или при составлении дополнительных соглашений к уже действующим договорам, целесообразно не указывать конкретную ставку или сумму НДС, лучше сделать отсылку к п. 3 ст. 164 НК РФ и указать следующее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С</a:t>
            </a:r>
            <a:r>
              <a:rPr lang="ru-RU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тоимость </a:t>
            </a:r>
            <a:r>
              <a:rPr lang="ru-RU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товаров (работ, услуг) установлена без НДС, сумма налога предъявляется дополнительно к стоимости по ставке, установленной п. 3 ст. 164 НК РФ, на дату реализации. </a:t>
            </a:r>
            <a:endParaRPr lang="ru-RU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Стоимость, указанная в п.___ Договора, не включает НДС, который дополнительно предъявляется Продавцом Покупателю в соответствии с требованиями Налогового кодекса РФ. До 31 декабря 2018 года, включительно, сумма НДС исчисляется по ставке 18%, начиная с 01 января 2019 года, сумма НДС исчисляется по ставке 20%.</a:t>
            </a:r>
          </a:p>
          <a:p>
            <a:pPr marL="0" indent="0">
              <a:buNone/>
            </a:pPr>
            <a:endParaRPr lang="ru-RU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625892"/>
            <a:ext cx="7200800" cy="9603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>Что </a:t>
            </a:r>
            <a:r>
              <a:rPr lang="ru-RU" sz="3100" dirty="0"/>
              <a:t>предусмотреть в договорах переходного периода по </a:t>
            </a:r>
            <a:r>
              <a:rPr lang="ru-RU" sz="3100" dirty="0" smtClean="0"/>
              <a:t>НДС?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5" y="1700808"/>
            <a:ext cx="78620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- 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как сформулировать дополнительное соглашение к действующему договору</a:t>
            </a:r>
          </a:p>
        </p:txBody>
      </p:sp>
    </p:spTree>
    <p:extLst>
      <p:ext uri="{BB962C8B-B14F-4D97-AF65-F5344CB8AC3E}">
        <p14:creationId xmlns:p14="http://schemas.microsoft.com/office/powerpoint/2010/main" val="190944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83568" y="2248651"/>
            <a:ext cx="7646065" cy="39637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dirty="0"/>
              <a:t>Если в договоре прямо не сказано, включен НДС в стоимость товаров (работ, услуг) или нет, то для </a:t>
            </a:r>
            <a:r>
              <a:rPr lang="ru-RU" sz="2400" dirty="0" err="1"/>
              <a:t>избежания</a:t>
            </a:r>
            <a:r>
              <a:rPr lang="ru-RU" sz="2400" dirty="0"/>
              <a:t> споров и разногласий с покупателями и налоговыми органами к договору необходимо составить дополнительное соглашение, в котором четко установить одно из следующих положений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7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Цена </a:t>
            </a:r>
            <a:r>
              <a:rPr lang="ru-RU" sz="27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товаров (работ, услуг) не включает в себя НДС, то есть, НДС начисляется сверх установленной договором цены по ставке, установленной п. 3 ст. 164 НК РФ на дату реализации. </a:t>
            </a:r>
            <a:endParaRPr lang="ru-RU" sz="2700" i="1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endParaRPr lang="ru-RU" sz="2700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r>
              <a:rPr lang="ru-RU" sz="2700" i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Цена </a:t>
            </a:r>
            <a:r>
              <a:rPr lang="ru-RU" sz="27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товаров (работ, услуг) включает в себя НДС, исчисленный по ставке, предусмотренной п. 3 ст. 164 НК РФ на дату реализации. </a:t>
            </a:r>
          </a:p>
          <a:p>
            <a:pPr marL="0" indent="0">
              <a:buNone/>
            </a:pPr>
            <a:endParaRPr lang="ru-RU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625892"/>
            <a:ext cx="7200800" cy="9603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>Что </a:t>
            </a:r>
            <a:r>
              <a:rPr lang="ru-RU" sz="3100" dirty="0"/>
              <a:t>предусмотреть в договорах переходного периода по </a:t>
            </a:r>
            <a:r>
              <a:rPr lang="ru-RU" sz="3100" dirty="0" smtClean="0"/>
              <a:t>НДС?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66562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- </a:t>
            </a:r>
            <a:r>
              <a:rPr lang="ru-RU" sz="1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в 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договоре прямо не указано, включен НДС в стоимость или нет</a:t>
            </a:r>
          </a:p>
        </p:txBody>
      </p:sp>
    </p:spTree>
    <p:extLst>
      <p:ext uri="{BB962C8B-B14F-4D97-AF65-F5344CB8AC3E}">
        <p14:creationId xmlns:p14="http://schemas.microsoft.com/office/powerpoint/2010/main" val="1567835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625892"/>
            <a:ext cx="7200800" cy="9603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>Указание </a:t>
            </a:r>
            <a:r>
              <a:rPr lang="ru-RU" sz="3100" dirty="0"/>
              <a:t>ставки НДС в различных ситуациях переходного </a:t>
            </a:r>
            <a:r>
              <a:rPr lang="ru-RU" sz="3100" dirty="0" smtClean="0"/>
              <a:t>периода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683568" y="2248651"/>
            <a:ext cx="7646065" cy="4444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/>
              <a:t>ПОСТАВЩИК: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Если реализация товаров (работ, услуг) произошла в 2018 году, а оплата получена в 2019 году, то НДС нужно начислить в 2018 году по ставке 18%. При получении оплаты в 2019 году корректировать ранее предъявленную покупателю сумму НДС не надо. Начиная с 1 января 2019 года, реализация осуществляется с применением ставки НДС 20%.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ПОКУПАТЕЛЬ: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Если товары (работы, услуги) получены от поставщика в 2018 году, а оплачены в 2019 году, то «входной» НДС принимается к вычету по ставке 18%. При этом, все последующие платежи за полученные товары (работы, услуги) производятся, исходя из ставки НДС, действующей на момент отгрузки и отраженной поставщиком в счете-фактуре.</a:t>
            </a:r>
          </a:p>
          <a:p>
            <a:pPr marL="0" indent="0">
              <a:buNone/>
            </a:pPr>
            <a:endParaRPr lang="ru-RU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5" y="1700808"/>
            <a:ext cx="46572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- </a:t>
            </a:r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реализация в 2018 году – оплата в 2019 году</a:t>
            </a:r>
          </a:p>
        </p:txBody>
      </p:sp>
    </p:spTree>
    <p:extLst>
      <p:ext uri="{BB962C8B-B14F-4D97-AF65-F5344CB8AC3E}">
        <p14:creationId xmlns:p14="http://schemas.microsoft.com/office/powerpoint/2010/main" val="1563666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625892"/>
            <a:ext cx="7200800" cy="9603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>Указание </a:t>
            </a:r>
            <a:r>
              <a:rPr lang="ru-RU" sz="3100" dirty="0"/>
              <a:t>ставки НДС в различных ситуациях переходного </a:t>
            </a:r>
            <a:r>
              <a:rPr lang="ru-RU" sz="3100" dirty="0" smtClean="0"/>
              <a:t>периода</a:t>
            </a:r>
            <a:endParaRPr lang="ru-RU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683568" y="2248651"/>
            <a:ext cx="7646065" cy="4444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ru-RU" sz="2400" cap="all" dirty="0">
                <a:latin typeface="+mj-lt"/>
              </a:rPr>
              <a:t>Пример 3 </a:t>
            </a:r>
            <a:endParaRPr lang="ru-RU" sz="2400" cap="all" dirty="0" smtClean="0">
              <a:latin typeface="+mj-lt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100" dirty="0" smtClean="0"/>
              <a:t>В </a:t>
            </a:r>
            <a:r>
              <a:rPr lang="ru-RU" sz="2100" dirty="0"/>
              <a:t>договоре, заключенном в 2018 году, предусмотрено, что покупатель в 2018 году уплачивает аванс в размере 50% от суммы договора. Стоимость товаров (работ, услуг) в соответствии с договором составляет 118 000 рублей, в том числе НДС 18%. </a:t>
            </a:r>
            <a:endParaRPr lang="ru-RU" sz="21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1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100" dirty="0" smtClean="0"/>
              <a:t>Также</a:t>
            </a:r>
            <a:r>
              <a:rPr lang="ru-RU" sz="2100" dirty="0"/>
              <a:t>, сторонами подписано дополнительное соглашение к договору, предусматривающее сохранение стоимости товаров (работ, услуг) без НДС и увеличение суммы НДС, за счет изменения ставки. </a:t>
            </a:r>
            <a:endParaRPr lang="ru-RU" sz="21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ru-RU" sz="21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100" dirty="0" smtClean="0"/>
              <a:t>В </a:t>
            </a:r>
            <a:r>
              <a:rPr lang="ru-RU" sz="2100" dirty="0"/>
              <a:t>результате, итоговая сумма договора изменилась до 120 000 рублей (в том числе, НДС).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i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76068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- предоплата (в том числе, частичная) в 2018 году, реализация – в 2019 году</a:t>
            </a:r>
          </a:p>
        </p:txBody>
      </p:sp>
    </p:spTree>
    <p:extLst>
      <p:ext uri="{BB962C8B-B14F-4D97-AF65-F5344CB8AC3E}">
        <p14:creationId xmlns:p14="http://schemas.microsoft.com/office/powerpoint/2010/main" val="6512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610752"/>
            <a:ext cx="8496944" cy="508261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1800" dirty="0"/>
              <a:t>В 2018 году, поставщик, при получении частичной предоплаты в сумме 59 000 рублей, начисляет НДС к уплате по ставке 18/118 и выставляет покупателю авансовый счет-фактуру:</a:t>
            </a:r>
          </a:p>
          <a:p>
            <a:pPr marL="0" indent="0" algn="just">
              <a:buNone/>
            </a:pPr>
            <a:r>
              <a:rPr lang="ru-RU" sz="1800" dirty="0"/>
              <a:t>59 000 х 18/118 = 9000 рублей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</a:t>
            </a:r>
            <a:endParaRPr lang="ru-RU" sz="1800" b="1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ru-RU" sz="1800" dirty="0" smtClean="0"/>
              <a:t>Покупатель </a:t>
            </a:r>
            <a:r>
              <a:rPr lang="ru-RU" sz="1800" dirty="0"/>
              <a:t>принимает к вычету НДС в сумме 9 000 рублей, на основании авансового счета-фактуры поставщика.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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В </a:t>
            </a:r>
            <a:r>
              <a:rPr lang="ru-RU" sz="1800" dirty="0"/>
              <a:t>2019 году, при реализации товаров (работ, услуг), с применением ставки НДС 20%, общая сумма реализации составляет 120 000 рублей, в том числе НДС 20 000 рублей. </a:t>
            </a:r>
            <a:endParaRPr lang="ru-RU" sz="1800" dirty="0" smtClean="0"/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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Поставщик начисляет с реализации к уплате НДС в сумме 20 000 рублей и одновременно, принимает к вычету НДС, с ранее полученного аванса, в сумме 9000 рублей</a:t>
            </a:r>
            <a:r>
              <a:rPr lang="ru-RU" sz="1800" dirty="0" smtClean="0"/>
              <a:t>.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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Покупатель, принимает к вычету НДС в сумме 20 000 рублей, на основании счета-фактуры поставщика на реализацию и одновременно, восстанавливает к уплате НДС, с ранее выданного аванса, в сумме 9000 рублей</a:t>
            </a:r>
            <a:r>
              <a:rPr lang="ru-RU" sz="1800" dirty="0" smtClean="0"/>
              <a:t>.</a:t>
            </a: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accent1"/>
                </a:solidFill>
                <a:sym typeface="Symbol" panose="05050102010706020507" pitchFamily="18" charset="2"/>
              </a:rPr>
              <a:t>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/>
              <a:t>В результате, покупатель должен доплатить поставщику в 2019 году 61 000 рублей (120 000 - 59 000).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/>
              <a:t>Пример 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98148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625892"/>
            <a:ext cx="7200800" cy="96032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3100" dirty="0" smtClean="0"/>
              <a:t>Указание </a:t>
            </a:r>
            <a:r>
              <a:rPr lang="ru-RU" sz="3100" dirty="0"/>
              <a:t>ставки НДС в различных ситуациях переходного </a:t>
            </a:r>
            <a:r>
              <a:rPr lang="ru-RU" sz="3100" dirty="0" smtClean="0"/>
              <a:t>периода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00808"/>
            <a:ext cx="813690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корректировочные счета-фактуры, составленные в 2019 году по реализации 2018 года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исправленные счета-фактуры, составленные в 2019 году по реализации 2018 года 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налоговые агенты при покупке работ (услуг) у иностранных поставщиков на территории РФ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налоговые агенты при аренде государственного и муниципального имущества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возврат в 2019 году качественного товара, приобретенного в 2018 году (по соглашению о возврате или новому договору купли-продажи)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возврат в 2019 году бракованного товара, приобретенного в 2018 году или обнаружение несоответствия количества товаров при приемке (в рамках первоначального договора купли-продажи)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услуги аренды</a:t>
            </a:r>
          </a:p>
          <a:p>
            <a:pPr marL="285750" indent="-285750" algn="just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150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лизинг</a:t>
            </a:r>
          </a:p>
        </p:txBody>
      </p:sp>
    </p:spTree>
    <p:extLst>
      <p:ext uri="{BB962C8B-B14F-4D97-AF65-F5344CB8AC3E}">
        <p14:creationId xmlns:p14="http://schemas.microsoft.com/office/powerpoint/2010/main" val="688394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Пояснения </a:t>
            </a:r>
            <a:r>
              <a:rPr lang="ru-RU" sz="3600" dirty="0" err="1" smtClean="0"/>
              <a:t>минфин</a:t>
            </a:r>
            <a:r>
              <a:rPr lang="ru-RU" sz="3600" dirty="0" smtClean="0"/>
              <a:t> и </a:t>
            </a:r>
            <a:r>
              <a:rPr lang="ru-RU" sz="3600" dirty="0" err="1" smtClean="0"/>
              <a:t>фнс</a:t>
            </a:r>
            <a:r>
              <a:rPr lang="ru-RU" sz="3600" dirty="0" smtClean="0"/>
              <a:t> по переходному периоду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818317874"/>
              </p:ext>
            </p:extLst>
          </p:nvPr>
        </p:nvGraphicFramePr>
        <p:xfrm>
          <a:off x="899592" y="1772816"/>
          <a:ext cx="7200900" cy="4145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200900"/>
              </a:tblGrid>
              <a:tr h="4145280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Письмо ФНС России от 23.10.2018 № СД-4-3/20667</a:t>
                      </a:r>
                      <a:r>
                        <a:rPr lang="en-US" sz="2000" b="0" dirty="0" smtClean="0"/>
                        <a:t>@</a:t>
                      </a:r>
                      <a:endParaRPr lang="ru-RU" sz="2000" b="0" dirty="0" smtClean="0"/>
                    </a:p>
                    <a:p>
                      <a:r>
                        <a:rPr lang="ru-RU" sz="2000" b="0" dirty="0" smtClean="0"/>
                        <a:t>Письмо</a:t>
                      </a:r>
                      <a:r>
                        <a:rPr lang="ru-RU" sz="2000" b="0" baseline="0" dirty="0" smtClean="0"/>
                        <a:t> Минфин от 31.10.2018 № 03-07-11/78170</a:t>
                      </a:r>
                    </a:p>
                    <a:p>
                      <a:r>
                        <a:rPr lang="ru-RU" sz="2000" b="0" baseline="0" dirty="0" smtClean="0"/>
                        <a:t>Письма Минфин от 10.09.2018 № 03-07-11/64576, от 10.09.2018 № 03-07-11/64577, от 07.09.2018№ 03-07-11/64049</a:t>
                      </a:r>
                    </a:p>
                    <a:p>
                      <a:r>
                        <a:rPr lang="ru-RU" sz="2000" b="0" baseline="0" dirty="0" smtClean="0"/>
                        <a:t>Письмо Минфин от 18.09.2018 № 03-07-11/66752</a:t>
                      </a:r>
                    </a:p>
                    <a:p>
                      <a:r>
                        <a:rPr lang="ru-RU" sz="2000" b="0" baseline="0" dirty="0" smtClean="0"/>
                        <a:t>Письмо Минфин от 16.10.2018 № 03-07-14/74188</a:t>
                      </a:r>
                    </a:p>
                    <a:p>
                      <a:endParaRPr lang="ru-RU" sz="2000" b="0" baseline="0" dirty="0" smtClean="0"/>
                    </a:p>
                    <a:p>
                      <a:r>
                        <a:rPr lang="ru-RU" sz="2000" b="0" baseline="0" dirty="0" smtClean="0"/>
                        <a:t>Письмо ФНС России от 03.10.2018 № ЕД-4-20/19309</a:t>
                      </a:r>
                      <a:r>
                        <a:rPr lang="en-US" sz="2000" b="0" baseline="0" dirty="0" smtClean="0"/>
                        <a:t>@</a:t>
                      </a:r>
                      <a:endParaRPr lang="ru-RU" sz="2000" b="0" baseline="0" dirty="0" smtClean="0"/>
                    </a:p>
                    <a:p>
                      <a:endParaRPr lang="ru-RU" sz="24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744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01058"/>
              </p:ext>
            </p:extLst>
          </p:nvPr>
        </p:nvGraphicFramePr>
        <p:xfrm>
          <a:off x="467568" y="452660"/>
          <a:ext cx="7992918" cy="5722303"/>
        </p:xfrm>
        <a:graphic>
          <a:graphicData uri="http://schemas.openxmlformats.org/drawingml/2006/table">
            <a:tbl>
              <a:tblPr/>
              <a:tblGrid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</a:tblGrid>
              <a:tr h="40718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161">
                  <a:txBody>
                    <a:bodyPr/>
                    <a:lstStyle/>
                    <a:p>
                      <a:pPr algn="l" fontAlgn="t"/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Пример 1.   Аванс получен  5  ноября  2018 года, в сумме 118 </a:t>
                      </a:r>
                      <a:r>
                        <a:rPr lang="ru-RU" sz="800" b="1" i="0" u="none" strike="noStrike" dirty="0" err="1"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800" b="1" i="0" u="none" strike="noStrike" dirty="0">
                          <a:effectLst/>
                          <a:latin typeface="Times New Roman"/>
                        </a:rPr>
                        <a:t>, в том числе  НДС -18 ед.  выставлен счет-фактура на аванс № 358 от 05.11.2018.   Отгрузка в счет аванса  производится в  мае  2019 года.  20 января  2019 года получена  доплата НДС от покупателя в сумме 2 ед., продавцом  составлен корректировочный счет-фактура № 1 от 20.01.2019  на аванс, полученный в ноябре 2018 года.</a:t>
                      </a: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0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524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 gridSpan="4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КОРРЕКТИРОВОЧНЫЙ СЧЕТ-ФАКТУРА  №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от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20.01.2019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7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(1), ИСПРАВЛЕНИЕ КОРРЕКТИРОВОЧНОГО СЧЕТА-ФАКТУРЫ  №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от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(1а)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01">
                <a:tc gridSpan="41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к СЧЕТУ-ФАКТУРЕ (счетам-фактурам)  №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358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05.11.2018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, с учетом исправления  №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от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(1б)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7235"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Продавец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5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ОО "Василек"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(2)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Адрес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8"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ххххх</a:t>
                      </a: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(2а)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 gridSpan="20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ИНН/КПП продавца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5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ххххх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(2б)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 gridSpan="1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Покупатель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ООО "Ромашка"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(3)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Адрес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ххххх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(3а)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 gridSpan="21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ИНН/КПП покупателя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ххххх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(3б)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 gridSpan="2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Валюта: наименование, код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9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643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(4)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 gridSpan="77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Идентификатор государственного контракта, договора (соглашения) (при наличии)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0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(5)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300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97">
                <a:tc rowSpan="2" gridSpan="2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Наименование товара (описание выполненных работ, оказанных услуг), имущественного права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Показатели в связи с изменением стоимости отгруженных товаров (выполненных работ, оказанных услуг), переданных имущественных прав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Код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вида товара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Количество (объем)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Цена (тариф)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за единицу измерения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Стоимость товаров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(работ, услуг), имущественных прав без налога - всего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 том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числе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сумма акциза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Налоговая ставка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Сумма налога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Стоимость товаров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(работ, услуг), имущественных 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прав с налогом - всего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7235">
                <a:tc gridSpan="2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код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условное обозначение (националь-ное)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1а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1б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2а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Поставка  обуви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А (до изменения)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без акциза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18/118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118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Б (после изменения)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без акциза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20/120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 (увеличение)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Г (уменьшение)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А (до изменения)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Б (после изменения)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 (увеличение)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Г (уменьшение)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9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Всего увеличение (сумма строк В)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548">
                <a:tc gridSpan="9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Всего уменьшение (сумма строк Г)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97">
                <a:tc gridSpan="29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Руководитель организации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1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Главный бухгалтер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97">
                <a:tc gridSpan="33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или иное уполномоченное лицо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или иное уполномоченное лицо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97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(подпись)</a:t>
                      </a: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(ф.и.о.)</a:t>
                      </a: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(подпись)</a:t>
                      </a: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(ф.и.о.)</a:t>
                      </a: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97">
                <a:tc gridSpan="38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Индивидуальный предприниматель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6697">
                <a:tc gridSpan="33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или иное уполномоченное лицо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5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9947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(подпись)</a:t>
                      </a: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(ф.и.о.)</a:t>
                      </a: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5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(реквизиты свидетельства о государственной регистрации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индивидуального предпринимателя)</a:t>
                      </a:r>
                    </a:p>
                  </a:txBody>
                  <a:tcPr marL="4407" marR="4407" marT="587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24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00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407" marR="4407" marT="58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5600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olioshko_mk\Downloads\IMG_645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302478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75856" y="2333685"/>
            <a:ext cx="5616624" cy="452431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i="1" dirty="0"/>
              <a:t>Соколова Наталья </a:t>
            </a:r>
            <a:r>
              <a:rPr lang="ru-RU" sz="2800" b="1" i="1" dirty="0" smtClean="0"/>
              <a:t>Анатольевна</a:t>
            </a:r>
          </a:p>
          <a:p>
            <a:pPr algn="ctr"/>
            <a:r>
              <a:rPr lang="ru-RU" sz="2000" dirty="0" smtClean="0"/>
              <a:t>ведущий </a:t>
            </a:r>
            <a:r>
              <a:rPr lang="ru-RU" sz="2000" dirty="0"/>
              <a:t>бухгалтер департамента бухгалтерского учета </a:t>
            </a:r>
            <a:r>
              <a:rPr lang="ru-RU" sz="2000" dirty="0" smtClean="0"/>
              <a:t>ГК «</a:t>
            </a:r>
            <a:r>
              <a:rPr lang="ru-RU" sz="2000" dirty="0" err="1" smtClean="0"/>
              <a:t>Авуар</a:t>
            </a:r>
            <a:r>
              <a:rPr lang="ru-RU" sz="2000" dirty="0" smtClean="0"/>
              <a:t>»</a:t>
            </a:r>
          </a:p>
          <a:p>
            <a:pPr algn="ctr"/>
            <a:r>
              <a:rPr lang="ru-RU" sz="2000" dirty="0" smtClean="0"/>
              <a:t>(ООО «ЦКБУ-1», </a:t>
            </a:r>
            <a:r>
              <a:rPr lang="ru-RU" sz="2000" dirty="0"/>
              <a:t>ООО </a:t>
            </a:r>
            <a:r>
              <a:rPr lang="ru-RU" sz="2000" dirty="0" smtClean="0"/>
              <a:t>«</a:t>
            </a:r>
            <a:r>
              <a:rPr lang="ru-RU" sz="2000" dirty="0" err="1" smtClean="0"/>
              <a:t>ГенШтаб</a:t>
            </a:r>
            <a:r>
              <a:rPr lang="ru-RU" sz="2000" dirty="0" smtClean="0"/>
              <a:t>»).</a:t>
            </a:r>
            <a:endParaRPr lang="ru-RU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Стаж работы главным бухгалтером, налоговым инспектором -  26 лет.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Опыт проведения семинаров по бухгалтерскому учету на Территории Бизнеса ( г. Челябинск) в рамках проекта " Ты-предприниматель!"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Награждена почетной грамотой Управления Министерства Российской Федерации по налогам и сборам Челябинской области ( Приказ №004-л от 04.11.2004 г.)</a:t>
            </a:r>
          </a:p>
        </p:txBody>
      </p:sp>
    </p:spTree>
    <p:extLst>
      <p:ext uri="{BB962C8B-B14F-4D97-AF65-F5344CB8AC3E}">
        <p14:creationId xmlns:p14="http://schemas.microsoft.com/office/powerpoint/2010/main" val="18041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772709"/>
              </p:ext>
            </p:extLst>
          </p:nvPr>
        </p:nvGraphicFramePr>
        <p:xfrm>
          <a:off x="611587" y="548682"/>
          <a:ext cx="8007315" cy="5889526"/>
        </p:xfrm>
        <a:graphic>
          <a:graphicData uri="http://schemas.openxmlformats.org/drawingml/2006/table">
            <a:tbl>
              <a:tblPr/>
              <a:tblGrid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34024"/>
                <a:gridCol w="29712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  <a:gridCol w="49339"/>
              </a:tblGrid>
              <a:tr h="372632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162">
                  <a:txBody>
                    <a:bodyPr/>
                    <a:lstStyle/>
                    <a:p>
                      <a:pPr algn="l" fontAlgn="t"/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Пример 2.   Аванс получен  20 ноября  2018 года, в сумме 118 </a:t>
                      </a:r>
                      <a:r>
                        <a:rPr lang="ru-RU" sz="700" b="1" i="0" u="none" strike="noStrike" dirty="0" err="1">
                          <a:effectLst/>
                          <a:latin typeface="Times New Roman"/>
                        </a:rPr>
                        <a:t>ед</a:t>
                      </a:r>
                      <a:r>
                        <a:rPr lang="ru-RU" sz="700" b="1" i="0" u="none" strike="noStrike" dirty="0">
                          <a:effectLst/>
                          <a:latin typeface="Times New Roman"/>
                        </a:rPr>
                        <a:t>, в том числе  НДС -18 ед.  выставлен счет-фактура на аванс № 400 от 20.11.2018.   Отгрузка в счет аванса  производится в  мае  2019 года.  25  декабря  2018 года получена  доплата НДС от покупателя в сумме 2 ед., продавцом  составлен корректировочный счет-фактура №  401 от 25.12.2018  на аванс, полученный в ноябре 2018 года.</a:t>
                      </a: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2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2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2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56">
                <a:tc gridSpan="4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КОРРЕКТИРОВОЧНЫЙ СЧЕТ-ФАКТУРА  №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401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от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25.12.2018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(1), ИСПРАВЛЕНИЕ КОРРЕКТИРОВОЧНОГО СЧЕТА-ФАКТУРЫ  №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от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(1а)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256">
                <a:tc gridSpan="41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к СЧЕТУ-ФАКТУРЕ (счетам-фактурам)  №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400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20.11.2018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, с учетом исправления  №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от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(1б)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044">
                <a:tc gridSpan="10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Продавец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5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ОО "Василек"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(2)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56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Адрес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8">
                  <a:txBody>
                    <a:bodyPr/>
                    <a:lstStyle/>
                    <a:p>
                      <a:pPr algn="l" fontAlgn="t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ххххх</a:t>
                      </a: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(2а)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56">
                <a:tc gridSpan="20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ИНН/КПП продавца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5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ххххх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(2б)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56">
                <a:tc gridSpan="1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Покупатель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ООО "Ромашка"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(3)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56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Адрес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8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ххххх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(3а)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56">
                <a:tc gridSpan="21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ИНН/КПП покупателя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3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ххххх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(3б)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56">
                <a:tc gridSpan="26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Валюта: наименование, код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9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643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(4)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56">
                <a:tc gridSpan="77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Идентификатор государственного контракта, договора (соглашения) (при наличии)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1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(5)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2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97">
                <a:tc rowSpan="2" gridSpan="2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Наименование товара (описание выполненных работ, оказанных услуг), имущественного права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Показатели в связи с изменением стоимости отгруженных товаров (выполненных работ, оказанных услуг), переданных имущественных прав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9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Код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вида товара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Количество (объем)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Цена (тариф)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за единицу измерения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Стоимость товаров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(работ, услуг), имущественных прав без налога - всего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 том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числе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сумма акциза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Налоговая ставка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Сумма налога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1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Стоимость товаров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(работ, услуг), имущественных  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прав с налогом - всего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7225">
                <a:tc gridSpan="2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код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условное обозначение (националь-ное)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1а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1б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2а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Поставка  мебели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А (до изменения)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без акциза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18/118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118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Б (после изменения)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без акциза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18/118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18,3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 (увеличение)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-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Г (уменьшение)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А (до изменения)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Б (после изменения)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 (увеличение)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22">
                  <a:txBody>
                    <a:bodyPr/>
                    <a:lstStyle/>
                    <a:p>
                      <a:pPr algn="l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Г (уменьшение)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 dirty="0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97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Всего увеличение (сумма строк В)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896">
                <a:tc gridSpan="97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Всего уменьшение (сумма строк Г)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Х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256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97">
                <a:tc gridSpan="29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Руководитель организации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1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Главный бухгалтер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97">
                <a:tc gridSpan="33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или иное уполномоченное лицо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или иное уполномоченное лицо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97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(подпись)</a:t>
                      </a: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(ф.и.о.)</a:t>
                      </a: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(подпись)</a:t>
                      </a: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9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(ф.и.о.)</a:t>
                      </a: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97">
                <a:tc gridSpan="38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Индивидуальный предприниматель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97">
                <a:tc gridSpan="33"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или иное уполномоченное лицо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0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5"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(подпись)</a:t>
                      </a: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0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(ф.и.о.)</a:t>
                      </a: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5">
                  <a:txBody>
                    <a:bodyPr/>
                    <a:lstStyle/>
                    <a:p>
                      <a:pPr algn="ctr" fontAlgn="t"/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(реквизиты свидетельства о государственной регистрации</a:t>
                      </a:r>
                      <a:br>
                        <a:rPr lang="ru-RU" sz="500" b="0" i="0" u="none" strike="noStrike">
                          <a:effectLst/>
                          <a:latin typeface="Times New Roman"/>
                        </a:rPr>
                      </a:br>
                      <a:r>
                        <a:rPr lang="ru-RU" sz="500" b="0" i="0" u="none" strike="noStrike">
                          <a:effectLst/>
                          <a:latin typeface="Times New Roman"/>
                        </a:rPr>
                        <a:t>индивидуального предпринимателя)</a:t>
                      </a:r>
                    </a:p>
                  </a:txBody>
                  <a:tcPr marL="4312" marR="4312" marT="5749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50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 dirty="0"/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4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509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400"/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43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312" marR="4312" marT="574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375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55576" y="2564904"/>
            <a:ext cx="7488882" cy="3869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Размер уступаемого имущественного права составляет 120 000 рублей. Организация уступает его другой организации по стоимости 100 000 рублей. 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Если в 2018 году поступила 100% предоплата в счет передачи имущественного права, в сумме 100 000 рублей, то НДС с аванса равен 0. </a:t>
            </a:r>
          </a:p>
          <a:p>
            <a:pPr marL="0" indent="0">
              <a:buNone/>
            </a:pPr>
            <a:r>
              <a:rPr lang="ru-RU" sz="2400" dirty="0"/>
              <a:t>(100 000 - 120 000) х 18/118 = 0</a:t>
            </a:r>
          </a:p>
          <a:p>
            <a:pPr marL="0" indent="0" algn="just">
              <a:buNone/>
            </a:pPr>
            <a:endParaRPr lang="ru-RU" sz="2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/>
              <a:t>Пример 4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8103" y="1679217"/>
            <a:ext cx="8079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- новый </a:t>
            </a:r>
            <a:r>
              <a:rPr lang="ru-RU" sz="1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порядок расчета НДС при получении аванса в счет </a:t>
            </a:r>
            <a:r>
              <a:rPr lang="ru-RU" sz="1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передачи </a:t>
            </a:r>
            <a:r>
              <a:rPr lang="ru-RU" sz="1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имущественных прав </a:t>
            </a:r>
          </a:p>
        </p:txBody>
      </p:sp>
    </p:spTree>
    <p:extLst>
      <p:ext uri="{BB962C8B-B14F-4D97-AF65-F5344CB8AC3E}">
        <p14:creationId xmlns:p14="http://schemas.microsoft.com/office/powerpoint/2010/main" val="2492811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27584" y="2372883"/>
            <a:ext cx="7488882" cy="441649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400" dirty="0"/>
              <a:t>Размер уступаемого имущественного права составляет 120 000 рублей. Организация уступает его другой организации по стоимости 150 000 рублей. </a:t>
            </a:r>
            <a:endParaRPr lang="ru-RU" sz="2400" dirty="0" smtClean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Если в 2018 году поступила частичная предоплата в счет передачи имущественного права, в сумме 50 000 рублей, то НДС с аванса рассчитывается следующим образом</a:t>
            </a:r>
            <a:r>
              <a:rPr lang="ru-RU" sz="2400" dirty="0" smtClean="0"/>
              <a:t>:</a:t>
            </a:r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/>
              <a:t>-  Доля аванса в стоимости передаваемого имущественного права</a:t>
            </a:r>
          </a:p>
          <a:p>
            <a:pPr marL="0" indent="0" algn="just">
              <a:buNone/>
            </a:pPr>
            <a:r>
              <a:rPr lang="ru-RU" sz="2400" dirty="0"/>
              <a:t>50 000 : 150 000 = 0,3</a:t>
            </a:r>
          </a:p>
          <a:p>
            <a:pPr marL="0" indent="0" algn="just">
              <a:buNone/>
            </a:pPr>
            <a:r>
              <a:rPr lang="ru-RU" sz="2400" dirty="0"/>
              <a:t>- сумма НДС с предоплаты</a:t>
            </a:r>
          </a:p>
          <a:p>
            <a:pPr marL="0" indent="0" algn="just">
              <a:buNone/>
            </a:pPr>
            <a:r>
              <a:rPr lang="ru-RU" sz="2400" dirty="0"/>
              <a:t>(50 000 – 120 000 х 0,3) х 18/118 = (50 000 – 36 000) х 18/118 = 2 136 рублей</a:t>
            </a:r>
          </a:p>
          <a:p>
            <a:pPr marL="0" indent="0" algn="just">
              <a:buNone/>
            </a:pPr>
            <a:endParaRPr lang="ru-RU" sz="22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/>
              <a:t>Пример 5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8103" y="1679217"/>
            <a:ext cx="807971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- новый </a:t>
            </a:r>
            <a:r>
              <a:rPr lang="ru-RU" sz="1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порядок расчета НДС при получении аванса в счет </a:t>
            </a:r>
            <a:r>
              <a:rPr lang="ru-RU" sz="1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передачи </a:t>
            </a:r>
            <a:r>
              <a:rPr lang="ru-RU" sz="1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имущественных прав </a:t>
            </a:r>
          </a:p>
        </p:txBody>
      </p:sp>
    </p:spTree>
    <p:extLst>
      <p:ext uri="{BB962C8B-B14F-4D97-AF65-F5344CB8AC3E}">
        <p14:creationId xmlns:p14="http://schemas.microsoft.com/office/powerpoint/2010/main" val="22773039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121345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МРОТ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57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268689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881902"/>
            <a:ext cx="360040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С </a:t>
            </a:r>
            <a:r>
              <a:rPr lang="ru-RU" sz="1400" dirty="0"/>
              <a:t>1 января 2018 года </a:t>
            </a:r>
            <a:r>
              <a:rPr lang="ru-RU" sz="1400" b="1" u="sng" dirty="0">
                <a:solidFill>
                  <a:srgbClr val="FF0000"/>
                </a:solidFill>
              </a:rPr>
              <a:t>минимальный размер оплаты труда </a:t>
            </a:r>
            <a:r>
              <a:rPr lang="ru-RU" sz="1400" dirty="0"/>
              <a:t>вырос с 7800 руб. до 9489 руб.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 мая 2018 года МРОТ увеличен до прожиточного минимума за II квартал 2017 года и составляет 11 163 руб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Мы должны были увеличить зарплату, если она ниже нового МРОТ. Использовать его также при расчете пособий, отпускных и др.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36533" y="4821431"/>
            <a:ext cx="237626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Статья 3 Закона от 28.12.2017 № </a:t>
            </a:r>
            <a:r>
              <a:rPr lang="ru-RU" sz="1400" dirty="0" smtClean="0"/>
              <a:t>421-ФЗ</a:t>
            </a:r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 smtClean="0"/>
              <a:t>Закон </a:t>
            </a:r>
            <a:r>
              <a:rPr lang="ru-RU" sz="1400" dirty="0"/>
              <a:t>от </a:t>
            </a:r>
            <a:r>
              <a:rPr lang="ru-RU" sz="1400" dirty="0" smtClean="0"/>
              <a:t>07.03.2018</a:t>
            </a:r>
          </a:p>
          <a:p>
            <a:pPr algn="ctr"/>
            <a:r>
              <a:rPr lang="ru-RU" sz="1400" dirty="0"/>
              <a:t> </a:t>
            </a:r>
            <a:r>
              <a:rPr lang="ru-RU" sz="1400" dirty="0" smtClean="0"/>
              <a:t>      </a:t>
            </a:r>
            <a:r>
              <a:rPr lang="ru-RU" sz="1400" dirty="0"/>
              <a:t>№ </a:t>
            </a:r>
            <a:r>
              <a:rPr lang="ru-RU" sz="1400" dirty="0" smtClean="0"/>
              <a:t>41-ФЗ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</a:t>
            </a:r>
            <a:r>
              <a:rPr lang="ru-RU" sz="1400" b="1" u="sng" dirty="0">
                <a:solidFill>
                  <a:srgbClr val="FF0000"/>
                </a:solidFill>
              </a:rPr>
              <a:t>минимальный размер оплаты труда </a:t>
            </a:r>
            <a:r>
              <a:rPr lang="ru-RU" sz="1400" dirty="0"/>
              <a:t>вырастет с 11 163 руб. до 11 280 руб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2019 года МРОТ приравняли к величине прожиточного минимума трудоспособного населения в целом по России за II квартал предыдущего года. Минтруд утвердил прожиточный минимум за II квартал 2018 года в размере 11 280 руб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Увеличьте зарплату, если она ниже нового МРОТ. Используйте его также при расчете пособий, отпускных и др.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25388" y="4835560"/>
            <a:ext cx="363640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Минтруда от 24.08.2018 № 550н</a:t>
            </a:r>
            <a:r>
              <a:rPr lang="ru-RU" sz="1400" dirty="0" smtClean="0"/>
              <a:t>,</a:t>
            </a:r>
          </a:p>
          <a:p>
            <a:pPr algn="ctr"/>
            <a:endParaRPr lang="ru-RU" sz="1400" dirty="0"/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 err="1"/>
              <a:t>абз</a:t>
            </a:r>
            <a:r>
              <a:rPr lang="ru-RU" sz="1400" dirty="0"/>
              <a:t>. 1 ст. 1 Закона от 19.06.2000 № 82-ФЗ, законопроект </a:t>
            </a:r>
            <a:endParaRPr lang="ru-RU" sz="1400" dirty="0" smtClean="0"/>
          </a:p>
          <a:p>
            <a:pPr algn="ctr"/>
            <a:r>
              <a:rPr lang="ru-RU" sz="1400" dirty="0" smtClean="0"/>
              <a:t>№ </a:t>
            </a:r>
            <a:r>
              <a:rPr lang="ru-RU" sz="1400" dirty="0"/>
              <a:t>556367-7</a:t>
            </a:r>
          </a:p>
        </p:txBody>
      </p:sp>
    </p:spTree>
    <p:extLst>
      <p:ext uri="{BB962C8B-B14F-4D97-AF65-F5344CB8AC3E}">
        <p14:creationId xmlns:p14="http://schemas.microsoft.com/office/powerpoint/2010/main" val="267294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9756" y="1424042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91510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200554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ПОСОБИЯ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502" y="3269220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188" y="6110410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09954" y="2078851"/>
            <a:ext cx="1940037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февраля 2018 года пособия проиндексировали на 2,5 процента.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11369" y="5948078"/>
            <a:ext cx="2274335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Постановление Правительства от 26.01.2018 № 74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995936" y="853174"/>
            <a:ext cx="4932548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постепенно начинает расти </a:t>
            </a:r>
            <a:r>
              <a:rPr lang="ru-RU" sz="1400" b="1" u="sng" dirty="0">
                <a:solidFill>
                  <a:srgbClr val="FF0000"/>
                </a:solidFill>
              </a:rPr>
              <a:t>возраст выхода на пенсию</a:t>
            </a:r>
            <a:r>
              <a:rPr lang="ru-RU" sz="1400" dirty="0"/>
              <a:t>. Так, пенсионный возраст женщин вырастет с 55 до 60 лет. В 2019 году – 56 лет.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Пенсионный возраст мужчин вырастет с 60 до 65 лет. В 2019 году – 61 год.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Старые льготы в связи с выходом на пенсию сохранили для шахтеров, работников горячих цехов, химических производств, чернобыльцев, ряда других категорий.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Право досрочно выйти на пенсию предусмотрят для многодетных матерей. Если у женщины трое детей, то она сможет выйти на пенсию на три года раньше срока. Если четверо детей – на четыре года раньше. А для женщин, у которых пять и более детей, все должно остаться, как сейчас: они смогут выходить на пенсию в 50 лет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Для граждан, которым предстояло выходить на пенсию по старому законодательству в 2019–2020 годах, действует особая льгота – право оформить пенсию на шесть месяцев раньше нового пенсионного возраста. Например, человек, который по новому пенсионному возрасту должен будет уходить на пенсию в январе 2020 года, сможет сделать это уже в июле 2019 года – на шесть месяцев раньше.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0" y="6110410"/>
            <a:ext cx="363640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03.10.2018 № 350-ФЗ</a:t>
            </a:r>
          </a:p>
        </p:txBody>
      </p:sp>
    </p:spTree>
    <p:extLst>
      <p:ext uri="{BB962C8B-B14F-4D97-AF65-F5344CB8AC3E}">
        <p14:creationId xmlns:p14="http://schemas.microsoft.com/office/powerpoint/2010/main" val="379452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67398" y="260648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9547" y="149186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42" y="103019"/>
            <a:ext cx="16302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НАЛОГ НА ПРИБЫЛЬ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142" y="2655444"/>
            <a:ext cx="136607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42" y="5973088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44360" y="748799"/>
            <a:ext cx="3543638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2018 года при расчете налога на прибыль не нужно учитывать</a:t>
            </a:r>
            <a:r>
              <a:rPr lang="ru-RU" sz="14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имущество, имущественные и неимущественные права, которые получены в качестве вклада в имущество организации, если внесение такого вклада предусмотрено учредительными документами. Вклады в имущество на увеличение чистых активов с 2018 года надо включать в доходы</a:t>
            </a:r>
            <a:r>
              <a:rPr lang="ru-RU" sz="14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имущественные права на результаты интеллектуальной деятельности, которые выявлены в результате инвентаризации с 1 января 2018 по 31 декабря 2019 года</a:t>
            </a:r>
            <a:r>
              <a:rPr lang="ru-RU" sz="14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безвозмездно полученные поручительства (гарантии) в сделках между российскими небанковскими организациями безвозмездно полученных услуг;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97373" y="5606102"/>
            <a:ext cx="4063837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>
                <a:solidFill>
                  <a:schemeClr val="tx1"/>
                </a:solidFill>
                <a:hlinkClick r:id="rId2" tooltip="б) дополнить подпунктом 3.7 следующего содержания:"/>
              </a:rPr>
              <a:t>Подп. «б» п. 1 ст. 1 Закона от 30.09.2017 № 286-ФЗ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>
                <a:solidFill>
                  <a:schemeClr val="tx1"/>
                </a:solidFill>
              </a:rPr>
              <a:t>П. 1 ст. 1 Закона от 18.07.2017 № 166-ФЗ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>
                <a:solidFill>
                  <a:schemeClr val="tx1"/>
                </a:solidFill>
              </a:rPr>
              <a:t>Подп. «г» п. 1 ст. 1 Закона от 30.09.2017 № 286-ФЗ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2285" y="560786"/>
            <a:ext cx="3704874" cy="5047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С 1 января 2019 года правительство расширило перечень оборудования, которое эксплуатируют в условиях наилучших доступных технологий. Такое оборудование можно амортизировать с повышающим коэффициентом 2 (п. 1 ст. 259.3 НК).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Первоначальный перечень был установлен распоряжением Правительства от 20.06.2017 № 1299-р. Новое распоряжение расширило его более чем в два раза.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2019 года в расходах при расчете налога на прибыль можно учесть стоимость путевок для сотрудников и их семей. Для этого нужно выполнить два условия, а именно, чтобы</a:t>
            </a:r>
            <a:r>
              <a:rPr lang="ru-RU" sz="1400" b="1" i="1" dirty="0" smtClean="0"/>
              <a:t>:</a:t>
            </a:r>
          </a:p>
          <a:p>
            <a:endParaRPr lang="ru-RU" sz="1400" b="1" i="1" dirty="0"/>
          </a:p>
          <a:p>
            <a:r>
              <a:rPr lang="ru-RU" sz="1400" b="1" i="1" dirty="0"/>
              <a:t>– сотрудник отдыхал на территории России;</a:t>
            </a:r>
          </a:p>
          <a:p>
            <a:r>
              <a:rPr lang="ru-RU" sz="1400" b="1" i="1" dirty="0"/>
              <a:t>– затраты не превышали 50 000 руб. на одного человека и 6 процентов от расходов на оплату труда в совокупности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26520" y="5757644"/>
            <a:ext cx="363640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Распоряжение Правительства от 07.04.2018 № </a:t>
            </a:r>
            <a:r>
              <a:rPr lang="ru-RU" sz="1400" dirty="0" smtClean="0"/>
              <a:t>622-р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Пункт 1 статьи 1, статья 2 Закона от 23.04.2018 № 113-ФЗ</a:t>
            </a:r>
          </a:p>
        </p:txBody>
      </p:sp>
    </p:spTree>
    <p:extLst>
      <p:ext uri="{BB962C8B-B14F-4D97-AF65-F5344CB8AC3E}">
        <p14:creationId xmlns:p14="http://schemas.microsoft.com/office/powerpoint/2010/main" val="282894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5519" y="673184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9" y="187585"/>
            <a:ext cx="16302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НАЛОГ НА ПРИБЫЛЬ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946" y="6021288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36704" y="1007062"/>
            <a:ext cx="3600400" cy="4616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2018 года при расчете налога на прибыль не нужно учитывать</a:t>
            </a:r>
            <a:r>
              <a:rPr lang="ru-RU" sz="1400" b="1" i="1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невостребованные дивиденды, которые восстановлены в составе нераспределенной прибыли. С 1 января 2018 года эти доходы выделили в отдельный подпункт в Налоговом кодексе</a:t>
            </a:r>
            <a:r>
              <a:rPr lang="ru-RU" sz="14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обязательные отчисления (взносы) застройщиков в компенсационный фонд.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Оформлять передачу активов выгоднее как вклад в имущество компании. Полученную сумму тогда не нужно включать в доходы. Если оформить передачу как помощь от учредителя, надо платить налог на прибыль. Исключение – имущество компания получает от учредителя с долей участия больше 50 процентов.</a:t>
            </a:r>
          </a:p>
          <a:p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06736" y="5805263"/>
            <a:ext cx="346033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«а» п. 1 ст. 1 Закона от 30.09.2017 № </a:t>
            </a:r>
            <a:r>
              <a:rPr lang="ru-RU" sz="1400" dirty="0" smtClean="0"/>
              <a:t>286-ФЗ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 Закона от 27.11.2017 № 342-ФЗ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31632" y="1272121"/>
            <a:ext cx="3312368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2019 года все платежи за проезд </a:t>
            </a:r>
            <a:r>
              <a:rPr lang="ru-RU" sz="1400" b="1" i="1" dirty="0" err="1"/>
              <a:t>большегрузов</a:t>
            </a:r>
            <a:r>
              <a:rPr lang="ru-RU" sz="1400" b="1" i="1" dirty="0"/>
              <a:t> учитывайте в расходах при расчете налога на прибыль. Ранее такие платежи засчитывали в счет уплаты транспортного налога и только сумму превышения включали в </a:t>
            </a:r>
            <a:r>
              <a:rPr lang="ru-RU" sz="1400" b="1" i="1" dirty="0" smtClean="0"/>
              <a:t>расходы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суда, которые зарегистрированы в Российском международном реестре, можно амортизировать на общих основаниях. Ранее такие объекты исключали из состава амортизируемого имущества на период их нахождения в реестре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62456" y="4899440"/>
            <a:ext cx="331862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2 Закона от 03.07.2016 № </a:t>
            </a:r>
            <a:r>
              <a:rPr lang="ru-RU" sz="1400" dirty="0" smtClean="0"/>
              <a:t>249-ФЗ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Ст. 1 Закона от 04.06.2018 № 137-ФЗ</a:t>
            </a:r>
          </a:p>
        </p:txBody>
      </p:sp>
    </p:spTree>
    <p:extLst>
      <p:ext uri="{BB962C8B-B14F-4D97-AF65-F5344CB8AC3E}">
        <p14:creationId xmlns:p14="http://schemas.microsoft.com/office/powerpoint/2010/main" val="174484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24" y="68344"/>
            <a:ext cx="15777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НАЛОГ НА ПРИБЫЛЬ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1023" y="3573016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0" y="6098232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11883" y="893828"/>
            <a:ext cx="3600400" cy="4616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2018 года в составе расходов на НИОКР можно учитывать</a:t>
            </a:r>
            <a:r>
              <a:rPr lang="ru-RU" sz="1400" b="1" i="1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не только зарплату сотрудников, которые участвуют в НИОКР, но и страховые взносы, начисленные на эту зарплату в соответствии с Налоговым кодексом;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премии </a:t>
            </a:r>
            <a:r>
              <a:rPr lang="ru-RU" sz="1400" dirty="0"/>
              <a:t>и другие стимулирующие выплаты за производственные показатели;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затраты на приобретение исключительных прав на результаты интеллектуальной деятельности, которые используются только для НИОКР.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Исключили из состава расходов платежи (взносы) организаций-работодателей на обязательное страхование, на накопительную часть трудовой пенсии и добровольное негосударственное пенсионное страхование (п. 16 ст. 255 НК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81104" y="5944344"/>
            <a:ext cx="237626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 Закона от 18.07.2017 № 166-ФЗ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проценты по займу или кредиту перед иностранным взаимозависимым лицом можно учесть в расходах полностью. Всю сумму процентов по займу или кредиту включают в расходы при условии, что: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заемные </a:t>
            </a:r>
            <a:r>
              <a:rPr lang="ru-RU" sz="1400" dirty="0"/>
              <a:t>деньги инвестированы в России в строительство комплекса для производства товаров (оказания услуг);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новый </a:t>
            </a:r>
            <a:r>
              <a:rPr lang="ru-RU" sz="1400" dirty="0"/>
              <a:t>комплекс введен в эксплуатацию после 1 января 2019 </a:t>
            </a:r>
            <a:r>
              <a:rPr lang="ru-RU" sz="1400" dirty="0" smtClean="0"/>
              <a:t>года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2019 года платить налог в федеральный бюджет надо по ставке 3 процента, а в региональный – 17 процентов. Срок действия ставок – до 2024 года включительно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16116" y="5544234"/>
            <a:ext cx="331236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3 ст. 2, ч. 2 ст. 3 Закона от 19.07.2018 № </a:t>
            </a:r>
            <a:r>
              <a:rPr lang="ru-RU" sz="1400" dirty="0" smtClean="0"/>
              <a:t>199-ФЗ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15 ст. 1, ч. 4 ст. 2 Закона от 03.08.2018 № 301-ФЗ</a:t>
            </a:r>
          </a:p>
        </p:txBody>
      </p:sp>
    </p:spTree>
    <p:extLst>
      <p:ext uri="{BB962C8B-B14F-4D97-AF65-F5344CB8AC3E}">
        <p14:creationId xmlns:p14="http://schemas.microsoft.com/office/powerpoint/2010/main" val="734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23" y="68344"/>
            <a:ext cx="15777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НАЛОГ НА ПРИБЫЛЬ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273" y="2361279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268689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11883" y="893828"/>
            <a:ext cx="3600400" cy="33239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затраты на НИОКР по перечню, утвержденному постановлением Правительства от 24.12.2008 № 988, можно включать не только в текущие расходы, но и в первоначальную стоимость созданных нематериальных </a:t>
            </a:r>
            <a:r>
              <a:rPr lang="ru-RU" sz="1400" dirty="0" smtClean="0"/>
              <a:t>активов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организация вправе не сдавать в ИФНС отчеты о выполненных НИОКР, если такие отчеты размещены в государственной информационной системе. При этом инспекцию надо уведомить о том, где именно размещен отчет.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15419" y="5157192"/>
            <a:ext cx="3209969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«в» п. 2 ст. 1 Закона от 18.07.2017 № </a:t>
            </a:r>
            <a:r>
              <a:rPr lang="ru-RU" sz="1400" dirty="0" smtClean="0"/>
              <a:t>166-ФЗ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«г» п. 2 ст. 1 Закона от 18.07.2017 № </a:t>
            </a:r>
            <a:r>
              <a:rPr lang="ru-RU" sz="1400" dirty="0" smtClean="0"/>
              <a:t>166-ФЗ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37548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регионы не смогут устанавливать пониженные налоговые ставки. Исключение сделали только для отдельных категорий организаций. Например, для резидентов ОЭЗ.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Если регион установил пониженные ставки до 1 января 2018 года, применяйте их до окончания срока льготы, но не позднее 1 января 2023 года. Но учтите, что в период с 2019-го по 2022 год ранее установленные пониженные ставки могут повысить, поэтому следите за изменением в региональных </a:t>
            </a:r>
            <a:r>
              <a:rPr lang="ru-RU" sz="1400" b="1" i="1" dirty="0" smtClean="0"/>
              <a:t>законах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24119" y="5157192"/>
            <a:ext cx="309636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15 ст. 2, ч. 2 ст. 4 Закона от 03.08.2018 № 302-ФЗ</a:t>
            </a:r>
          </a:p>
        </p:txBody>
      </p:sp>
    </p:spTree>
    <p:extLst>
      <p:ext uri="{BB962C8B-B14F-4D97-AF65-F5344CB8AC3E}">
        <p14:creationId xmlns:p14="http://schemas.microsoft.com/office/powerpoint/2010/main" val="1479451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23" y="68344"/>
            <a:ext cx="15777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НАЛОГ НА ПРИБЫЛЬ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973" y="2409846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293" y="5084023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11883" y="824797"/>
            <a:ext cx="3600400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запретили </a:t>
            </a:r>
            <a:r>
              <a:rPr lang="ru-RU" sz="1400" dirty="0"/>
              <a:t>применять повышающий коэффициент (2,0) при амортизации зданий с высокой энергетической эффективностью</a:t>
            </a:r>
            <a:r>
              <a:rPr lang="ru-RU" sz="14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разрешили применять повышающий коэффициент (3,0) при амортизации объектов, которые используются в сфере водоснабжения и водоотведения. Перечень таких объектов должно установить Правительство. 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Необходимо прописать в учетной политике для целей налогообложения величину повышающих коэффициентов и состав основных средств, которые амортизируете с их применением.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26127" y="4545414"/>
            <a:ext cx="2376264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«а» п. 2 ст. 1 Закона от 30.09.2017 № </a:t>
            </a:r>
            <a:r>
              <a:rPr lang="ru-RU" sz="1400" dirty="0" smtClean="0"/>
              <a:t>286-ФЗ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«б» п. 2 ст. 1 Закона от 30.09.2017 № 286-ФЗ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иностранные компании смогут получить налоговые льготы, если зарегистрируются на островах Русский и октябрьский.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Получить льготы сможет иностранная организация со статусом международной компании. Такой статус она получит, если выполнит ряд условий. Например, если в течение полугода со дня регистрации инвестирует в Россию 50 млн руб. и более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34801" y="4873204"/>
            <a:ext cx="2619746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Законы от 03.08.2018 № 290-ФЗ, 291-ФЗ, 292-ФЗ, 294-ФЗ, 295-ФЗ</a:t>
            </a:r>
          </a:p>
        </p:txBody>
      </p:sp>
    </p:spTree>
    <p:extLst>
      <p:ext uri="{BB962C8B-B14F-4D97-AF65-F5344CB8AC3E}">
        <p14:creationId xmlns:p14="http://schemas.microsoft.com/office/powerpoint/2010/main" val="140055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41" y="2948947"/>
            <a:ext cx="7200800" cy="125355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Изменение ставки НДС с 18% на 20%: как подготовиться к переходу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5412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456" y="188640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23" y="68344"/>
            <a:ext cx="15777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НАЛОГ НА ПРИБЫЛЬ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8007" y="2364716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7832" y="6004037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660772"/>
            <a:ext cx="3456384" cy="4616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организации могут вместо амортизации сразу вычесть часть стоимости основных средств из суммы налога на прибыль, если такую возможность предусмотрят в региональном законе.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Перечень регионов, в которых можно применять инвестиционный вычет: ХМАО, Югра, республика Карелия.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Необходимо прописать выбранный способ списания затрат в учетной политике</a:t>
            </a:r>
            <a:r>
              <a:rPr lang="ru-RU" sz="1400" b="1" i="1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при расчете резерва дебиторскую задолженность уменьшают на встречную кредиторскую задолженность начиная с самой старой.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Уменьшать сначала долги, которые возникли раньше, Минфин требовал и до поправок.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23970" y="5733256"/>
            <a:ext cx="351212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47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40 ст. 2 Закона от 27.11.2017 № 335-ФЗ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3108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пониженные ставки применяют только в течение срока действия договора об условиях деятельности в СЭЗ. Если по решению суда договор расторгнут, надо платить налог по общим ставкам.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Когда расторгли договор об условиях деятельности в СЭЗ, заплатите налог за весь период инвестиционного проекта. Срок уплаты – не позднее 28 марта года, следующего за тем, в котором договор был расторгнут.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7629" y="6033721"/>
            <a:ext cx="306934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1, ч. 2 ст. 2 Закона от 03.08.2018 № 297-ФЗ</a:t>
            </a:r>
          </a:p>
        </p:txBody>
      </p:sp>
    </p:spTree>
    <p:extLst>
      <p:ext uri="{BB962C8B-B14F-4D97-AF65-F5344CB8AC3E}">
        <p14:creationId xmlns:p14="http://schemas.microsoft.com/office/powerpoint/2010/main" val="7710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23" y="68344"/>
            <a:ext cx="157775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НАЛОГ НА ПРИБЫЛЬ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598" y="3203684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0781" y="6021288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836707"/>
            <a:ext cx="3600400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в расходах можно учесть долги физлиц, которых суд признал банкротами</a:t>
            </a:r>
            <a:r>
              <a:rPr lang="ru-RU" sz="1400" dirty="0" smtClean="0"/>
              <a:t>.</a:t>
            </a:r>
            <a:endParaRPr lang="ru-RU" sz="14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Долги банкротов считают погашенными, поэтому их можно списать в расходы, не дожидаясь, когда истечет срок исковой давности. Раньше Минфин запрещал включать такие долги в расходы (письмо от 23.05.2017 № </a:t>
            </a:r>
            <a:r>
              <a:rPr lang="ru-RU" sz="1400" b="1" i="1" dirty="0" smtClean="0"/>
              <a:t>03-03-06/2/31460)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400" b="1" i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2018 года унитарные предприятия не учитывают в доходах только стоимость безвозмездно полученного от собственников имущества. Деньги, которые унитарное предприятие получило от собственника, нужно учитывать в составе внереализационных доходов – признавать такие доходы нужно так же, как субсидии, по правилам пункта 4.1 статьи 271 НК.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4488" y="5805844"/>
            <a:ext cx="3414863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40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«а» п. 36 ст. 2 Закона от 27.11.2017 № 335-ФЗ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31632" y="861886"/>
            <a:ext cx="3312368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участники проектов, которые соответствуют требованиям пункта 9 статьи 2 и статьи 14 Закона от 29.07.2017 № 216-ФЗ, вправе не платить налог в течение 10 лет со дня, когда получили статус участника. Порядок и условия освобождения установлены статьей 246.1 НК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56176" y="6021288"/>
            <a:ext cx="291902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2, ч. 2 ст. 3 Закона от 30.10.2018 № 373-ФЗ</a:t>
            </a:r>
          </a:p>
        </p:txBody>
      </p:sp>
    </p:spTree>
    <p:extLst>
      <p:ext uri="{BB962C8B-B14F-4D97-AF65-F5344CB8AC3E}">
        <p14:creationId xmlns:p14="http://schemas.microsoft.com/office/powerpoint/2010/main" val="411434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100277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015" y="6056871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35165" y="831414"/>
            <a:ext cx="3600400" cy="5047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июля 2018 года не облагается НДС передача прав на использование персонажей и музыки из отечественной кинопродукции, включая мультфильмы</a:t>
            </a:r>
            <a:r>
              <a:rPr lang="ru-RU" sz="1400" b="1" i="1" dirty="0" smtClean="0"/>
              <a:t>.</a:t>
            </a:r>
          </a:p>
          <a:p>
            <a:endParaRPr lang="ru-RU" sz="1400" b="1" i="1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Чтобы воспользоваться льготой, у кинопродукции должно быть удостоверение национального фильма</a:t>
            </a:r>
            <a:r>
              <a:rPr lang="ru-RU" sz="1400" b="1" i="1" dirty="0" smtClean="0"/>
              <a:t>.</a:t>
            </a:r>
          </a:p>
          <a:p>
            <a:endParaRPr lang="ru-RU" sz="1400" b="1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не облагаются НДС материальные ценности, которые передаются из </a:t>
            </a:r>
            <a:r>
              <a:rPr lang="ru-RU" sz="1400" dirty="0" err="1"/>
              <a:t>госрезерва</a:t>
            </a:r>
            <a:r>
              <a:rPr lang="ru-RU" sz="1400" dirty="0"/>
              <a:t> ответственным хранителям и заемщикам при освежении и замене имущества </a:t>
            </a:r>
            <a:r>
              <a:rPr lang="ru-RU" sz="1400" dirty="0" err="1"/>
              <a:t>госрезерва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Начисляйте с разницы между ценой реализации с учетом налога и ценой их приобретения с НДС, если ответственные хранители и заемщики продают такие ценности. Льгота в таком случае не действует.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35165" y="5966838"/>
            <a:ext cx="3703269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 ст. 1 Закона от 23.04.2018 № </a:t>
            </a:r>
            <a:r>
              <a:rPr lang="ru-RU" sz="1400" dirty="0" smtClean="0"/>
              <a:t>95-ФЗ</a:t>
            </a:r>
          </a:p>
          <a:p>
            <a:pPr marL="285750" indent="-285750" algn="ctr">
              <a:buFont typeface="Courier New" pitchFamily="49" charset="0"/>
              <a:buChar char="o"/>
            </a:pPr>
            <a:endParaRPr lang="ru-RU" sz="1400" dirty="0"/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Ст. 1 Закона от 14.11.2017 № 316-ФЗ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основная ставка НДС составляет 20 процентов. 10-процентная ставка по отдельным видам товаров и услуг сохранилась.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Применяйте новую ставку, если отгрузили товары работы и услуги, начиная с 1 января 2019 года. </a:t>
            </a:r>
            <a:endParaRPr lang="ru-RU" sz="1400" b="1" i="1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b="1" i="1" dirty="0"/>
              <a:t>С 1 января 2019 года подтверждать место оказания услуг в электронной форме необходимо специальными реестрами операций. Форма реестра утверждена приказом ФНС от 29.08.2017 № ММВ-7-15/693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66166" y="5364374"/>
            <a:ext cx="286231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«в» п. 3 ст. 1, ч. 4 ст. 5 Закона от 03.08.2018 № </a:t>
            </a:r>
            <a:r>
              <a:rPr lang="ru-RU" sz="1400" dirty="0" smtClean="0"/>
              <a:t>303-ФЗ</a:t>
            </a:r>
          </a:p>
          <a:p>
            <a:pPr marL="285750" indent="-285750" algn="ctr">
              <a:buFont typeface="Courier New" pitchFamily="49" charset="0"/>
              <a:buChar char="o"/>
            </a:pPr>
            <a:endParaRPr lang="ru-RU" sz="1400" dirty="0" smtClean="0"/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«б» п. 2 ст. 2 Закона от 27.11.2017 № 335-ФЗ</a:t>
            </a:r>
          </a:p>
        </p:txBody>
      </p:sp>
    </p:spTree>
    <p:extLst>
      <p:ext uri="{BB962C8B-B14F-4D97-AF65-F5344CB8AC3E}">
        <p14:creationId xmlns:p14="http://schemas.microsoft.com/office/powerpoint/2010/main" val="162059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3109" y="171676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15160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99742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042" y="2440893"/>
            <a:ext cx="136607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4338" y="6027292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663234"/>
            <a:ext cx="4212468" cy="5047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нулевую ставку применяют не только при экспортных поставках, но и при реализации товаров, вывезенных в таможенной процедуре реэкспорта. Речь идет о товарах, ранее помещенных под таможенную процедуру переработки на таможенной территории либо под таможенную процедуру свободной таможенной зоны, свободного склада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октября 2018 года при реализации драгоценных металлов нулевую ставку НДС вправе применять налогоплательщики, которые производят драгоценные металлы из лома и отходов без лицензии на пользование недрами. Раньше такая лицензия была нужна (п. 19 постановления Пленума ВАС от 30.05.2014 № 33</a:t>
            </a:r>
            <a:r>
              <a:rPr lang="ru-RU" sz="1400" dirty="0" smtClean="0"/>
              <a:t>).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Чтобы воспользоваться нулевой ставкой, в инспекцию нужно представить документы, которые названы в статье 165 НК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73901" y="5811850"/>
            <a:ext cx="327636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 ст. 1 Закона от 27.11.2017 № </a:t>
            </a:r>
            <a:r>
              <a:rPr lang="ru-RU" sz="1400" dirty="0" smtClean="0"/>
              <a:t>350-ФЗ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27.06.2018 № 159-ФЗ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937044" y="616449"/>
            <a:ext cx="3114328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года, чтобы получить вычет НДС с электронных услуг иностранных организаций, необходимы: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договор и (или) расчетный документ, в котором выделена сумма налога и указаны ИНН и КПП иностранной компании;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документы </a:t>
            </a:r>
            <a:r>
              <a:rPr lang="ru-RU" sz="1400" dirty="0"/>
              <a:t>на перечисление </a:t>
            </a:r>
            <a:r>
              <a:rPr lang="ru-RU" sz="1400" dirty="0" smtClean="0"/>
              <a:t>оплаты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российские организации и предприниматели, которые покупают электронные услуги иностранных организаций, больше не признаются налоговыми агентами этих компаний.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Иностранные организации обязаны платить НДС с электронных услуг, оказанных любому покупателю, а не только </a:t>
            </a:r>
            <a:r>
              <a:rPr lang="ru-RU" sz="1400" dirty="0" smtClean="0"/>
              <a:t>гражданам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5704128"/>
            <a:ext cx="309678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«а» п. 13, п. 14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«а», «б» п. 17 ст. 2 Закона от 27.11.2017 № 335-ФЗ</a:t>
            </a:r>
          </a:p>
        </p:txBody>
      </p:sp>
    </p:spTree>
    <p:extLst>
      <p:ext uri="{BB962C8B-B14F-4D97-AF65-F5344CB8AC3E}">
        <p14:creationId xmlns:p14="http://schemas.microsoft.com/office/powerpoint/2010/main" val="250014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1526" y="110641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100277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9" y="2438223"/>
            <a:ext cx="128546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680067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60048" y="836712"/>
            <a:ext cx="3705716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иностранные граждане могут возвращать НДС при вывозе товаров, приобретенных в некоторых розничных магазинах. Перечень таможенных пунктов, через которые должны вывозиться товары для получения компенсации, установлен распоряжением Правительства от 07.02.2018 № 173-р.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Перечень критериев, которым должны соответствовать розничные организации, участвующие в системе </a:t>
            </a:r>
            <a:r>
              <a:rPr lang="ru-RU" sz="1400" dirty="0" err="1"/>
              <a:t>tax</a:t>
            </a:r>
            <a:r>
              <a:rPr lang="ru-RU" sz="1400" dirty="0"/>
              <a:t> </a:t>
            </a:r>
            <a:r>
              <a:rPr lang="ru-RU" sz="1400" dirty="0" err="1"/>
              <a:t>free</a:t>
            </a:r>
            <a:r>
              <a:rPr lang="ru-RU" sz="1400" dirty="0"/>
              <a:t>, утвержден постановлением Правительства от 06.02.2018 № 105. Этим же постановлением установлены конкретные адреса, по которым должны размещаться такие розничные организации.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23728" y="5603123"/>
            <a:ext cx="237626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Ст. 2–3 Закона от 27.11.2017 № 341-ФЗ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366150" y="560786"/>
            <a:ext cx="3741200" cy="4616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при реализации макулатуры платите НДС в общем </a:t>
            </a:r>
            <a:r>
              <a:rPr lang="ru-RU" sz="1400" dirty="0" smtClean="0"/>
              <a:t>порядке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нулевую ставку НДС можно подтверждать не копиями, а реестрами таможенных деклараций, транспортных, товаросопроводительных, перевозочных и других документов. Например, такой порядок действует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    •при </a:t>
            </a:r>
            <a:r>
              <a:rPr lang="ru-RU" sz="1400" dirty="0"/>
              <a:t>вывозе в таможенной процедуре реэкспорта товаров, указанных в </a:t>
            </a:r>
            <a:r>
              <a:rPr lang="ru-RU" sz="1400" dirty="0" err="1"/>
              <a:t>абз</a:t>
            </a:r>
            <a:r>
              <a:rPr lang="ru-RU" sz="1400" dirty="0"/>
              <a:t>. 4 и 5 подп. 1 п. 1 ст. 164 НК;</a:t>
            </a:r>
          </a:p>
          <a:p>
            <a:r>
              <a:rPr lang="ru-RU" sz="1400" dirty="0" smtClean="0"/>
              <a:t>   •пересылке </a:t>
            </a:r>
            <a:r>
              <a:rPr lang="ru-RU" sz="1400" dirty="0"/>
              <a:t>товаров в международных почтовых отправлениях</a:t>
            </a:r>
          </a:p>
          <a:p>
            <a:r>
              <a:rPr lang="ru-RU" sz="1400" dirty="0" smtClean="0"/>
              <a:t>   •перевозке </a:t>
            </a:r>
            <a:r>
              <a:rPr lang="ru-RU" sz="1400" dirty="0"/>
              <a:t>пассажиров и багажа железнодорожным транспортом общего пользования в дальнем сообщении (кроме услуг, указанных в подп. 4 п. 1 ст. 164 НК);</a:t>
            </a:r>
          </a:p>
          <a:p>
            <a:r>
              <a:rPr lang="ru-RU" sz="1400" dirty="0" smtClean="0"/>
              <a:t>   •международных </a:t>
            </a:r>
            <a:r>
              <a:rPr lang="ru-RU" sz="1400" dirty="0"/>
              <a:t>перевозках.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Реестры подавайте в электронной форме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66150" y="5453355"/>
            <a:ext cx="363640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02.06.2016 № </a:t>
            </a:r>
            <a:r>
              <a:rPr lang="ru-RU" sz="1400" dirty="0" smtClean="0"/>
              <a:t>174-ФЗ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 err="1"/>
              <a:t>Подп</a:t>
            </a:r>
            <a:r>
              <a:rPr lang="ru-RU" sz="1400" dirty="0"/>
              <a:t> «ж» п. 2 ст. 1, п. 2 ст. 2 Закона от 27.11.2017 № 350-ФЗ</a:t>
            </a:r>
          </a:p>
        </p:txBody>
      </p:sp>
    </p:spTree>
    <p:extLst>
      <p:ext uri="{BB962C8B-B14F-4D97-AF65-F5344CB8AC3E}">
        <p14:creationId xmlns:p14="http://schemas.microsoft.com/office/powerpoint/2010/main" val="261944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100277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326015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15716" y="889042"/>
            <a:ext cx="3600400" cy="33239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Порядок включения розничных организаций в перечень участников системы </a:t>
            </a:r>
            <a:r>
              <a:rPr lang="ru-RU" sz="1400" dirty="0" err="1"/>
              <a:t>tax</a:t>
            </a:r>
            <a:r>
              <a:rPr lang="ru-RU" sz="1400" dirty="0"/>
              <a:t> </a:t>
            </a:r>
            <a:r>
              <a:rPr lang="ru-RU" sz="1400" dirty="0" err="1"/>
              <a:t>free</a:t>
            </a:r>
            <a:r>
              <a:rPr lang="ru-RU" sz="1400" dirty="0"/>
              <a:t> утвержден приказом </a:t>
            </a:r>
            <a:r>
              <a:rPr lang="ru-RU" sz="1400" dirty="0" err="1"/>
              <a:t>Минпромторга</a:t>
            </a:r>
            <a:r>
              <a:rPr lang="ru-RU" sz="1400" dirty="0"/>
              <a:t> от 12.02.2018 № 416.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При выплате компенсации розничные организации применяют нулевую ставку НДС и принимают возвращенный налог к вычету.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апреля 2018 года правила заполнения книги покупок и книги продаж дополнены новыми положениями для розничных организаций, участвующих в системе </a:t>
            </a:r>
            <a:r>
              <a:rPr lang="ru-RU" sz="1400" dirty="0" err="1"/>
              <a:t>tax</a:t>
            </a:r>
            <a:r>
              <a:rPr lang="ru-RU" sz="1400" dirty="0"/>
              <a:t> </a:t>
            </a:r>
            <a:r>
              <a:rPr lang="ru-RU" sz="1400" dirty="0" err="1"/>
              <a:t>free</a:t>
            </a:r>
            <a:r>
              <a:rPr lang="ru-RU" sz="1400" dirty="0"/>
              <a:t> (постановление Правительства от 01.02.2018 № 98)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3858" y="5249071"/>
            <a:ext cx="237626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Ст. 2–3 Закона от 27.11.2017 № 341-ФЗ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742112" y="853174"/>
            <a:ext cx="3312368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В 2019 году услуги по авиаперевозкам в Крым, Севастополь и обратно по-прежнему облагаются НДС по ставке 0 процентов.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Ранее предусматривалось, что с 1 января 2019 года при реализации таких услуг НДС надо начислять по ставке 10 процентов. Нулевую ставку НДС по авиаперевозкам в Крым и Севастополь можно применять до 1 января 2025 года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95488" y="4710462"/>
            <a:ext cx="2805616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2 Закона от 04.06.2014 № 151-ФЗ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6 ст. 3 Закона от 06.04.2015 № 83-ФЗ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Ст. 2 Закона от 03.08.2018 № </a:t>
            </a:r>
            <a:r>
              <a:rPr lang="ru-RU" sz="1400" dirty="0" smtClean="0"/>
              <a:t>303-ФЗ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875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100277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549624"/>
            <a:ext cx="136607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989930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881902"/>
            <a:ext cx="3600400" cy="33239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экспортеры могут отказаться от применения нулевой ставки налога по экспортным поставкам и некоторым услугам, связанным с экспортом.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Чтобы отказаться от нулевой ставки, в налоговую инспекцию нужно подать заявление. Отказ возможен на срок не менее 12 месяцев в отношении всех экспортных операций, по которым разрешили начислять НДС по ставкам 10 или 18 процентов. Срок подачи заявления – не позже 1-го числа квартала, с которого экспортер отказывается от нулевой ставки.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23728" y="5805264"/>
            <a:ext cx="237626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«б» п. 1 ст. 1 Закона от 27.11.2017 № 350-ФЗ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323460" y="853174"/>
            <a:ext cx="3638332" cy="4616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естественные монополии при покупке товаров, работ и услуг за счет бюджетных инвестиций обязаны следовать правилам пунктов 1, 2.1, подпункта 6 пункта 3 статьи 170 НК.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dirty="0"/>
              <a:t>Входной НДС по товарам, работам и услугам, приобретенным естественными монополиями за счет бюджетных инвестиций, к вычету не принимайте. </a:t>
            </a:r>
            <a:r>
              <a:rPr lang="ru-RU" sz="1400" b="1" i="1" dirty="0"/>
              <a:t>Чтобы включить сумму НДС в расходы при расчете налога на прибыль, необходимо выполнить два условия: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 smtClean="0"/>
              <a:t>затраты </a:t>
            </a:r>
            <a:r>
              <a:rPr lang="ru-RU" sz="1400" b="1" i="1" dirty="0"/>
              <a:t>на покупки можно учесть в расходах при расчете налога на прибыль;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 smtClean="0"/>
              <a:t>организация </a:t>
            </a:r>
            <a:r>
              <a:rPr lang="ru-RU" sz="1400" b="1" i="1" dirty="0"/>
              <a:t>ведет раздельный учет НДС по обычным и «бюджетным» покупкам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Восстановите НДС, если купили товары, работы и услуги за счет субсидий, полученных до 1 января 2019 года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25388" y="5805264"/>
            <a:ext cx="363640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5.1 ст. 9 Закона от 27.11.2017 № 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Ст. 4 Закона от 03.08.2018 № 303-ФЗ</a:t>
            </a:r>
          </a:p>
        </p:txBody>
      </p:sp>
    </p:spTree>
    <p:extLst>
      <p:ext uri="{BB962C8B-B14F-4D97-AF65-F5344CB8AC3E}">
        <p14:creationId xmlns:p14="http://schemas.microsoft.com/office/powerpoint/2010/main" val="377437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100277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892159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881902"/>
            <a:ext cx="3600400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реализация лома и отходов цветных металлов облагается НДС. Платить НДС должны будут покупатели, которые становятся налоговыми агентами. Раньше такие операции были освобождены от </a:t>
            </a:r>
            <a:r>
              <a:rPr lang="ru-RU" sz="1400" dirty="0" smtClean="0"/>
              <a:t>налогообложения.</a:t>
            </a:r>
            <a:endParaRPr lang="ru-RU" sz="14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Перечисляйте продавцу стоимость товаров без учета НДС, если покупаете лом и отходы черных и цветных металлов, алюминий вторичный и его сплавы и сырые шкуры животных. Сумму налога перечислите в бюджет</a:t>
            </a:r>
            <a:r>
              <a:rPr lang="ru-RU" sz="1400" b="1" i="1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покупатели черного и цветного металлолома, сырых шкур животных, а также вторичного алюминия и его сплавов признаются налоговыми агентами по НДС.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9712" y="5599772"/>
            <a:ext cx="306967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3, подп. «б» п. 5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«б» п. 5 ст. 2 Закона от 27.11.2017 № 335-ФЗ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не облагаются НДС перевозки по регулируемым тарифам на основании </a:t>
            </a:r>
            <a:r>
              <a:rPr lang="ru-RU" sz="1400" dirty="0" err="1"/>
              <a:t>госконтрактов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42309" y="5892159"/>
            <a:ext cx="363640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30.10.2018 № 392-ФЗ</a:t>
            </a:r>
          </a:p>
        </p:txBody>
      </p:sp>
    </p:spTree>
    <p:extLst>
      <p:ext uri="{BB962C8B-B14F-4D97-AF65-F5344CB8AC3E}">
        <p14:creationId xmlns:p14="http://schemas.microsoft.com/office/powerpoint/2010/main" val="110094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49902" y="110641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9" y="146852"/>
            <a:ext cx="114144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НДС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43" y="2449884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817" y="5877852"/>
            <a:ext cx="117211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Основание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590485"/>
            <a:ext cx="4320480" cy="50475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2018 года запретили применять вычет по товарам, работам и услугам, приобретенным за счет бюджетных субсидий и инвестиций. Покупатели обязаны вести раздельный учет входного НДС по таким расходам. Если раздельный учет есть, суммы НДС можно включать в расходы по налогу на прибыль.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Восстановите НДС, если приняли налог к вычету, а затем получили субсидию на компенсацию затрат</a:t>
            </a:r>
            <a:r>
              <a:rPr lang="ru-RU" sz="1400" b="1" i="1" dirty="0" smtClean="0"/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2018 года закрепили обязанность вести раздельный учет входного НДС по облагаемым и необлагаемым операциям. По покупкам только для операций, которые освобождены от НДС, налог к вычету не принимайте, даже если доля расходов по ним не превышает 5 процентов.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До поправок Минфин, ФНС и суды придерживались аналогичного мнения. Чтобы исключить ошибки и споры, пропишите правила раздельного учета в учетной политике.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91400" y="5739352"/>
            <a:ext cx="314887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12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«г» п. 12 ст. 2 Закона от 27.11.2017 № 335-ФЗ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109246" y="852376"/>
            <a:ext cx="3021640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участники проектов, которые соответствуют требованиям пункта 9 статьи 2 и статьи 14 Закона от 29.07.2017 № 216-ФЗ, вправе не платить налог в течение 10 лет со дня, когда получили такой статус. Порядок и условия освобождения установлены статьей 145.1 НК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5150" y="5877852"/>
            <a:ext cx="2445576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 ст. 2, ч. 2 ст. 3 Закона от 30.10.2018 № 373-ФЗ</a:t>
            </a:r>
          </a:p>
        </p:txBody>
      </p:sp>
    </p:spTree>
    <p:extLst>
      <p:ext uri="{BB962C8B-B14F-4D97-AF65-F5344CB8AC3E}">
        <p14:creationId xmlns:p14="http://schemas.microsoft.com/office/powerpoint/2010/main" val="6052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2234" y="30005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74" y="377684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554" y="2432347"/>
            <a:ext cx="136607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448" y="6249237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91680" y="840716"/>
            <a:ext cx="4032448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действуют пониженные тарифы страховых взносов для создателей анимационного кино.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Применять пониженные тарифы могут организации, зарегистрированные в реестре производителей анимационной аудиовизуальной продукции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 smtClean="0"/>
              <a:t>В </a:t>
            </a:r>
            <a:r>
              <a:rPr lang="ru-RU" sz="1400" b="1" i="1" dirty="0"/>
              <a:t>2018 года начисляйте взносы на выплаты в пределах лимитов:</a:t>
            </a:r>
          </a:p>
          <a:p>
            <a:r>
              <a:rPr lang="ru-RU" sz="1400" b="1" i="1" dirty="0"/>
              <a:t>– 1 021 000 руб. – на обязательное пенсионное страхование;</a:t>
            </a:r>
          </a:p>
          <a:p>
            <a:r>
              <a:rPr lang="ru-RU" sz="1400" b="1" i="1" dirty="0"/>
              <a:t>– 815 000 руб. – на обязательное социальное страхование на случай временной нетрудоспособности и в связи с материнством</a:t>
            </a:r>
            <a:r>
              <a:rPr lang="ru-RU" sz="1400" b="1" i="1" dirty="0" smtClean="0"/>
              <a:t>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400" b="1" i="1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выплат работникам, которые не превышают лимит, перечисляйте пенсионные взносы по тарифу 22 процента. С сумм свыше лимита – по тарифу 10 процентов. Взносы на социальное страхование на выплаты, которые превышают лимит, не начисляйте.</a:t>
            </a:r>
          </a:p>
          <a:p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36033" y="6141516"/>
            <a:ext cx="4889965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 Закона от 23.04.2018 № </a:t>
            </a:r>
            <a:r>
              <a:rPr lang="ru-RU" sz="1400" dirty="0" smtClean="0"/>
              <a:t>95-ФЗ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Постановление Правительства от 15.11.2017 № 1378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840716"/>
            <a:ext cx="3114328" cy="4185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отменили период применения общего тарифа по пенсионным взносам 22 процента по 2020 год включительно. Повышения тарифа до 26 процентов с 2021 года не будет.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Применяйте текущий тариф 22 процента в 2019-м и последующие годы.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Продлили до 2024 года пониженные тарифы для некоммерческих и благотворительных организаций на УСН.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А вот остальные </a:t>
            </a:r>
            <a:r>
              <a:rPr lang="ru-RU" sz="1400" dirty="0" err="1"/>
              <a:t>упрощенщики</a:t>
            </a:r>
            <a:r>
              <a:rPr lang="ru-RU" sz="1400" dirty="0"/>
              <a:t>, аптеки на ЕНВД и ИП на патенте с 2019 года должны платить взносы на общих основаниях.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8496" y="5518919"/>
            <a:ext cx="2928063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6–7 ст. 1, ч. 3 ст. 5 Закона от 03.08.2018 № 303-ФЗ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Письмо Минфина от 01.08.2018 № 03-15-06/54260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254" y="146852"/>
            <a:ext cx="163142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Страховые взносы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4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196752"/>
            <a:ext cx="7704856" cy="5088564"/>
          </a:xfrm>
        </p:spPr>
        <p:txBody>
          <a:bodyPr numCol="1">
            <a:normAutofit fontScale="55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900" dirty="0"/>
              <a:t>1. Краткая информация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900" i="1" dirty="0"/>
              <a:t>2. </a:t>
            </a:r>
            <a:r>
              <a:rPr lang="ru-RU" sz="2900" dirty="0"/>
              <a:t>Правила применения ставки НДС 0% и 10% - не </a:t>
            </a:r>
            <a:r>
              <a:rPr lang="ru-RU" sz="2900" dirty="0" smtClean="0"/>
              <a:t>поменяются.</a:t>
            </a:r>
            <a:endParaRPr lang="ru-RU" sz="29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2900" dirty="0"/>
              <a:t>3. Что предусмотреть в договорах переходного периода по </a:t>
            </a:r>
            <a:r>
              <a:rPr lang="ru-RU" sz="2900" dirty="0" smtClean="0"/>
              <a:t>НДС.</a:t>
            </a:r>
            <a:endParaRPr lang="ru-RU" sz="2900" dirty="0"/>
          </a:p>
          <a:p>
            <a:pPr marL="0" indent="0">
              <a:spcBef>
                <a:spcPts val="600"/>
              </a:spcBef>
              <a:buNone/>
            </a:pPr>
            <a:r>
              <a:rPr lang="ru-RU" sz="2900" dirty="0" smtClean="0"/>
              <a:t>4. Указание ставки НДС в различных ситуациях переходного периода</a:t>
            </a:r>
          </a:p>
          <a:p>
            <a:pPr marL="0" indent="360363">
              <a:spcBef>
                <a:spcPts val="600"/>
              </a:spcBef>
              <a:buNone/>
            </a:pPr>
            <a:r>
              <a:rPr lang="ru-RU" sz="2900" dirty="0" smtClean="0"/>
              <a:t>- реализация в 2018 году – оплата в 2019 году</a:t>
            </a:r>
          </a:p>
          <a:p>
            <a:pPr marL="0" indent="360363">
              <a:spcBef>
                <a:spcPts val="600"/>
              </a:spcBef>
              <a:buNone/>
            </a:pPr>
            <a:r>
              <a:rPr lang="ru-RU" sz="2900" dirty="0" smtClean="0"/>
              <a:t>- предоплата (в том числе, частичная) в 2018 году, реализация – в 2019 году</a:t>
            </a:r>
          </a:p>
          <a:p>
            <a:pPr marL="0" indent="360363">
              <a:spcBef>
                <a:spcPts val="600"/>
              </a:spcBef>
              <a:buNone/>
            </a:pPr>
            <a:r>
              <a:rPr lang="ru-RU" sz="2900" dirty="0" smtClean="0"/>
              <a:t>- корректировочные счета-фактуры, составленные в 2019 году по реализации 2018 года </a:t>
            </a:r>
          </a:p>
          <a:p>
            <a:pPr marL="0" indent="360363">
              <a:spcBef>
                <a:spcPts val="600"/>
              </a:spcBef>
              <a:buNone/>
            </a:pPr>
            <a:r>
              <a:rPr lang="ru-RU" sz="2900" dirty="0" smtClean="0"/>
              <a:t>- исправленные счета-фактуры, составленные в 2019 году по реализации 2018 года </a:t>
            </a:r>
          </a:p>
          <a:p>
            <a:pPr marL="0" indent="360363">
              <a:spcBef>
                <a:spcPts val="600"/>
              </a:spcBef>
              <a:buNone/>
            </a:pPr>
            <a:r>
              <a:rPr lang="ru-RU" sz="2900" dirty="0" smtClean="0"/>
              <a:t>- налоговые агенты при покупке работ (услуг) у иностранных поставщиков на территории РФ</a:t>
            </a:r>
          </a:p>
          <a:p>
            <a:pPr marL="0" indent="360363">
              <a:spcBef>
                <a:spcPts val="600"/>
              </a:spcBef>
              <a:buNone/>
            </a:pPr>
            <a:r>
              <a:rPr lang="ru-RU" sz="2900" dirty="0" smtClean="0"/>
              <a:t>- налоговые агенты при аренде государственного и муниципального имущества</a:t>
            </a:r>
          </a:p>
          <a:p>
            <a:pPr marL="0" indent="360363">
              <a:spcBef>
                <a:spcPts val="600"/>
              </a:spcBef>
              <a:buNone/>
            </a:pPr>
            <a:r>
              <a:rPr lang="ru-RU" sz="2900" dirty="0" smtClean="0"/>
              <a:t>- возврат в 2019 году качественного товара, приобретенного в 2018 году</a:t>
            </a:r>
          </a:p>
          <a:p>
            <a:pPr marL="0" indent="360363">
              <a:spcBef>
                <a:spcPts val="600"/>
              </a:spcBef>
              <a:buNone/>
            </a:pPr>
            <a:r>
              <a:rPr lang="ru-RU" sz="2900" dirty="0" smtClean="0"/>
              <a:t>- возврат в 2019 году бракованного товара, приобретенного в 2018 году</a:t>
            </a:r>
          </a:p>
          <a:p>
            <a:pPr marL="0" indent="360363">
              <a:spcBef>
                <a:spcPts val="600"/>
              </a:spcBef>
              <a:buNone/>
            </a:pPr>
            <a:r>
              <a:rPr lang="ru-RU" sz="2900" dirty="0" smtClean="0"/>
              <a:t>- услуги аренды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ru-RU" sz="2900" dirty="0" smtClean="0"/>
              <a:t>Лизинг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900" dirty="0" smtClean="0"/>
              <a:t>5. НДС и ККТ с 01.01.2019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7520940" cy="5486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/>
              <a:t>Содержание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235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3" y="2415257"/>
            <a:ext cx="136607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367" y="6237578"/>
            <a:ext cx="117211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Основание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84261" y="820676"/>
            <a:ext cx="4385492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2018 года инспекторы не примут расчет, в котором не сойдутся выплаты между разделами 1 и 3. 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 smtClean="0"/>
              <a:t>Исправьте </a:t>
            </a:r>
            <a:r>
              <a:rPr lang="ru-RU" sz="1400" b="1" i="1" dirty="0"/>
              <a:t>расчет в течение пяти рабочих дней, если получили сообщение об ошибке. Тогда датой сдачи расчета будет считаться день, когда вы его сдали первоначально.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Проверяйте расчет по новым контрольным соотношениям. При нестыковках исправьте ошибки или подготовьте пояснения</a:t>
            </a:r>
            <a:r>
              <a:rPr lang="ru-RU" sz="1400" b="1" i="1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2018 года сумма страховых взносов ИП не привязана к МРОТ.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В 2018 году предприниматель с доходом менее 300 000 руб. заплатит 26 545 руб. на обязательное пенсионное страхование и 5840 руб. на обязательное медицинское страхование. Помимо этого, предприниматель должен уплатить 1 процент с доходов сверх 300 000 руб. до 1 июля года, следующего за истекшим расчетным периодом.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Добровольные взносы в ФСС России по-прежнему надо считать из МРОТ.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62493" y="6145245"/>
            <a:ext cx="438549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78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77, 79 ст. 2 Закона от 27.11.2017 № 335-ФЗ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93215" y="853174"/>
            <a:ext cx="3312368" cy="37548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В 2019 году начисляйте взносы на выплаты в пределах лимитов:</a:t>
            </a:r>
          </a:p>
          <a:p>
            <a:r>
              <a:rPr lang="ru-RU" sz="1400" dirty="0" smtClean="0"/>
              <a:t>•1 </a:t>
            </a:r>
            <a:r>
              <a:rPr lang="ru-RU" sz="1400" dirty="0"/>
              <a:t>150 000 руб. – на обязательное пенсионное страхование;</a:t>
            </a:r>
          </a:p>
          <a:p>
            <a:r>
              <a:rPr lang="ru-RU" sz="1400" dirty="0" smtClean="0"/>
              <a:t>•865 </a:t>
            </a:r>
            <a:r>
              <a:rPr lang="ru-RU" sz="1400" dirty="0"/>
              <a:t>000 руб. – на обязательное социальное страхование на случай временной нетрудоспособности и в связи с </a:t>
            </a:r>
            <a:r>
              <a:rPr lang="ru-RU" sz="1400" dirty="0" smtClean="0"/>
              <a:t>материнством.</a:t>
            </a:r>
          </a:p>
          <a:p>
            <a:endParaRPr lang="ru-RU" sz="1400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выплат физлицам, которые не превышают лимит, начисляйте пенсионные взносы по тарифу 22 процента. С сумм свыше лимита – по тарифу 10 процентов. Взносы на социальное страхование на выплаты, которые превышают лимит, не начисляйте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50263" y="6145245"/>
            <a:ext cx="282847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Постановление Правительства от 28.11.2018 № 1426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367" y="108948"/>
            <a:ext cx="1469297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Страховые взносы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4181" y="164898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415" y="146852"/>
            <a:ext cx="252336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СТРАХОВЫЕ ВЗНОСЫ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69" y="2438223"/>
            <a:ext cx="136607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6118400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91172" y="673184"/>
            <a:ext cx="3784392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2018 года предприниматели уплачивают пенсионные взносы с дохода более 300 000 руб. не позднее 1 июля года, следующего за истекшим расчетным периодом. До поправок перечислить взносы надо было раньше – не позднее 1 апреля следующего года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400" b="1" i="1" dirty="0"/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2018 года страховые взносы нужно платить, если заключили договор отчуждения исключительного права либо лицензионный договор на результаты интеллектуальной деятельности, которые упомянуты в подпунктах 1–12 пункта 1 статьи 1225 ГК.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Раньше </a:t>
            </a:r>
            <a:r>
              <a:rPr lang="ru-RU" sz="1400" dirty="0"/>
              <a:t>взносы начисляли только на выплаты по договорам об отчуждении исключительного права и предоставлении права использования произведений науки, литературы, искусства.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Уточнили размер вычетов по договорам, которые связаны с интеллектуальной деятельностью, на которые можно уменьшить базу по взносам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31448" y="6056845"/>
            <a:ext cx="4032448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79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«а», «в» п. 73, подп. «а» п. 74 ст. 2 Закона от 27.11.2017 № 335-ФЗ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776230"/>
            <a:ext cx="3531856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оплата проезда сотрудника и неработающих членов его семьи из районов Крайнего Севера и приравненных к нему районов не облагается взносами только в части стоимости проезда по России.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Неработающие члены семьи – это муж, жена, несовершеннолетние дети.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Ранее Верховный суд указал, что оплата членам семьи сотрудника расходов на проезд к месту отпуска и обратно не облагается страховыми взносами (подп. 7 п. 1 ст. 422 НК, решение от 14.06.2018 № АКПИ18-393) 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С </a:t>
            </a:r>
            <a:r>
              <a:rPr lang="ru-RU" sz="1400" dirty="0"/>
              <a:t>1 января 2019 года участники проектов, которые соответствуют требованиям пункта 9 статьи 2 и статьи 14 Закона от 29.07.2017 № 216-ФЗ, начисляют пенсионные взносы по тарифу 14 процентов, а социальные и медицинские – по нулевому тарифу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70289" y="5724768"/>
            <a:ext cx="3420362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 ст. 2 Закона от 03.08.2018 № 300-ФЗ, п. 1 ст. 5 </a:t>
            </a:r>
            <a:r>
              <a:rPr lang="ru-RU" sz="1400" dirty="0" smtClean="0"/>
              <a:t>НК</a:t>
            </a:r>
            <a:endParaRPr lang="ru-RU" sz="1400" dirty="0"/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11 ст. 2, ч. 3 ст. 3 Закона от 30.10.2018 № 373-ФЗ</a:t>
            </a:r>
          </a:p>
        </p:txBody>
      </p:sp>
    </p:spTree>
    <p:extLst>
      <p:ext uri="{BB962C8B-B14F-4D97-AF65-F5344CB8AC3E}">
        <p14:creationId xmlns:p14="http://schemas.microsoft.com/office/powerpoint/2010/main" val="127216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9" y="146852"/>
            <a:ext cx="121345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НДФЛ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268689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881902"/>
            <a:ext cx="3600400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мая 2018 года не облагаются НДФЛ компенсации расходов добровольцам (волонтерам).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Не удерживайте НДФЛ с выплат на приобретение одежды, оборудования, средств индивидуальной защиты, проезд, проживание и добровольное страхование. С выплат на питание не удерживайте налог, если сумма не превысила норматив: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i="1" dirty="0" smtClean="0"/>
              <a:t>700 </a:t>
            </a:r>
            <a:r>
              <a:rPr lang="ru-RU" sz="1400" b="1" i="1" dirty="0"/>
              <a:t>руб. за день нахождения в России;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i="1" dirty="0" smtClean="0"/>
              <a:t>2500 </a:t>
            </a:r>
            <a:r>
              <a:rPr lang="ru-RU" sz="1400" b="1" i="1" dirty="0"/>
              <a:t>руб. за день нахождения за границей</a:t>
            </a:r>
            <a:r>
              <a:rPr lang="ru-RU" sz="1400" b="1" i="1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уточнили перечень стипендий, которые не облагаются НДФЛ.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36533" y="4821431"/>
            <a:ext cx="237626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 Закона от 23.04.2018 № </a:t>
            </a:r>
            <a:r>
              <a:rPr lang="ru-RU" sz="1400" dirty="0" smtClean="0"/>
              <a:t>98-ФЗ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 Закона от 27.11.2017 № 346-ФЗ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с выплат сотрудникам полевого довольствия свыше 700 руб. за каждый день работы надо платить </a:t>
            </a:r>
            <a:r>
              <a:rPr lang="ru-RU" sz="1400" dirty="0" smtClean="0"/>
              <a:t>НДФЛ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расширили перечень доходов, которые не облагают НДФЛ. Теперь не нужно платить НДФЛ с единовременных социальных выплат судьям для приобретения или строительства жилья в рамках Закона от 26.06.1992 № 3132-1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28446" y="5036874"/>
            <a:ext cx="363640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30.10.2018 № </a:t>
            </a:r>
            <a:r>
              <a:rPr lang="ru-RU" sz="1400" dirty="0" smtClean="0"/>
              <a:t>381-ФЗ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30.10.2018 № 389-ФЗ</a:t>
            </a:r>
          </a:p>
        </p:txBody>
      </p:sp>
    </p:spTree>
    <p:extLst>
      <p:ext uri="{BB962C8B-B14F-4D97-AF65-F5344CB8AC3E}">
        <p14:creationId xmlns:p14="http://schemas.microsoft.com/office/powerpoint/2010/main" val="194704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9" y="146852"/>
            <a:ext cx="121345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НДФЛ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0384" y="5561076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881902"/>
            <a:ext cx="3600400" cy="39703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не облагаются НДФЛ выплаты гражданам – участникам долевого строительства при банкротстве застройщиков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не облагаются НДФЛ доходы </a:t>
            </a:r>
            <a:r>
              <a:rPr lang="ru-RU" sz="1400" dirty="0" err="1"/>
              <a:t>крымчан</a:t>
            </a:r>
            <a:r>
              <a:rPr lang="ru-RU" sz="1400" dirty="0"/>
              <a:t> от прощенных кредитов, которые они взяли в украинских банках до 18.03.2014 (когда Крым и Севастополь стали территорией России</a:t>
            </a:r>
            <a:r>
              <a:rPr lang="ru-RU" sz="1400" dirty="0" smtClean="0"/>
              <a:t>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выигрыши до 4000 руб. не облагаются НДФЛ.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Налог с выигрыша от 4000 до 15 000 руб. физлицо платит самостоятельно. Налог с выигрыша более 15 000 руб. удерживает и перечисляет налоговый агент.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4989448"/>
            <a:ext cx="2376264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 ст. 1 Закона от 27.11.2017 № </a:t>
            </a:r>
            <a:r>
              <a:rPr lang="ru-RU" sz="1400" dirty="0" smtClean="0"/>
              <a:t>342-ФЗ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 ст. 1, ч. 4 ст. 2 Закона от 03.08.2018 № 297-ФЗ, Закон от 30.12.2015 № </a:t>
            </a:r>
            <a:r>
              <a:rPr lang="ru-RU" sz="1400" dirty="0" smtClean="0"/>
              <a:t>422-ФЗ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 Закона от 27.11.2017 № 354-ФЗ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33239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действуют новые формы:</a:t>
            </a:r>
          </a:p>
          <a:p>
            <a:r>
              <a:rPr lang="ru-RU" sz="1400" dirty="0" smtClean="0"/>
              <a:t>•справки </a:t>
            </a:r>
            <a:r>
              <a:rPr lang="ru-RU" sz="1400" dirty="0"/>
              <a:t>2-НДФЛ;</a:t>
            </a:r>
          </a:p>
          <a:p>
            <a:r>
              <a:rPr lang="ru-RU" sz="1400" dirty="0" smtClean="0"/>
              <a:t>•справки</a:t>
            </a:r>
            <a:r>
              <a:rPr lang="ru-RU" sz="1400" dirty="0"/>
              <a:t>, которую налоговый агент выдает работникам и другим физлицам о выплаченных доходах;</a:t>
            </a:r>
          </a:p>
          <a:p>
            <a:r>
              <a:rPr lang="ru-RU" sz="1400" dirty="0" smtClean="0"/>
              <a:t>•реестра </a:t>
            </a:r>
            <a:r>
              <a:rPr lang="ru-RU" sz="1400" dirty="0"/>
              <a:t>сведений о доходах физлиц;</a:t>
            </a:r>
          </a:p>
          <a:p>
            <a:r>
              <a:rPr lang="ru-RU" sz="1400" dirty="0" smtClean="0"/>
              <a:t>•сообщения </a:t>
            </a:r>
            <a:r>
              <a:rPr lang="ru-RU" sz="1400" dirty="0"/>
              <a:t>о невозможности удержать налог.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Новые формы применяйте начиная с отчетности за 2018 </a:t>
            </a:r>
            <a:r>
              <a:rPr lang="ru-RU" sz="1400" b="1" i="1" dirty="0" smtClean="0"/>
              <a:t>год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2019 года действует новая форма 3-НДФЛ, ее применяйте с отчетности за 2018 год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31133" y="5420335"/>
            <a:ext cx="293432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ФНС от 02.10.2018 № </a:t>
            </a:r>
            <a:r>
              <a:rPr lang="ru-RU" sz="1400" dirty="0" smtClean="0"/>
              <a:t>ММВ-7-11/566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ФНС от 03.10.2018 № ММВ-7-11/569</a:t>
            </a:r>
          </a:p>
        </p:txBody>
      </p:sp>
    </p:spTree>
    <p:extLst>
      <p:ext uri="{BB962C8B-B14F-4D97-AF65-F5344CB8AC3E}">
        <p14:creationId xmlns:p14="http://schemas.microsoft.com/office/powerpoint/2010/main" val="358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9" y="146852"/>
            <a:ext cx="121345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НДФЛ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30805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877272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87847" y="881902"/>
            <a:ext cx="4248472" cy="43088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В отношении процента (купона) с 1 января 2018 года налоговую базу определят по формуле</a:t>
            </a:r>
            <a:r>
              <a:rPr lang="ru-RU" sz="1400" dirty="0" smtClean="0"/>
              <a:t>:</a:t>
            </a:r>
          </a:p>
          <a:p>
            <a:endParaRPr lang="ru-RU" sz="1400" b="1" dirty="0" smtClean="0"/>
          </a:p>
          <a:p>
            <a:pPr algn="ctr"/>
            <a:r>
              <a:rPr lang="ru-RU" sz="1400" b="1" dirty="0"/>
              <a:t>Сумма полученного процента (купона</a:t>
            </a:r>
            <a:r>
              <a:rPr lang="ru-RU" sz="1400" b="1" dirty="0" smtClean="0"/>
              <a:t>)</a:t>
            </a:r>
          </a:p>
          <a:p>
            <a:pPr algn="ctr"/>
            <a:r>
              <a:rPr lang="ru-RU" sz="3600" b="1" dirty="0" smtClean="0"/>
              <a:t>-</a:t>
            </a:r>
            <a:endParaRPr lang="ru-RU" sz="1400" dirty="0"/>
          </a:p>
          <a:p>
            <a:pPr algn="ctr"/>
            <a:r>
              <a:rPr lang="ru-RU" sz="1400" b="1" dirty="0"/>
              <a:t>Сумма процентов исходя из номинальной стоимости облигаций и ставки рефинансирования ЦБ, увеличенной на 5 </a:t>
            </a:r>
            <a:r>
              <a:rPr lang="ru-RU" sz="1400" b="1" dirty="0" smtClean="0"/>
              <a:t>процентов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Положительная разница облагается НДФЛ по ставке 35 процентов. А доход от погашения облигаций (дисконта) НДФЛ не облагается.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Новое правило установили для облигаций, эмитированных с 1 января 2017 года.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Доходы в виде процентов по облигациям российских компаний определяйте по-новому с учетом вычета. 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73545" y="5714901"/>
            <a:ext cx="237626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«б» п. 3, п. 4 и 5 ст. 1 Закона от 03.04.2017 № 58-ФЗ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980317"/>
            <a:ext cx="2984153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2019 года расходы на приобретение облигаций в иностранной валюте пересчитывайте в рубли по курсу ЦБ на дату получения доходов от реализации облигаций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28184" y="5877272"/>
            <a:ext cx="274997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19.07.2018 № 200-ФЗ</a:t>
            </a:r>
          </a:p>
        </p:txBody>
      </p:sp>
    </p:spTree>
    <p:extLst>
      <p:ext uri="{BB962C8B-B14F-4D97-AF65-F5344CB8AC3E}">
        <p14:creationId xmlns:p14="http://schemas.microsoft.com/office/powerpoint/2010/main" val="319818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5852" y="15359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8599" y="69907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9" y="146852"/>
            <a:ext cx="121345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НДФЛ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30805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546" y="6087217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33059" y="663012"/>
            <a:ext cx="3591795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материальная выгода от экономии на процентах облагается НДФЛ только в случаях, когда: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средства </a:t>
            </a:r>
            <a:r>
              <a:rPr lang="ru-RU" sz="1400" dirty="0"/>
              <a:t>получены от взаимозависимой организации (ИП) или работодателя</a:t>
            </a:r>
            <a:r>
              <a:rPr lang="ru-RU" sz="14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такая экономия фактически является материальной помощью или формой встречного исполнения обязательства перед налогоплательщиком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действуют пять новых кодов для доходов и один – для вычетов. Применяйте новые коды, когда будете составлять справки 2-НДФЛ за 2017 год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2018 года правопреемник обязан подать справки 2-НДФЛ и расчет 6-НДФЛ за реорганизованную организацию, если она сама не сделала этого. Это правило не зависит от формы реорганизации.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5728" y="5652860"/>
            <a:ext cx="3577810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 smtClean="0"/>
              <a:t>Закон от 27.11.2017 № 333-ФЗ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 smtClean="0"/>
              <a:t>Приказ ФНС от 24.10.2017 № ММВ-7-11/820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34 ст. 2 Закона от 27.11.2017 № </a:t>
            </a:r>
            <a:r>
              <a:rPr lang="ru-RU" sz="1400" dirty="0" smtClean="0"/>
              <a:t>335-ФЗ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37308" y="663012"/>
            <a:ext cx="3727179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доходы от продажи макулатуры, которая образуется в быту у граждан, не облагаются НДФЛ.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Организации и предприниматели, которые покупают у граждан макулатуру, не являются налоговыми агентами по НДФЛ для сдатчиков макулатуры. Не нужно рассчитывать и удерживать НДФЛ с доходов гражданина от продажи принадлежащего ему имущества. Также нет обязанности передавать данные о таких доходах в </a:t>
            </a:r>
            <a:r>
              <a:rPr lang="ru-RU" sz="1400" dirty="0" smtClean="0"/>
              <a:t>ИФНС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можно получать вычет в размере 30 процентов от доходов за текущий год, если перечислять пожертвования учреждениям культуры и некоммерческим организациям. Такую льготу могут предусмотреть региональные власти. Также власти субъекта вправе установить категории государственных и муниципальных учреждений культуры и НКО, пожертвования которым могут быть приняты к вычету в увеличенном размере.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64913" y="6271883"/>
            <a:ext cx="363640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03.07.2018 № </a:t>
            </a:r>
            <a:r>
              <a:rPr lang="ru-RU" sz="1400" dirty="0" smtClean="0"/>
              <a:t>179-ФЗ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27.11.2018 № 424-ФЗ</a:t>
            </a:r>
          </a:p>
        </p:txBody>
      </p:sp>
    </p:spTree>
    <p:extLst>
      <p:ext uri="{BB962C8B-B14F-4D97-AF65-F5344CB8AC3E}">
        <p14:creationId xmlns:p14="http://schemas.microsoft.com/office/powerpoint/2010/main" val="384629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15014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Акцизы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30805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9473" y="5961185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881902"/>
            <a:ext cx="3888432" cy="4616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июня по 31 декабря 2018 года снижены ставки по акцизам:</a:t>
            </a:r>
          </a:p>
          <a:p>
            <a:r>
              <a:rPr lang="ru-RU" sz="1400" dirty="0" smtClean="0"/>
              <a:t>•на </a:t>
            </a:r>
            <a:r>
              <a:rPr lang="ru-RU" sz="1400" dirty="0"/>
              <a:t>бензин класса 5;</a:t>
            </a:r>
          </a:p>
          <a:p>
            <a:r>
              <a:rPr lang="ru-RU" sz="1400" dirty="0" smtClean="0"/>
              <a:t>•на </a:t>
            </a:r>
            <a:r>
              <a:rPr lang="ru-RU" sz="1400" dirty="0"/>
              <a:t>дизельное топливо;</a:t>
            </a:r>
          </a:p>
          <a:p>
            <a:r>
              <a:rPr lang="ru-RU" sz="1400" dirty="0" smtClean="0"/>
              <a:t>•на </a:t>
            </a:r>
            <a:r>
              <a:rPr lang="ru-RU" sz="1400" dirty="0"/>
              <a:t>средние дистилляты.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Если акцизы за июнь 2018 года вы рассчитали по старым ставкам, обратитесь в налоговую инспекцию с заявлением о возврате или зачете излишне уплаченной </a:t>
            </a:r>
            <a:r>
              <a:rPr lang="ru-RU" sz="1400" b="1" i="1" dirty="0" smtClean="0"/>
              <a:t>суммы</a:t>
            </a:r>
          </a:p>
          <a:p>
            <a:endParaRPr lang="ru-RU" sz="1400" b="1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установили новые физико-химические характеристики средних дистиллятов;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ввели </a:t>
            </a:r>
            <a:r>
              <a:rPr lang="ru-RU" sz="1400" dirty="0"/>
              <a:t>свидетельства о регистрации лиц, совершающих операции по переработке средних дистиллятов;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уточнили </a:t>
            </a:r>
            <a:r>
              <a:rPr lang="ru-RU" sz="1400" dirty="0"/>
              <a:t>состав операций со средними дистиллятами, которые признаются объектом налогообложения.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29773" y="5638021"/>
            <a:ext cx="324036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 ст. 2, п. 4 ст. 3 Закона от 19.07.2018 № </a:t>
            </a:r>
            <a:r>
              <a:rPr lang="ru-RU" sz="1400" dirty="0" smtClean="0"/>
              <a:t>199-ФЗ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19 ст. 2 Закона от 27.11.2017 № 335-ФЗ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33239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надо платить налог при реализации: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1400" dirty="0" smtClean="0"/>
              <a:t>нефтяного </a:t>
            </a:r>
            <a:r>
              <a:rPr lang="ru-RU" sz="1400" dirty="0"/>
              <a:t>сырья;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ru-RU" sz="1400" dirty="0" smtClean="0"/>
              <a:t>темного </a:t>
            </a:r>
            <a:r>
              <a:rPr lang="ru-RU" sz="1400" dirty="0"/>
              <a:t>судового топлива.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К нефтяному сырью относятся нефть, газовый конденсат стабильный, вакуумный газойль и гудрон с установленными характеристиками, </a:t>
            </a:r>
            <a:r>
              <a:rPr lang="ru-RU" sz="1400" dirty="0" smtClean="0"/>
              <a:t>мазут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повысили ставки акциза на табачные изделия, легковые автомобили, автобензин 5-го класса, дизтопливо и средние дистилляты. Ставки установлены на год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80094" y="4991690"/>
            <a:ext cx="3636404" cy="1600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1, ч. 4 ст. 2 Закона от 03.08.2018 № </a:t>
            </a:r>
            <a:r>
              <a:rPr lang="ru-RU" sz="1400" dirty="0" smtClean="0"/>
              <a:t>301-ФЗ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23 ст. 2 Закона от 27.11.2017 № 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6 ст. 1, ч. 4 ст. 2 Закона от 03.08.2018 № 301-ФЗ</a:t>
            </a:r>
          </a:p>
          <a:p>
            <a:pPr marL="285750" indent="-285750" algn="ctr">
              <a:buFont typeface="Courier New" pitchFamily="49" charset="0"/>
              <a:buChar char="o"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0680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88" y="146852"/>
            <a:ext cx="15014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Акцизы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934" y="5997733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881902"/>
            <a:ext cx="3600400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увеличили акцизные ставки на: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табачные изделия, электронные сигареты и никотиновые жидкости;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легковые </a:t>
            </a:r>
            <a:r>
              <a:rPr lang="ru-RU" sz="1400" dirty="0"/>
              <a:t>автомобили;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автомобильный </a:t>
            </a:r>
            <a:r>
              <a:rPr lang="ru-RU" sz="1400" dirty="0"/>
              <a:t>бензин</a:t>
            </a:r>
            <a:r>
              <a:rPr lang="ru-RU" sz="14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средние дистилляты.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Ставки акцизов теперь устанавливают на полгода. 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от акцизов освободили: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реализацию </a:t>
            </a:r>
            <a:r>
              <a:rPr lang="ru-RU" sz="1400" dirty="0"/>
              <a:t>подакцизных товаров, вывезенных в таможенной процедуре реэкспорта;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передачу </a:t>
            </a:r>
            <a:r>
              <a:rPr lang="ru-RU" sz="1400" dirty="0"/>
              <a:t>собственнику подакцизных товаров, произведенных из давальческого сырья, для их реализации за границу в таможенной процедуре реэкспорта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85746" y="5597623"/>
            <a:ext cx="27003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23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3–4 ст. 1 Закона от 27.11.2017 № </a:t>
            </a:r>
            <a:r>
              <a:rPr lang="ru-RU" sz="1400" dirty="0" smtClean="0"/>
              <a:t>353-ФЗ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98114" y="838900"/>
            <a:ext cx="3312368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при расчете акциза по прямогонному бензину, бензолу, параксилолу, </a:t>
            </a:r>
            <a:r>
              <a:rPr lang="ru-RU" sz="1400" dirty="0" err="1"/>
              <a:t>ортоксилолу</a:t>
            </a:r>
            <a:r>
              <a:rPr lang="ru-RU" sz="1400" dirty="0"/>
              <a:t> и нефтяному сырью применяйте специальные коэффициенты.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На период 2019–2023 годов применяются понижающие коэффициенты. Например, ставку на прямогонный бензин определяйте в рублях за 1 т по формуле</a:t>
            </a:r>
            <a:r>
              <a:rPr lang="ru-RU" sz="1400" dirty="0" smtClean="0"/>
              <a:t>:</a:t>
            </a:r>
          </a:p>
          <a:p>
            <a:endParaRPr lang="ru-RU" sz="1400" dirty="0"/>
          </a:p>
          <a:p>
            <a:r>
              <a:rPr lang="ru-RU" sz="1400" dirty="0"/>
              <a:t>АПБ = 13100 + 4865 × </a:t>
            </a:r>
            <a:r>
              <a:rPr lang="ru-RU" sz="1400" dirty="0" err="1"/>
              <a:t>Ккорр</a:t>
            </a:r>
            <a:r>
              <a:rPr lang="ru-RU" sz="1400" dirty="0"/>
              <a:t>,</a:t>
            </a:r>
          </a:p>
          <a:p>
            <a:r>
              <a:rPr lang="ru-RU" sz="1400" dirty="0"/>
              <a:t>где </a:t>
            </a:r>
            <a:r>
              <a:rPr lang="ru-RU" sz="1400" dirty="0" err="1"/>
              <a:t>Ккорр</a:t>
            </a:r>
            <a:r>
              <a:rPr lang="ru-RU" sz="1400" dirty="0"/>
              <a:t> – коэффициент на период:</a:t>
            </a:r>
          </a:p>
          <a:p>
            <a:r>
              <a:rPr lang="ru-RU" sz="1400" dirty="0"/>
              <a:t>– с 1 января по 31 декабря 2019 года – 0,167;</a:t>
            </a:r>
          </a:p>
          <a:p>
            <a:r>
              <a:rPr lang="ru-RU" sz="1400" dirty="0"/>
              <a:t>– с 1 января по 31 декабря 2020 года – 0,333;</a:t>
            </a:r>
          </a:p>
          <a:p>
            <a:r>
              <a:rPr lang="ru-RU" sz="1400" dirty="0"/>
              <a:t>– с 1 января по 31 декабря 2021 года – 0,500 и т. д.</a:t>
            </a:r>
          </a:p>
          <a:p>
            <a:r>
              <a:rPr lang="ru-RU" sz="1400" dirty="0"/>
              <a:t>С 2024 года </a:t>
            </a:r>
            <a:r>
              <a:rPr lang="ru-RU" sz="1400" dirty="0" err="1"/>
              <a:t>Ккорр</a:t>
            </a:r>
            <a:r>
              <a:rPr lang="ru-RU" sz="1400" dirty="0"/>
              <a:t> равен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6096" y="5850585"/>
            <a:ext cx="363640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6 ст. 1, ч. 4 ст. 2 Закона от 03.08.2018 № 301-ФЗ</a:t>
            </a:r>
          </a:p>
        </p:txBody>
      </p:sp>
    </p:spTree>
    <p:extLst>
      <p:ext uri="{BB962C8B-B14F-4D97-AF65-F5344CB8AC3E}">
        <p14:creationId xmlns:p14="http://schemas.microsoft.com/office/powerpoint/2010/main" val="66879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23" y="88409"/>
            <a:ext cx="129073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НДПИ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946" y="5014719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11883" y="1284061"/>
            <a:ext cx="360040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плательщики НДПИ могут применять вычеты: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при добыче природного газа на участках недр, расположенных в Черном море;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добыче </a:t>
            </a:r>
            <a:r>
              <a:rPr lang="ru-RU" sz="1400" dirty="0"/>
              <a:t>газового конденсата на всех месторождениях (в связи с получением широкой фракции легких углеводородов);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добыче </a:t>
            </a:r>
            <a:r>
              <a:rPr lang="ru-RU" sz="1400" dirty="0"/>
              <a:t>нефти на территории Ханты-Мансийского автономного округа – Югры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40152" y="980728"/>
            <a:ext cx="2880320" cy="3108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нужно платить налог на дополнительный доход от добычи углеводородного сырья.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Плательщики нового налога – организации, которые осваивают недра с углеводородным сырьем. Например, ведут деятельность по поиску, оценке и разведке месторождений нефти, газа и газового конденсата. Налоговый период – год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35478" y="4860831"/>
            <a:ext cx="3312368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ru-RU" sz="1400" dirty="0"/>
              <a:t>П. 7 ст. 1 Закона от 30.09.2017 № 286-ФЗ, п. 55, 56 ст. 2 Закона от 27.11.2017 № 335-ФЗ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52120" y="4860831"/>
            <a:ext cx="316835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7 ст. 2, ч. 2 ст. 3 Закона от 19.07.2018 № 199-ФЗ</a:t>
            </a:r>
          </a:p>
        </p:txBody>
      </p:sp>
    </p:spTree>
    <p:extLst>
      <p:ext uri="{BB962C8B-B14F-4D97-AF65-F5344CB8AC3E}">
        <p14:creationId xmlns:p14="http://schemas.microsoft.com/office/powerpoint/2010/main" val="359401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22" y="88409"/>
            <a:ext cx="185819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Госпошлина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30805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268689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94107" y="730333"/>
            <a:ext cx="4536504" cy="4185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действуют следующие размеры госпошлины: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– 8000 руб. – за регистрацию и изменение регистрационных данных СМИ, продукция которых предназначена для распространения на всей территории России;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– 4000 руб. – за регистрацию и изменение регистрационных данных СМИ, продукция которых предназначена для распространения на территории региона или муниципального образования</a:t>
            </a:r>
            <a:r>
              <a:rPr lang="ru-RU" sz="1400" dirty="0" smtClean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– 8000 руб. – за выдачу разрешения на распространение продукции зарубежных периодических печатных изданий на территории России.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Перечислите госпошлину в бюджет по местонахождению органа, который совершает те или иные юридические действия. Сделать это нужно до подачи документов на регистрацию.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79712" y="5277379"/>
            <a:ext cx="237626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 ст. 1 Закона от 29.07.2017 № 253-ФЗ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730333"/>
            <a:ext cx="2733608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установлены госпошлины: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за </a:t>
            </a:r>
            <a:r>
              <a:rPr lang="ru-RU" sz="1400" dirty="0"/>
              <a:t>выдачу разрешений на выброс (сброс) радиоактивных веществ;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за </a:t>
            </a:r>
            <a:r>
              <a:rPr lang="ru-RU" sz="1400" dirty="0"/>
              <a:t>выдачу (продление, переоформление, пересмотр) комплексного экологического </a:t>
            </a:r>
            <a:r>
              <a:rPr lang="ru-RU" sz="1400" dirty="0" smtClean="0"/>
              <a:t>разрешения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отменили госпошлину за замену документов, если они утрачены или испорчены в результате чрезвычайной ситуации. Освобождение распространяется на любые документы. До 1 января пошлину не надо платить только при утрате паспорта гражданина России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16846" y="5323545"/>
            <a:ext cx="255628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6 Закона от 21.07.2014 № </a:t>
            </a:r>
            <a:r>
              <a:rPr lang="ru-RU" sz="1400" dirty="0" smtClean="0"/>
              <a:t>219-ФЗ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29.07.2018 № 233-ФЗ</a:t>
            </a:r>
          </a:p>
        </p:txBody>
      </p:sp>
    </p:spTree>
    <p:extLst>
      <p:ext uri="{BB962C8B-B14F-4D97-AF65-F5344CB8AC3E}">
        <p14:creationId xmlns:p14="http://schemas.microsoft.com/office/powerpoint/2010/main" val="52131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99592" y="1268760"/>
            <a:ext cx="7200850" cy="4607620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Закон </a:t>
            </a:r>
            <a:r>
              <a:rPr lang="ru-RU" dirty="0"/>
              <a:t>РФ от 06.12.1991 N </a:t>
            </a:r>
            <a:r>
              <a:rPr lang="ru-RU" dirty="0" smtClean="0"/>
              <a:t>1992-1 «О </a:t>
            </a:r>
            <a:r>
              <a:rPr lang="ru-RU" dirty="0"/>
              <a:t>налоге на добавленную </a:t>
            </a:r>
            <a:r>
              <a:rPr lang="ru-RU" dirty="0" smtClean="0"/>
              <a:t>стоимость»  - ст. 6 - 28%</a:t>
            </a:r>
          </a:p>
          <a:p>
            <a:r>
              <a:rPr lang="ru-RU" dirty="0"/>
              <a:t>Закон РФ от 16.07.1992 N </a:t>
            </a:r>
            <a:r>
              <a:rPr lang="ru-RU" dirty="0" smtClean="0"/>
              <a:t>3317-1 – 20% - с 01.01.1993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Ставка НДС отражена в п. 3 ст. 164 НК РФ</a:t>
            </a:r>
          </a:p>
          <a:p>
            <a:r>
              <a:rPr lang="ru-RU" dirty="0"/>
              <a:t>"Налоговый кодекс Российской Федерации (часть вторая)" от 05.08.2000 N </a:t>
            </a:r>
            <a:r>
              <a:rPr lang="ru-RU" dirty="0" smtClean="0"/>
              <a:t>117-ФЗ – 20% - с 01.01.2001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Федеральный закон </a:t>
            </a:r>
            <a:r>
              <a:rPr lang="ru-RU" dirty="0"/>
              <a:t>от 07.07.2003 N </a:t>
            </a:r>
            <a:r>
              <a:rPr lang="ru-RU" dirty="0" smtClean="0"/>
              <a:t>117-ФЗ – 18% с 01.01.2004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Федеральный Закон от </a:t>
            </a:r>
            <a:r>
              <a:rPr lang="ru-RU" dirty="0"/>
              <a:t>03.08.2018 </a:t>
            </a:r>
            <a:r>
              <a:rPr lang="en-US" dirty="0"/>
              <a:t>N 303-</a:t>
            </a:r>
            <a:r>
              <a:rPr lang="ru-RU" dirty="0" smtClean="0"/>
              <a:t>ФЗ – 20% с 01.01.2019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История НДС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58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22" y="88409"/>
            <a:ext cx="185819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Госпошлина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188" y="2438223"/>
            <a:ext cx="163025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523" y="5268689"/>
            <a:ext cx="129073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881902"/>
            <a:ext cx="3600400" cy="24622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при регистрации рекламных СМИ размер госпошлины увеличивается в пять раз.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При регистрации СМИ эротического характера размер госпошлины увеличивается в 10 раз.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При регистрации СМИ для детей, подростков и инвалидов, а также СМИ образовательного и культурно-просветительского назначения размер госпошлины уменьшается в пять раз.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57061" y="5107858"/>
            <a:ext cx="237626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 Закона от 29.07.2017 № 253-ФЗ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81902"/>
            <a:ext cx="3312368" cy="37548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отменили госпошлину за регистрацию и ликвидацию организаций и предпринимателей, внесение изменений в учредительные документы. Чтобы не уплачивать госпошлину, подайте документы в ИФНС в электронном виде. Например, через портал </a:t>
            </a:r>
            <a:r>
              <a:rPr lang="ru-RU" sz="1400" dirty="0" err="1" smtClean="0"/>
              <a:t>госуслуг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не платят госпошлину за приглашение, разрешение на работу и продление визы иностранцев участники инновационных проектов, которые соответствуют требованиям пункта 9 статьи 2 и статье 14 Закона от 29.07.2017 № 216-ФЗ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6405" y="4872360"/>
            <a:ext cx="3636404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29.07.2018 № </a:t>
            </a:r>
            <a:r>
              <a:rPr lang="ru-RU" sz="1400" dirty="0" smtClean="0"/>
              <a:t>234-ФЗ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8 ст. 2, ч. 1 ст. 3 Закона от 30.10.2018 № 373-ФЗ</a:t>
            </a:r>
          </a:p>
        </p:txBody>
      </p:sp>
    </p:spTree>
    <p:extLst>
      <p:ext uri="{BB962C8B-B14F-4D97-AF65-F5344CB8AC3E}">
        <p14:creationId xmlns:p14="http://schemas.microsoft.com/office/powerpoint/2010/main" val="35618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7789" y="180742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3523" y="88409"/>
            <a:ext cx="92909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ЕНВД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3970" y="1196752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156" y="5301208"/>
            <a:ext cx="117211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Основание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658999"/>
            <a:ext cx="7416824" cy="24622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Организации потребкооперации, у которых средняя численность сотрудников за прошлый год превысила 100 человек, могут применять ЕНВД до 31 декабря 2020 года. Раньше предельный срок был – 31 декабря 2017 года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Предприниматели вправе уменьшить налог на взносы за себя в размере, который рассчитали по правилам пункта 1 статьи 430 НК.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Поправка действует при расчете налога за 2017 год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предприниматели могут уменьшить сумму ЕНВД на расходы, связанные с покупкой и наладкой онлайн-ККТ (до 18 000 руб. за единицу).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Чтобы воспользоваться вычетом, зарегистрировать ККТ нужно в период с 1 февраля 2017 года по 1 июля 2019 года (для розничной торговли и общепита – до 1 июля 2018 года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31840" y="5162708"/>
            <a:ext cx="399015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3 Закона от 02.10.2012 № 161-ФЗ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30.10.2017 № </a:t>
            </a:r>
            <a:r>
              <a:rPr lang="ru-RU" sz="1400" dirty="0" smtClean="0"/>
              <a:t>300-ФЗ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64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 Закона от 27.11.2017 № 349-ФЗ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7544" y="3212976"/>
            <a:ext cx="8451599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Отчетность за I и II квартал 2018 года сдавали на бланке, утвержденном приказом ФНС от 04.07.2014 № ММВ-7-3/353. За III квартал – на этом же бланке или по форме, рекомендованной письмом ФНС от 25.07.2018 № СД-4-3/14369. В рекомендованной форме – новая строка в разделе 3 для расходов на онлайн-ККТ и дополнительный раздел 4 с расшифровкой этих данных.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отчетности за IV квартал 2018 года используют форму, утвержденную приказом ФНС от 26.06.2018 № ММВ-7-3/414. По составу показателей она аналогична рекомендованной ранее.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Если ИП на ЕНВД применил вычет по расходам на ККТ в IV квартале, все данные по вычету приведите в разделе 4 новой декларации. Дополнительные пояснения в ИФНС подавать не придется.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87824" y="6309320"/>
            <a:ext cx="3990158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ФНС от 26.06.2018 № ММВ-7-3/414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0182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" y="73019"/>
            <a:ext cx="169567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Упрощенка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88" y="2438223"/>
            <a:ext cx="130805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37" y="5268689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881902"/>
            <a:ext cx="3960440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2018 года доходы и расходы при упрощенке нужно фиксировать в новой книге учета. Форму книги дополнили разделом V, в котором отражают сумму торгового сбора. Книгу можно не заверять печатью, если компания или предприниматель отказались от штампа</a:t>
            </a:r>
            <a:r>
              <a:rPr lang="ru-RU" sz="1400" b="1" i="1" dirty="0" smtClean="0"/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2018 года в расходы можно включать обязательные отчисления (взносы) застройщиков в компенсационный фонд по защите прав участников долевого строительства.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Застройщики с объектом «доходы минус расходы» при расчете налога смогут учесть больше затрат.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5160967"/>
            <a:ext cx="39901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Минфина от 07.12.2016 № </a:t>
            </a:r>
            <a:r>
              <a:rPr lang="ru-RU" sz="1400" dirty="0" smtClean="0"/>
              <a:t>227н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3 ст. 1 Закона от 27.11.2017 № 342-ФЗ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2019 года все платежи за проезд </a:t>
            </a:r>
            <a:r>
              <a:rPr lang="ru-RU" sz="1400" b="1" i="1" dirty="0" err="1"/>
              <a:t>большегрузов</a:t>
            </a:r>
            <a:r>
              <a:rPr lang="ru-RU" sz="1400" b="1" i="1" dirty="0"/>
              <a:t> включайте в расходы, если платите единый налог с разницы между доходами и расходами.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Ранее такие платежи засчитывали в счет уплаты транспортного налога и только сумму превышения включали в расходы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08275" y="5160967"/>
            <a:ext cx="3636404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2 Закона от 03.07.2016 № 249-ФЗ</a:t>
            </a:r>
          </a:p>
        </p:txBody>
      </p:sp>
    </p:spTree>
    <p:extLst>
      <p:ext uri="{BB962C8B-B14F-4D97-AF65-F5344CB8AC3E}">
        <p14:creationId xmlns:p14="http://schemas.microsoft.com/office/powerpoint/2010/main" val="2800648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555" y="73019"/>
            <a:ext cx="172914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Упрощенка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88" y="2438223"/>
            <a:ext cx="130163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Суть</a:t>
            </a:r>
            <a:r>
              <a:rPr lang="ru-RU" sz="1200" b="1" dirty="0" smtClean="0"/>
              <a:t> </a:t>
            </a:r>
            <a:r>
              <a:rPr lang="ru-RU" sz="1400" b="1" dirty="0" smtClean="0"/>
              <a:t>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3099" y="4867037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881902"/>
            <a:ext cx="3960440" cy="3108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при расчете единого налога ТСЖ (ТСН), управляющие компании, садоводческие товарищества и кооперативы не включают в доходы суммы, которые поступают от собственников и жильцов для оплаты коммунальных услуг, оказанных сторонними организациями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Предприниматели вправе уменьшить налог на взносы за себя в размере, который рассчитали по правилам пункта 1 статьи 430 НК.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Поправка действует при расчете налога за 2017 год 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4773751"/>
            <a:ext cx="39901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61 ст. 2 Закона от 27.11.2017 № </a:t>
            </a:r>
            <a:r>
              <a:rPr lang="ru-RU" sz="1400" dirty="0" smtClean="0"/>
              <a:t>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62 ст. 2 Закона от 27.11.2017 № 335-ФЗ</a:t>
            </a:r>
            <a:endParaRPr lang="ru-RU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2019 года при УСН «доходы минус расходы» можно учесть путевки для сотрудников и их семей. Условия те же, что по налогу на прибыль: отдых в России, а затраты – не больше 50 000 руб. на одного человека и 6 процентов от расходов на оплату труда в совокупности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31533" y="4622359"/>
            <a:ext cx="363640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Пункт 1 статьи 1, статья 2 Закона от 23.04.2018 № 113-ФЗ, подпункт 6 пункта 1 статьи 346.16, подпункт 24.2 статьи 255 НК</a:t>
            </a:r>
          </a:p>
        </p:txBody>
      </p:sp>
    </p:spTree>
    <p:extLst>
      <p:ext uri="{BB962C8B-B14F-4D97-AF65-F5344CB8AC3E}">
        <p14:creationId xmlns:p14="http://schemas.microsoft.com/office/powerpoint/2010/main" val="113467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" y="73019"/>
            <a:ext cx="92909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ЕСХН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712" y="2112525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557" y="3434431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881902"/>
            <a:ext cx="396044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плательщики ЕСХН освобождаются от налога на имущество только по тем основным средствам, которые используются в производстве, переработке и реализации сельхозпродукции, а также при оказании услуг.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Проверьте правильность расчета налога, чтобы избежать недоимки.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2488" y="3420738"/>
            <a:ext cx="3990158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57 ст. 2 Закона от 27.11.2017 № 335-ФЗ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2019 года регионы смогут устанавливать дифференцированные налоговые ставки в пределах от 0 до 6 процентов для всех или отдельных категорий налогоплательщиков.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Размеры ставок будут зависеть от видов производимой продукции, размеров доходов от реализации, места ведения деятельности и средней численности работников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До выхода региональных законов считайте ЕСХН по старым ставкам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27744" y="4086346"/>
            <a:ext cx="3200740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07.03.2018 № 51-ФЗ</a:t>
            </a:r>
          </a:p>
        </p:txBody>
      </p:sp>
    </p:spTree>
    <p:extLst>
      <p:ext uri="{BB962C8B-B14F-4D97-AF65-F5344CB8AC3E}">
        <p14:creationId xmlns:p14="http://schemas.microsoft.com/office/powerpoint/2010/main" val="4183348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" y="73019"/>
            <a:ext cx="92909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ЕСХН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712" y="2112525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557" y="3434431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881902"/>
            <a:ext cx="396044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плательщики ЕСХН освобождаются от налога на имущество только по тем основным средствам, которые используются в производстве, переработке и реализации сельхозпродукции, а также при оказании услуг.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Проверьте правильность расчета налога, чтобы избежать недоимки.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2488" y="3420738"/>
            <a:ext cx="3990158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57 ст. 2 Закона от 27.11.2017 № 335-ФЗ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2019 года регионы смогут устанавливать дифференцированные налоговые ставки в пределах от 0 до 6 процентов для всех или отдельных категорий налогоплательщиков.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Размеры ставок будут зависеть от видов производимой продукции, размеров доходов от реализации, места ведения деятельности и средней численности работников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До выхода региональных законов считайте ЕСХН по старым ставкам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27744" y="4086346"/>
            <a:ext cx="3200740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07.03.2018 № 51-ФЗ</a:t>
            </a:r>
          </a:p>
        </p:txBody>
      </p:sp>
    </p:spTree>
    <p:extLst>
      <p:ext uri="{BB962C8B-B14F-4D97-AF65-F5344CB8AC3E}">
        <p14:creationId xmlns:p14="http://schemas.microsoft.com/office/powerpoint/2010/main" val="158500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" y="73019"/>
            <a:ext cx="92909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ЕСХН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712" y="2112525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557" y="3434431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881902"/>
            <a:ext cx="3960440" cy="181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плательщики ЕСХН освобождаются от налога на имущество только по тем основным средствам, которые используются в производстве, переработке и реализации сельхозпродукции, а также при оказании услуг.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Проверьте правильность расчета налога, чтобы избежать недоимки.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2488" y="3420738"/>
            <a:ext cx="3990158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57 ст. 2 Закона от 27.11.2017 № 335-ФЗ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2019 года регионы смогут устанавливать дифференцированные налоговые ставки в пределах от 0 до 6 процентов для всех или отдельных категорий налогоплательщиков.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Размеры ставок будут зависеть от видов производимой продукции, размеров доходов от реализации, места ведения деятельности и средней численности работников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До выхода региональных законов считайте ЕСХН по старым ставкам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27744" y="4086346"/>
            <a:ext cx="3200740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07.03.2018 № 51-ФЗ</a:t>
            </a:r>
          </a:p>
        </p:txBody>
      </p:sp>
    </p:spTree>
    <p:extLst>
      <p:ext uri="{BB962C8B-B14F-4D97-AF65-F5344CB8AC3E}">
        <p14:creationId xmlns:p14="http://schemas.microsoft.com/office/powerpoint/2010/main" val="600718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84549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557" y="126030"/>
            <a:ext cx="2003179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Транспортный налог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67" y="2590062"/>
            <a:ext cx="1149417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0051" y="6174941"/>
            <a:ext cx="922047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b="1" dirty="0" smtClean="0"/>
              <a:t>Основание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546128"/>
            <a:ext cx="4284476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отчетной кампании за 2017 год нельзя выбрать, по каким бланкам отчитываться – старым или новым. Сдайте отчетность только на новом </a:t>
            </a:r>
            <a:r>
              <a:rPr lang="ru-RU" sz="1400" b="1" i="1" dirty="0" smtClean="0"/>
              <a:t>бланке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установили новое правило. Если гражданин подал в налоговую инспекцию заявление на льготу без документов, которые подтверждают такое право, инспектор запросит их у органов или организаций, которые располагают этими сведениями. Чтобы исполнить запрос, у них семь дней.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Если документы по запросу не предоставят, инспектор запросит их у самого гражданина. Заявление на льготу можно подать в любую налоговую инспекцию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1 января 2018 года для расчета транспортного налога по легковым автомобилям стоимостью от 3 до 5 млн руб. и в «возрасте» не старше трех лет установлен единый повышающий коэффициент 1,1. Коэффициенты 1,3 и 1,5 отменили.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Налог уменьшится, так как для всех машин данной категории надо применять минимальный коэффициент независимо от возраста </a:t>
            </a:r>
            <a:r>
              <a:rPr lang="ru-RU" sz="1400" dirty="0" smtClean="0"/>
              <a:t>автомобиля.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45650" y="5944109"/>
            <a:ext cx="4370466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ФНС от 05.12.2016 № </a:t>
            </a:r>
            <a:r>
              <a:rPr lang="ru-RU" sz="1400" dirty="0" smtClean="0"/>
              <a:t>ММВ-7-21/668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8 ст. 1 Закона от 30.09.2017 № </a:t>
            </a:r>
            <a:r>
              <a:rPr lang="ru-RU" sz="1400" dirty="0" smtClean="0"/>
              <a:t>286-ФЗ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68 ст. 2 Закона от 27.11.2017 № </a:t>
            </a:r>
            <a:r>
              <a:rPr lang="ru-RU" sz="1400" dirty="0" smtClean="0"/>
              <a:t>335-ФЗ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7982" y="868859"/>
            <a:ext cx="3312368" cy="3108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2019 года транспортный налог нельзя уменьшить на плату за проезд большегрузных автомобилей. Плату за проезд учтите в составе прочих расходов при расчете налога на </a:t>
            </a:r>
            <a:r>
              <a:rPr lang="ru-RU" sz="1400" b="1" i="1" dirty="0" smtClean="0"/>
              <a:t>прибыль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 1 января 2019 года ввели авансовые платежи за большегрузные автомобили. Платить налог поквартально нужно только в регионах, где установлены отчетные периоды по транспортному налогу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44521" y="5743600"/>
            <a:ext cx="320074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2 Закона от 03.07.2016 № </a:t>
            </a:r>
            <a:r>
              <a:rPr lang="ru-RU" sz="1400" dirty="0" smtClean="0"/>
              <a:t>249-ФЗ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2 Закона от 03.07.2016 № </a:t>
            </a:r>
            <a:r>
              <a:rPr lang="ru-RU" sz="1400" dirty="0" smtClean="0"/>
              <a:t>249-ФЗ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528719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13" y="2469308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675" y="5685326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881902"/>
            <a:ext cx="3960440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1400" b="1" i="1" dirty="0"/>
              <a:t>С отчетной кампании за 2017 года нельзя выбрать, по каким бланкам отчитываться – старым или новым. Сдайте отчетность только по новой </a:t>
            </a:r>
            <a:r>
              <a:rPr lang="ru-RU" sz="1400" b="1" i="1" dirty="0" smtClean="0"/>
              <a:t>форме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следующие льготы по налогу на имущество можно применять, только если они предусмотрены региональными законами: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– льготу по объектам с высокой энергетической эффективностью;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– льготу по имуществу, которое расположено в российской части дна Каспийского моря;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– льготу по движимому имуществу, принятому на учет после 1 января 2013 года.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16272" y="5300606"/>
            <a:ext cx="399015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ФНС от 31.03.2017 № </a:t>
            </a:r>
            <a:r>
              <a:rPr lang="ru-RU" sz="1400" dirty="0" smtClean="0"/>
              <a:t>ММВ-7-21/271</a:t>
            </a:r>
            <a:endParaRPr lang="ru-RU" sz="1400" dirty="0"/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Ст. 381.1 НК, п. 10 ст. 1 Закона от 30.09.2017 № 286-ФЗ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70 ст. 2 Закона от 27.11.2017 № 335-ФЗ</a:t>
            </a:r>
          </a:p>
          <a:p>
            <a:pPr marL="285750" indent="-285750" algn="ctr">
              <a:buFont typeface="Courier New" pitchFamily="49" charset="0"/>
              <a:buChar char="o"/>
            </a:pP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4185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движимое имущество не признается объектом </a:t>
            </a:r>
            <a:r>
              <a:rPr lang="ru-RU" sz="1400" dirty="0" smtClean="0"/>
              <a:t>налогообложения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период, с которого действует новая кадастровая стоимость, зависит от причины ее изменения.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Например, если изменились качественные характеристики объекта, налог по старой стоимости считают с начала года до месяца, когда внесены изменения в Единый государственный реестр недвижимости (ЕГРН)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действуют новые формы расчета авансовых платежей и декларации по налогу на имущество. Применяйте их с отчетности за I квартал 2019 года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27744" y="5408327"/>
            <a:ext cx="3200740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19–24 ст. 2, ч. 2 ст. 4 Закона от 03.08.2018 № </a:t>
            </a:r>
            <a:r>
              <a:rPr lang="ru-RU" sz="1400" dirty="0" smtClean="0"/>
              <a:t>302-ФЗ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03.08.2018 № </a:t>
            </a:r>
            <a:r>
              <a:rPr lang="ru-RU" sz="1400" dirty="0" smtClean="0"/>
              <a:t>334-ФЗ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от 04.10.2018 № ММВ-7-21/575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512" y="187584"/>
            <a:ext cx="200317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Налог на имущество организаций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28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1760" y="479625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295307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2112525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27" y="6086171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36528" y="1021046"/>
            <a:ext cx="3024336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при расчете налога на имущество по недвижимости иностранных организаций и по жилым объектам, которые не входят в состав основных средств, используется кадастровая стоимость, определенная на дату регистрации объектов в ЕГРН.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24625" y="5978450"/>
            <a:ext cx="304814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9 ст. 1 Закона от 30.09.2017 № 286-ФЗ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04048" y="848957"/>
            <a:ext cx="4038734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года, если по решению суда договор об условиях деятельности в СЭЗ расторгнут, надо платить налог на общих </a:t>
            </a:r>
            <a:r>
              <a:rPr lang="ru-RU" sz="1400" dirty="0" smtClean="0"/>
              <a:t>основаниях.</a:t>
            </a:r>
            <a:endParaRPr lang="ru-RU" sz="1400" dirty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Если расторгли договор об условиях деятельности в СЭЗ, уплатите налог за весь период инвестиционного проекта в срок не позднее 30 марта года, следующего за годом, в котором расторгнут </a:t>
            </a:r>
            <a:r>
              <a:rPr lang="ru-RU" sz="1400" dirty="0" smtClean="0"/>
              <a:t>договор.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не платят налог с недвижимости организации, которые в соответствии с требованиями статей 2, 8, 12–14 Закона от 29.07.2017 № 216-ФЗ, признаются:</a:t>
            </a:r>
          </a:p>
          <a:p>
            <a:r>
              <a:rPr lang="ru-RU" sz="1400" dirty="0" smtClean="0"/>
              <a:t>•фондами </a:t>
            </a:r>
            <a:r>
              <a:rPr lang="ru-RU" sz="1400" dirty="0"/>
              <a:t>или управляющими компаниями и их дочерними обществами;</a:t>
            </a:r>
          </a:p>
          <a:p>
            <a:r>
              <a:rPr lang="ru-RU" sz="1400" dirty="0" smtClean="0"/>
              <a:t>•участниками </a:t>
            </a:r>
            <a:r>
              <a:rPr lang="ru-RU" sz="1400" dirty="0"/>
              <a:t>проектов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Порядок и условия освобождения установлены пунктами 27–28 статьи 381 НК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423045" y="5531377"/>
            <a:ext cx="320074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3 ст. 1, ч. 2 ст. 2 Закона от 03.08.2018 № </a:t>
            </a:r>
            <a:r>
              <a:rPr lang="ru-RU" sz="1400" dirty="0" smtClean="0"/>
              <a:t>297-ФЗ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9 ст. 2, ч. 2 ст. 3 Закона от 30.10.2018 № 373-ФЗ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557" y="126030"/>
            <a:ext cx="200317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Налог на имущество организаций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5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Сумма договора, в том числе НДС 18%</a:t>
            </a:r>
          </a:p>
          <a:p>
            <a:r>
              <a:rPr lang="ru-RU" dirty="0" smtClean="0"/>
              <a:t>Сумма договора, в том числе НДС сумма</a:t>
            </a:r>
          </a:p>
          <a:p>
            <a:r>
              <a:rPr lang="ru-RU" dirty="0" smtClean="0"/>
              <a:t>Цена договора, НДС 18%, сумма договора</a:t>
            </a:r>
          </a:p>
          <a:p>
            <a:r>
              <a:rPr lang="ru-RU" dirty="0" smtClean="0"/>
              <a:t>Сумма договора без указания на НДС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>Отражение </a:t>
            </a:r>
            <a:r>
              <a:rPr lang="ru-RU" sz="3600" dirty="0" err="1" smtClean="0"/>
              <a:t>НДс</a:t>
            </a:r>
            <a:r>
              <a:rPr lang="ru-RU" sz="3600" dirty="0" smtClean="0"/>
              <a:t> в договорах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13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300055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0035" y="261123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" y="73019"/>
            <a:ext cx="133563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Земельный налог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927" y="2966543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096" y="5818790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40431" y="881902"/>
            <a:ext cx="3120434" cy="35394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при расчете земельного налога используется кадастровая стоимость, определенная на дату регистрации изменений в ЕГРН. Новый порядок касается земель, у которых в течение года меняется категория или вид разрешенного использования.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Сумму налога после изменений рассчитывают с учетом коэффициента владения</a:t>
            </a:r>
            <a:r>
              <a:rPr lang="ru-RU" sz="1400" b="1" i="1" dirty="0" smtClean="0"/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Начиная с 2 июня 2018 года декларацию по земельному налогу надо подавать по новой форме.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02059" y="5495626"/>
            <a:ext cx="2997177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72 ст. 2 Закона от 27.11.2017 № 335-ФЗ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ФНС от 02.03.2018 № ММВ-7-21/118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76056" y="846312"/>
            <a:ext cx="3888432" cy="4185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период, с которого действует новая кадастровая стоимость, зависит от причины ее </a:t>
            </a:r>
            <a:r>
              <a:rPr lang="ru-RU" sz="1400" dirty="0" smtClean="0"/>
              <a:t>изменения.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1400" b="1" i="1" dirty="0"/>
              <a:t>С 1 января 2019 года, если по решению суда договор об условиях деятельности в СЭЗ расторгнут, надо платить налог на общих </a:t>
            </a:r>
            <a:r>
              <a:rPr lang="ru-RU" sz="1400" b="1" i="1" dirty="0" smtClean="0"/>
              <a:t>основаниях.</a:t>
            </a:r>
            <a:endParaRPr lang="ru-RU" sz="1400" b="1" i="1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1400" b="1" i="1" dirty="0"/>
              <a:t>Если расторгли договор об условиях деятельности в СЭЗ, уплатите налог за весь период инвестиционного проекта в срок не позднее 1 февраля года, следующего за годом, в котором расторгнут </a:t>
            </a:r>
            <a:r>
              <a:rPr lang="ru-RU" sz="1400" b="1" i="1" dirty="0" smtClean="0"/>
              <a:t>договор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не платят налог фонды, которые соответствуют требованиям пункта 6 статьи 2 и статьи 8 Закона от 29.07.2017 № 216-ФЗ. Земельный участок должен быть расположен на территории инновационного научно-технологического </a:t>
            </a:r>
            <a:r>
              <a:rPr lang="ru-RU" sz="1400" dirty="0" smtClean="0"/>
              <a:t>центра</a:t>
            </a:r>
            <a:r>
              <a:rPr lang="ru-RU" sz="1400" b="1" i="1" dirty="0"/>
              <a:t>.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045077" y="5322401"/>
            <a:ext cx="3875972" cy="11695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03.08.2018 № </a:t>
            </a:r>
            <a:r>
              <a:rPr lang="ru-RU" sz="1400" dirty="0" smtClean="0"/>
              <a:t>334-ФЗ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1, ч. 2 ст. 2 Закона от 03.08.2018 № </a:t>
            </a:r>
            <a:r>
              <a:rPr lang="ru-RU" sz="1400" dirty="0" smtClean="0"/>
              <a:t>297-ФЗ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10 ст. 2, ч. 2 ст. 3 Закона от 30.10.2018 № 373-ФЗ</a:t>
            </a:r>
          </a:p>
        </p:txBody>
      </p:sp>
    </p:spTree>
    <p:extLst>
      <p:ext uri="{BB962C8B-B14F-4D97-AF65-F5344CB8AC3E}">
        <p14:creationId xmlns:p14="http://schemas.microsoft.com/office/powerpoint/2010/main" val="3837144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29544" y="296521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787" y="36614"/>
            <a:ext cx="191449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Контролируемые сделки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397" y="2626752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46170" y="5727038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68910" y="764704"/>
            <a:ext cx="5832648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при нарушении правил ценообразования в контролируемых сделках ФНС сможет корректировать налоговую базу по налогу на дополнительный доход от добычи углеводородного сырья.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До 1 января в перечень таких налогов входят налог на прибыль, НДС, НДПИ и НДФЛ </a:t>
            </a:r>
            <a:endParaRPr lang="ru-RU" sz="1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сделки с иностранной взаимозависимой компанией будут контролируемыми, если доходы по ним превышают 60 млн руб.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До 2019 года суммовой порог таких сделок не установлен, то есть равен нулю (п. 5 Обзора судебной практики, утв. Президиумом Верховного суда 16.02.2017).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С </a:t>
            </a:r>
            <a:r>
              <a:rPr lang="ru-RU" sz="1400" dirty="0"/>
              <a:t>1 января 2019 года сделки с иностранной взаимозависимой компанией с участием независимого формального посредника будут контролируемыми, если доходы по ним превышают 60 млн руб.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До 1 января суммовой порог таких сделок не установлен, то есть равен нулю (п. 5 Обзора судебной практики, утв. Президиумом Верховного суда 16.02.2017)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Новые критерии учитывайте для определения контролируемых сделок за 2019 год, независимо от даты заключения </a:t>
            </a:r>
            <a:r>
              <a:rPr lang="ru-RU" sz="1400" b="1" i="1" dirty="0" smtClean="0"/>
              <a:t>договора</a:t>
            </a: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91880" y="5619317"/>
            <a:ext cx="320074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Подп. 2 ст. 1, ч. 2 ст. 3 Закона от 19.07.2018 № 199-ФЗ</a:t>
            </a:r>
          </a:p>
        </p:txBody>
      </p:sp>
    </p:spTree>
    <p:extLst>
      <p:ext uri="{BB962C8B-B14F-4D97-AF65-F5344CB8AC3E}">
        <p14:creationId xmlns:p14="http://schemas.microsoft.com/office/powerpoint/2010/main" val="188641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88466" y="176066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37567"/>
            <a:ext cx="17301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Контролируемые сделки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429" y="2970001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02495" y="6273025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837688" y="687151"/>
            <a:ext cx="6984776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сделки между российскими взаимозависимыми лицами с участием независимого формального посредника будут контролируемыми, если доходы по ним превышают 60 млн руб.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До 1 января суммовой порог таких сделок превышает 1 млрд руб., 100 или 60 млн руб. Конкретный показатель зависит от того, кто будет конечной стороной сделки (п. 5 Обзора судебной практики, утв. Президиумом Верховного суда 16.02.2017).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Новые критерии учитывайте для определения контролируемых сделок за 2019 год, независимо от даты заключения </a:t>
            </a:r>
            <a:r>
              <a:rPr lang="ru-RU" sz="1400" dirty="0" smtClean="0"/>
              <a:t>договора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все сделки с взаимозависимыми резидентами признаются контролируемыми, если доходы по ним превышают 1 млрд руб.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До 1 января суммовые пороги в таких сделках – 100 млн или 60 млн руб.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smtClean="0"/>
              <a:t>С </a:t>
            </a:r>
            <a:r>
              <a:rPr lang="ru-RU" sz="1400" dirty="0"/>
              <a:t>1 января 2019 года признается контролируемой сделка, в которой стороны применяют разные ставки по налогу на прибыль (за исключением ряда случаев).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Не признаются контролируемыми сделки: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с </a:t>
            </a:r>
            <a:r>
              <a:rPr lang="ru-RU" sz="1400" dirty="0"/>
              <a:t>участниками проекта «</a:t>
            </a:r>
            <a:r>
              <a:rPr lang="ru-RU" sz="1400" dirty="0" err="1"/>
              <a:t>Сколково</a:t>
            </a:r>
            <a:r>
              <a:rPr lang="ru-RU" sz="1400" dirty="0"/>
              <a:t>» с нулевой ставкой по налогу на прибыль;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резидентами </a:t>
            </a:r>
            <a:r>
              <a:rPr lang="ru-RU" sz="1400" dirty="0"/>
              <a:t>ОЭЗ или участниками СЭЗ со льготами по налогу на прибыль;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участниками </a:t>
            </a:r>
            <a:r>
              <a:rPr lang="ru-RU" sz="1400" dirty="0"/>
              <a:t>РИП со льготами по налогу на прибыль.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Признаются контролируемыми сделки с участниками инновационных научно-технологических проектов, которые освобождены от НДС на основании статьи 145.1 НК. Участник должен соответствовать требованиям пункта 9 статьи 2 и статьи 14 Закона от 29.07.2017 № 216-ФЗ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Новые критерии учитывайте для определения контролируемых сделок за 2019 год, независимо от даты заключения договора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07804" y="6165304"/>
            <a:ext cx="504056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11 ст. 1, ч. 6 ст. 4 Закона от 03.08.2018 № 302-ФЗ, п. 3 ст. 1, ч. 1 ст. 3 Закона от 30.10.2018 № 373-ФЗ</a:t>
            </a:r>
          </a:p>
        </p:txBody>
      </p:sp>
    </p:spTree>
    <p:extLst>
      <p:ext uri="{BB962C8B-B14F-4D97-AF65-F5344CB8AC3E}">
        <p14:creationId xmlns:p14="http://schemas.microsoft.com/office/powerpoint/2010/main" val="592359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0" y="174494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947" y="190632"/>
            <a:ext cx="227174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Плата за негативное воздействие на окружающую среду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81995" y="1418262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25312" y="2384593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86791" y="737790"/>
            <a:ext cx="547260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снижена ставка платы за негативное воздействие на окружающую среду в отношении твердых коммунальных отходов IV класса опасности (малоопасные).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Применяйте новую ставку – 95 руб. за 1 т отходов при расчете платы за негативное воздействие на окружающую среду с 1 января 2018 года.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22202" y="2276872"/>
            <a:ext cx="39901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Постановление Правительства от 29.06.2018 № 758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77420" y="3633175"/>
            <a:ext cx="5655020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нулевую ставку налога на прибыль могут применять организации, которые ведут туристско-рекреационную деятельность на территории Дальневосточного федерального округа. По ставке 0 процентов облагаются все доходы, кроме дивидендов и доходов от операций с ценными бумагами.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Нулевую ставку можно применять, если организация соответствует условиям, указанным в пункте 3 статьи 284.6 </a:t>
            </a:r>
            <a:r>
              <a:rPr lang="ru-RU" sz="1400" dirty="0" smtClean="0"/>
              <a:t>НК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2018 года освободили от акциза некоторые операции с подакцизными товарами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5110" y="3685662"/>
            <a:ext cx="232422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Особые экономические зоны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03320" y="4744808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54680" y="6178197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856385" y="6024308"/>
            <a:ext cx="39901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18.07.2017 № </a:t>
            </a:r>
            <a:r>
              <a:rPr lang="ru-RU" sz="1400" dirty="0" smtClean="0"/>
              <a:t>168-ФЗ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3 ст. 1 Закона от 27.11.2017 № 353-ФЗ</a:t>
            </a:r>
          </a:p>
        </p:txBody>
      </p:sp>
    </p:spTree>
    <p:extLst>
      <p:ext uri="{BB962C8B-B14F-4D97-AF65-F5344CB8AC3E}">
        <p14:creationId xmlns:p14="http://schemas.microsoft.com/office/powerpoint/2010/main" val="3524491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3412" y="188640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6604" y="201935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" y="73019"/>
            <a:ext cx="169567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Налоговый контроль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2773608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6096531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11760" y="717114"/>
            <a:ext cx="3132834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30 августа 2018 года инспекторы вправе заблокировать счет плательщику взносов, если расчет не сдан в течение 10 рабочих дней после того, как истек срок подачи.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До 30 августа инспекторы не имели такого права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3 сентября 2018 года срок камеральной проверки декларации по НДС сокращен до двух месяцев. ИФНС сможет продлить проверку на один месяц, если заподозрит нарушение закона.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В двухмесячный срок ИФНС должна уложиться, если декларация подана 4 сентября 2018 года или позже. Декларации, поданные до 4 сентября, инспекторы проверяют три месяца.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7074" y="5769777"/>
            <a:ext cx="399015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7 ст. 1, ч. 1 ст. 2 Закона от 29.07.2018 № </a:t>
            </a:r>
            <a:r>
              <a:rPr lang="ru-RU" sz="1400" dirty="0" smtClean="0"/>
              <a:t>232-ФЗ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1, ч. 1 и 4 ст. 4 Закона от 03.08.2018 № 302-ФЗ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93655" y="803838"/>
            <a:ext cx="2903764" cy="4185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аудиторы обязаны по запросу налоговиков подавать документы и сведения о клиентах. На это у аудиторов будет 10 рабочих дней.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До 1 января 2019 года подавать документы по запросу ИФНС аудиторы не обязаны.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Инспекторы вправе затребовать у аудитора бумаги, если: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400" dirty="0"/>
              <a:t>организация не представила их при выездной проверке или проверке ценообразования;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документы </a:t>
            </a:r>
            <a:r>
              <a:rPr lang="ru-RU" sz="1400" dirty="0"/>
              <a:t>запросило налоговое ведомство иностранного государства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3655" y="5960790"/>
            <a:ext cx="3043072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29.07.2018 № 231-ФЗ</a:t>
            </a:r>
          </a:p>
        </p:txBody>
      </p:sp>
    </p:spTree>
    <p:extLst>
      <p:ext uri="{BB962C8B-B14F-4D97-AF65-F5344CB8AC3E}">
        <p14:creationId xmlns:p14="http://schemas.microsoft.com/office/powerpoint/2010/main" val="9232085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60320" y="84273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075" y="50905"/>
            <a:ext cx="137258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Налоги с физлиц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9924" y="2420888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5627473"/>
            <a:ext cx="129234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620688"/>
            <a:ext cx="6048672" cy="4616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граждане могут уплачивать налоги не только через банк, почту или кассу местной администрации, но и через МФЦ.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Подробнее, как перечислить в бюджет: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НДФЛ;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налог </a:t>
            </a:r>
            <a:r>
              <a:rPr lang="ru-RU" sz="1400" dirty="0"/>
              <a:t>на имущество физических лиц;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транспортный налог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граждане смогут авансом уплачивать налог на имущество, земельный и транспортный </a:t>
            </a:r>
            <a:r>
              <a:rPr lang="ru-RU" sz="1400" dirty="0" smtClean="0"/>
              <a:t>налоги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период, с которого действует новая кадастровая стоимость, зависит от причины ее изменения.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Например, если изменились качественные характеристики объекта, налог по старой стоимости считают с начала года до месяца, когда внесены изменения в Единый государственный реестр недвижимости (ЕГРН)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 err="1"/>
              <a:t>Предпенсионеры</a:t>
            </a:r>
            <a:r>
              <a:rPr lang="ru-RU" sz="1400" dirty="0"/>
              <a:t> – мужчины и женщины за пять лет до выхода на пенсию по новым правилам. Те люди, кто мог выйти на пенсию по старым правилам, вправе заявить льготы по налогу на имущество физлиц и земельному налогу. Речь идет о 60-летних мужчинах и 55-летних женщинах. Новые правила действуют с 1 января 2019 года. То есть в 2019 году льготы положены мужчинам 1959 года рождения и женщинам 1964 года рождения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5736" y="5373216"/>
            <a:ext cx="5299461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1, ч. 2 ст. 2 Закона от 29.07.2018 № </a:t>
            </a:r>
            <a:r>
              <a:rPr lang="ru-RU" sz="1400" dirty="0" smtClean="0"/>
              <a:t>232-ФЗ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3 ст. 1, ч. 2 ст. 2 Закона от 29.07.2018 № </a:t>
            </a:r>
            <a:r>
              <a:rPr lang="ru-RU" sz="1400" dirty="0" smtClean="0"/>
              <a:t>232-ФЗ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03.08.2018 № </a:t>
            </a:r>
            <a:r>
              <a:rPr lang="ru-RU" sz="1400" dirty="0" smtClean="0"/>
              <a:t>334-ФЗ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30.10.2018 № 378-ФЗ</a:t>
            </a:r>
          </a:p>
        </p:txBody>
      </p:sp>
    </p:spTree>
    <p:extLst>
      <p:ext uri="{BB962C8B-B14F-4D97-AF65-F5344CB8AC3E}">
        <p14:creationId xmlns:p14="http://schemas.microsoft.com/office/powerpoint/2010/main" val="1813991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8" y="34943"/>
            <a:ext cx="169567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Другие изменения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9712" y="2112525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826" y="6021288"/>
            <a:ext cx="1292341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Основание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97858" y="853174"/>
            <a:ext cx="4229886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30 марта 2018 года оспорить отказ в денежной операции или открытии счета в банке можно в досудебном порядке.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Клиенты банка, которые получили отказ в денежной операции или открытии счета, вправе оспорить решение в самом банке. А если банк не изменит свое решение, оспорить его можно в межведомственной комиссии при ЦБ. Для этого нужно подать документы и сведения, которые исключат основания для таких отказов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На 2018 год установили коэффициенты:</a:t>
            </a:r>
          </a:p>
          <a:p>
            <a:r>
              <a:rPr lang="ru-RU" sz="1400" dirty="0"/>
              <a:t>– 1,686 – для НДФЛ;</a:t>
            </a:r>
          </a:p>
          <a:p>
            <a:r>
              <a:rPr lang="ru-RU" sz="1400" dirty="0"/>
              <a:t>– 1,868 – для ЕНВД;</a:t>
            </a:r>
          </a:p>
          <a:p>
            <a:r>
              <a:rPr lang="ru-RU" sz="1400" dirty="0"/>
              <a:t>– 1,285 – для торгового сбора;</a:t>
            </a:r>
          </a:p>
          <a:p>
            <a:r>
              <a:rPr lang="ru-RU" sz="1400" dirty="0"/>
              <a:t>– 1,481 – для налога на имущество физлиц и патентной системы налогообложения.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Из-за повышения коэффициентов увеличатся платежи по налогам. Для УСН также утвердили новый коэффициент – 1,481. Но он не повлияет на доходы и право применять этот </a:t>
            </a:r>
            <a:r>
              <a:rPr lang="ru-RU" sz="1400" dirty="0" err="1"/>
              <a:t>спецрежим</a:t>
            </a:r>
            <a:r>
              <a:rPr lang="ru-RU" sz="1400" dirty="0"/>
              <a:t>. Индексировать ее на коэффициент-дефлятор не </a:t>
            </a:r>
            <a:r>
              <a:rPr lang="ru-RU" sz="1400" dirty="0" smtClean="0"/>
              <a:t>нужно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497858" y="5814840"/>
            <a:ext cx="3990158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Федеральный закон от 29.12.2017 № </a:t>
            </a:r>
            <a:r>
              <a:rPr lang="ru-RU" sz="1400" dirty="0" smtClean="0"/>
              <a:t>470-ФЗ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Минэкономразвития от 30.09.2017 № 579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20890" y="853174"/>
            <a:ext cx="3019586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На 2019 год установили коэффициенты:</a:t>
            </a:r>
          </a:p>
          <a:p>
            <a:r>
              <a:rPr lang="ru-RU" sz="1400" dirty="0"/>
              <a:t>– 1,729 – для НДФЛ;</a:t>
            </a:r>
          </a:p>
          <a:p>
            <a:r>
              <a:rPr lang="ru-RU" sz="1400" dirty="0"/>
              <a:t>– 1,915 – для ЕНВД;</a:t>
            </a:r>
          </a:p>
          <a:p>
            <a:r>
              <a:rPr lang="ru-RU" sz="1400" dirty="0"/>
              <a:t>– 1,317 – для торгового сбора;</a:t>
            </a:r>
          </a:p>
          <a:p>
            <a:r>
              <a:rPr lang="ru-RU" sz="1400" dirty="0"/>
              <a:t>– 1,518 – для налога на имущество физлиц и патентной системы налогообложения.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Для УСН также утвердили новый коэффициент – 1,518. Но он не повлияет на доходы и право применять этот </a:t>
            </a:r>
            <a:r>
              <a:rPr lang="ru-RU" sz="1400" dirty="0" err="1" smtClean="0"/>
              <a:t>спецрежим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отчетности за 2018 год и периоды 2019 года более 100 форм статистики придется сдавать на новых бланках. Среди самых распространенных – форма 1-предприятие, П-2, П-3,П-4, П-6, П-5 (м), ПМ, МП (микро) и другие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97244" y="5805264"/>
            <a:ext cx="320074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Минэкономразвития от 30.10.2018 № </a:t>
            </a:r>
            <a:r>
              <a:rPr lang="ru-RU" sz="1400" dirty="0" smtClean="0"/>
              <a:t>595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Приказ Росстата от 06.08.2018 № 485 и другие</a:t>
            </a:r>
          </a:p>
        </p:txBody>
      </p:sp>
    </p:spTree>
    <p:extLst>
      <p:ext uri="{BB962C8B-B14F-4D97-AF65-F5344CB8AC3E}">
        <p14:creationId xmlns:p14="http://schemas.microsoft.com/office/powerpoint/2010/main" val="998014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21" y="73019"/>
            <a:ext cx="169567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Другие изменения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921" y="3078526"/>
            <a:ext cx="1149417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1302" y="6273224"/>
            <a:ext cx="922047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200" b="1" dirty="0" smtClean="0"/>
              <a:t>Основание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27807" y="866511"/>
            <a:ext cx="4968552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2018 года введен курортный сбор в Алтайском, Краснодарском и Ставропольском крае. Его размер, порядок и сроки уплаты прописаны в региональных законах.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Взимают сбор: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– с 1 мая – в Алтайском и Ставропольском крае;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/>
              <a:t>– с 16 июля – в Краснодарском крае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Организации и ИП, которые оказывают в этих регионах гостиничные услуги, будут удерживать курортный сбор. Уплатить курортный сбор придется и сотрудникам, которых направили в указанные регионы в командировку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июня 2018 года, если денежных средств на рублевых и валютных счетах недостаточно, инспекции вправе взыскать недоимку со счета в драгметаллах. Средства не взыщут с депозитного счета (вклада в драгоценных металлах), если не истек срок его действия.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Налог взыщут из стоимости драгоценных металлов, эквивалентной сумме платежа в рублях. Стоимость драгоценных металлов определят из их учетной цены, установленной ЦБ на дату продажи драгоценных металлов. Инспекция направит банку поручение на их продажу. Расходы по продаже возложат на налогоплательщика или налогового </a:t>
            </a:r>
            <a:r>
              <a:rPr lang="ru-RU" sz="1400" dirty="0" smtClean="0"/>
              <a:t>агента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47664" y="6242446"/>
            <a:ext cx="3990158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29.07.2017 № 214-ФЗ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42046" y="900772"/>
            <a:ext cx="2694449" cy="526297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налоговый платеж можно уточнить, если: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– со дня уплаты прошло не более трех лет;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– уточнение не приводит к образованию недоимки;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– деньги поступили в бюджет, несмотря на ошибку.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Если платеж не поступил в бюджет, то уточнить его нельзя. Придется оформить новое платежное поручение и обратиться в ИФНС за возвратом денег по старой платежке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Уточнить можно будет не только основание, тип и принадлежность платежа, налоговый период, статус плательщика, но и номер счета Федерального казначейства.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42046" y="6246462"/>
            <a:ext cx="265412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2 ст. 1, ч. 2 ст. 2 Закона от 29.07.2018 № 232-ФЗ</a:t>
            </a:r>
          </a:p>
        </p:txBody>
      </p:sp>
    </p:spTree>
    <p:extLst>
      <p:ext uri="{BB962C8B-B14F-4D97-AF65-F5344CB8AC3E}">
        <p14:creationId xmlns:p14="http://schemas.microsoft.com/office/powerpoint/2010/main" val="3980980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" y="73019"/>
            <a:ext cx="169567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Другие изменения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19712" y="2112525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0376" y="5169292"/>
            <a:ext cx="1045479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/>
              <a:t>Основание</a:t>
            </a:r>
            <a:endParaRPr lang="ru-RU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619672" y="1068617"/>
            <a:ext cx="3888432" cy="33239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2018 года организации будут представлять уведомления об участии в международных группах компаний.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Уведомление должны представлять участники международной группы компаний. Случаи, когда его нужно представить, в какой срок и по какой форме – в статье 105.16-2 </a:t>
            </a:r>
            <a:r>
              <a:rPr lang="ru-RU" sz="1400" dirty="0" smtClean="0"/>
              <a:t>НК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марта 2018 года ЦБ установил новые правила, по которым резиденты и нерезиденты будут представлять уполномоченным банкам подтверждающие документы и сведения при валютных операциях. Паспорта сделки заменит учет экспортных контрактов в банке.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1640" y="5013176"/>
            <a:ext cx="3990158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27.11.2017 № </a:t>
            </a:r>
            <a:r>
              <a:rPr lang="ru-RU" sz="1400" dirty="0" smtClean="0"/>
              <a:t>340-ФЗ</a:t>
            </a:r>
          </a:p>
          <a:p>
            <a:pPr marL="285750" indent="-285750" algn="ctr">
              <a:buFont typeface="Courier New" pitchFamily="49" charset="0"/>
              <a:buChar char="o"/>
            </a:pPr>
            <a:endParaRPr lang="ru-RU" sz="1400" dirty="0"/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Инструкция ЦБ от 16.08.2017 № 181-И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16116" y="853174"/>
            <a:ext cx="3312368" cy="37548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для резидентов ТОСЭР и свободного порта Владивосток власти не могут: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вводить </a:t>
            </a:r>
            <a:r>
              <a:rPr lang="ru-RU" sz="1400" dirty="0"/>
              <a:t>новые налоги;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увеличивать </a:t>
            </a:r>
            <a:r>
              <a:rPr lang="ru-RU" sz="1400" dirty="0"/>
              <a:t>налоговые ставки и тарифы;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/>
              <a:t>изменять </a:t>
            </a:r>
            <a:r>
              <a:rPr lang="ru-RU" sz="1400" dirty="0"/>
              <a:t>сроки уплаты и порядок определения налоговой базы в худшую сторону. Например, нельзя перенести срок уплаты налога на более раннюю дату.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Запрет действует в течение 10 лет с момента получения статуса резидента ТОСЭР и свободного порта Владивосток и применяется при условии, что нормативные акты действуют после получения статуса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16116" y="5000017"/>
            <a:ext cx="320074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Ст. 1, ч. 2 ст. 3 Закона от 03.08.2018 № 300-ФЗ, Законы от 29.12.2014 № 473-ФЗ, от 13.07.2015 № 212-ФЗ</a:t>
            </a:r>
          </a:p>
        </p:txBody>
      </p:sp>
    </p:spTree>
    <p:extLst>
      <p:ext uri="{BB962C8B-B14F-4D97-AF65-F5344CB8AC3E}">
        <p14:creationId xmlns:p14="http://schemas.microsoft.com/office/powerpoint/2010/main" val="1344957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2046" y="303852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" y="73019"/>
            <a:ext cx="166594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Другие изменения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017" y="2451079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6930" y="5437706"/>
            <a:ext cx="117211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Основание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05959" y="1052736"/>
            <a:ext cx="3812245" cy="37548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14 апреля 2018 года резидент, который выдал нерезиденту заем в валюте или в рублях, обязан обеспечить возврат этого займа на свой банковский счет. За нарушение сроков и правил репатриации денег предусмотрена административная ответственность.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Если компания выдает займы нерезидентам, проверяйте, чтобы в договорах были указаны сроки возврата. Информацию об этих </a:t>
            </a:r>
            <a:r>
              <a:rPr lang="ru-RU" sz="1400" b="1" i="1" dirty="0" smtClean="0"/>
              <a:t>сроках предоставляйте </a:t>
            </a:r>
            <a:r>
              <a:rPr lang="ru-RU" sz="1400" b="1" i="1" dirty="0"/>
              <a:t>в свой банк. </a:t>
            </a:r>
            <a:endParaRPr lang="ru-RU" sz="1400" b="1" i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3 июля 2018 года ККТ нужно применять при всех безналичных расчетах, расширили понятие «расчеты», дополнили перечень лиц, освобожденных от ККТ. Есть и другие изменения.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9712" y="5345373"/>
            <a:ext cx="326571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03.04.2018 № </a:t>
            </a:r>
            <a:r>
              <a:rPr lang="ru-RU" sz="1400" dirty="0" smtClean="0"/>
              <a:t>64-ФЗ</a:t>
            </a:r>
          </a:p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03.07.2018 № 192-ФЗ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2112" y="1032943"/>
            <a:ext cx="3312368" cy="37548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1 января 2019 года в систему страхования вкладов включены малые предприятия. Сумма возмещения – не более 1,4 млн руб. по всем счетам в одном банке. Под страховку попадают деньги, которые организация разместила в банке на основании договоров банковского вклада или счета.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1400" b="1" i="1" dirty="0"/>
              <a:t>Получить возмещение смогут только те малые предприятия, сведения о которых есть в реестре субъектов МСП на день, когда произошел страховой случай. Поэтому убедитесь, что ваша организация включена в реестр. Он размещен на сайте ФНС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84168" y="5345373"/>
            <a:ext cx="287879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П. 4 ст. 1, ст. 21 Закона от 03.08.2018 № 322–ФЗ</a:t>
            </a:r>
          </a:p>
        </p:txBody>
      </p:sp>
    </p:spTree>
    <p:extLst>
      <p:ext uri="{BB962C8B-B14F-4D97-AF65-F5344CB8AC3E}">
        <p14:creationId xmlns:p14="http://schemas.microsoft.com/office/powerpoint/2010/main" val="2577416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971550" y="2248651"/>
            <a:ext cx="7200850" cy="3963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Увеличение </a:t>
            </a:r>
            <a:r>
              <a:rPr lang="ru-RU" dirty="0"/>
              <a:t>итоговой стоимости товаров (работ, услуг), в связи с повышением ставки НДС. Это возможно, при условии, что покупатель согласен на указанное увеличение стоимости.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 этом случае, цена товаров (работ, услуг) без НДС, останется без изменения, а дополнительные 2% НДС оплачиваются за счет покупателя, так как к цене товаров (работ, услуг) без НДС прибавляется не 18% НДС, а 20% НДС.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Соответственно</a:t>
            </a:r>
            <a:r>
              <a:rPr lang="ru-RU" dirty="0"/>
              <a:t>, итоговая стоимость товаров (работ, услуг) для покупателя увеличивается на 2% НДС.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452670"/>
            <a:ext cx="7200800" cy="113354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ru-RU" sz="3100" dirty="0" smtClean="0"/>
              <a:t>Что </a:t>
            </a:r>
            <a:r>
              <a:rPr lang="ru-RU" sz="3100" dirty="0"/>
              <a:t>предусмотреть в договорах переходного периода по </a:t>
            </a:r>
            <a:r>
              <a:rPr lang="ru-RU" sz="3100" dirty="0" smtClean="0"/>
              <a:t>НДС?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9"/>
            <a:ext cx="468006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- в договоре стоимость с указанием НДС</a:t>
            </a:r>
            <a:endParaRPr lang="ru-RU" sz="16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5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3302" y="295307"/>
            <a:ext cx="209756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Изменения 2018 г.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3500" y="344648"/>
            <a:ext cx="2112501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cs typeface="Times New Roman" pitchFamily="18" charset="0"/>
              </a:rPr>
              <a:t>Изменения 2019 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017" y="73019"/>
            <a:ext cx="169567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Другие изменения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9936" y="2653722"/>
            <a:ext cx="1470018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Суть поправок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2557" y="5877272"/>
            <a:ext cx="117211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/>
              <a:t>Основание</a:t>
            </a:r>
            <a:endParaRPr lang="ru-RU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30402" y="904016"/>
            <a:ext cx="3600400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2018 года запрет на </a:t>
            </a:r>
            <a:r>
              <a:rPr lang="ru-RU" sz="1400" dirty="0" err="1"/>
              <a:t>госзакупки</a:t>
            </a:r>
            <a:r>
              <a:rPr lang="ru-RU" sz="1400" dirty="0"/>
              <a:t> иностранного программного обеспечения не распространяется на ПО из стран ЕАЭС.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Утверждены правила формирования реестра евразийского ПО.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Программы и базы данных можно будет закупать по Закону № 44-ФЗ. Но только при условии, что евразийское ПО будет внесено в специальный реестр.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Подтверждением происхождения ПО из государств – членов ЕАЭС является наличие в реестре ЕАЭС сведений о таких программах.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Правила о запрете закупок иностранного ПО действуют, если заказчик приобретает ПО или права на него вследствие выполнения определенных контрактных обязательств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89954" y="5784939"/>
            <a:ext cx="399015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Постановление Правительства от 20.12.2017 № 1594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80112" y="980728"/>
            <a:ext cx="3312368" cy="2893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С 2018 года введен курортный сбор, но в Крыму его взимают с 1 мая 2019 года. Размер, порядок и сроки уплаты сбора прописаны в региональном законе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dirty="0"/>
              <a:t>Организации и ИП, которые оказывают в этих регионах гостиничные услуги, будут удерживать курортный сбор. Уплатить курортный сбор придется и сотрудникам, которых направили в указанные регионы в командировку.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7926" y="5877272"/>
            <a:ext cx="3200740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ctr">
              <a:buFont typeface="Courier New" pitchFamily="49" charset="0"/>
              <a:buChar char="o"/>
            </a:pPr>
            <a:r>
              <a:rPr lang="ru-RU" sz="1400" dirty="0"/>
              <a:t>Закон от 29.07.2017 № 214-ФЗ</a:t>
            </a:r>
          </a:p>
        </p:txBody>
      </p:sp>
    </p:spTree>
    <p:extLst>
      <p:ext uri="{BB962C8B-B14F-4D97-AF65-F5344CB8AC3E}">
        <p14:creationId xmlns:p14="http://schemas.microsoft.com/office/powerpoint/2010/main" val="28747281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13518" y="1314209"/>
            <a:ext cx="5891036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ПБУ </a:t>
            </a:r>
            <a:r>
              <a:rPr lang="ru-RU" sz="2000" b="1" i="1" dirty="0" smtClean="0"/>
              <a:t>18/02</a:t>
            </a:r>
          </a:p>
          <a:p>
            <a:pPr algn="ctr"/>
            <a:r>
              <a:rPr lang="ru-RU" sz="2000" b="1" i="1" dirty="0"/>
              <a:t>«Учет расчетов по налогу на прибыль организаций</a:t>
            </a:r>
            <a:r>
              <a:rPr lang="ru-RU" sz="2000" b="1" i="1" dirty="0" smtClean="0"/>
              <a:t>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483604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8782" y="2420888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909" y="3140968"/>
            <a:ext cx="3394979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ПБУ содержат понятия «постоянное налоговое обязательство» и «постоянный налоговый актив</a:t>
            </a:r>
            <a:r>
              <a:rPr lang="ru-RU" sz="1400" dirty="0" smtClean="0"/>
              <a:t>»</a:t>
            </a:r>
          </a:p>
          <a:p>
            <a:r>
              <a:rPr lang="ru-RU" sz="1400" dirty="0"/>
              <a:t>Под временными разницами понимают доходы и расходы, формирующие бухгалтерскую прибыль (убыток) в одном отчетном периоде, а налоговую базу по налогу на прибыль – в другом отчетном периоде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46240" y="3033245"/>
            <a:ext cx="4518248" cy="33239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В новой редакции будут «постоянный налоговый расход», «постоянный налоговый доход</a:t>
            </a:r>
            <a:r>
              <a:rPr lang="ru-RU" sz="1400" dirty="0" smtClean="0"/>
              <a:t>»</a:t>
            </a:r>
          </a:p>
          <a:p>
            <a:r>
              <a:rPr lang="ru-RU" sz="1400" dirty="0"/>
              <a:t>Расширили понятие временных разниц. Теперь в них еще будут включать результаты операций, которые не учитывают в бухгалтерской прибыли или убытке, но включают в базу по налогу в других периодах. </a:t>
            </a:r>
            <a:endParaRPr lang="ru-RU" sz="1400" dirty="0" smtClean="0"/>
          </a:p>
          <a:p>
            <a:r>
              <a:rPr lang="ru-RU" sz="1400" dirty="0"/>
              <a:t>Дополнили перечень временных разниц. Например, временные разницы будут формироваться из-за:</a:t>
            </a:r>
          </a:p>
          <a:p>
            <a:r>
              <a:rPr lang="ru-RU" sz="1400" dirty="0"/>
              <a:t>– разных правил формирования первоначальной стоимости </a:t>
            </a:r>
            <a:r>
              <a:rPr lang="ru-RU" sz="1400" dirty="0" err="1"/>
              <a:t>внеоборотных</a:t>
            </a:r>
            <a:r>
              <a:rPr lang="ru-RU" sz="1400" dirty="0"/>
              <a:t> активов для целей бухгалтерского и налогового учета;</a:t>
            </a:r>
          </a:p>
          <a:p>
            <a:r>
              <a:rPr lang="ru-RU" sz="1400" dirty="0"/>
              <a:t>– переоценки ценных бумаг и иных финансовых вложений по рыночной стоимости для целей бухучета;</a:t>
            </a:r>
          </a:p>
          <a:p>
            <a:r>
              <a:rPr lang="ru-RU" sz="1400" dirty="0"/>
              <a:t>– признания в бухучете оценочных обязательств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11471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13518" y="1314209"/>
            <a:ext cx="5891036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ПБУ </a:t>
            </a:r>
            <a:r>
              <a:rPr lang="ru-RU" sz="2000" b="1" i="1" dirty="0" smtClean="0"/>
              <a:t>18/02</a:t>
            </a:r>
          </a:p>
          <a:p>
            <a:pPr algn="ctr"/>
            <a:r>
              <a:rPr lang="ru-RU" sz="2000" b="1" i="1" dirty="0"/>
              <a:t>«Учет расчетов по налогу на прибыль организаций</a:t>
            </a:r>
            <a:r>
              <a:rPr lang="ru-RU" sz="2000" b="1" i="1" dirty="0" smtClean="0"/>
              <a:t>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483604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28782" y="2463290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dirty="0"/>
              <a:t>Изменения в ПБУ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909" y="3140968"/>
            <a:ext cx="3394979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В действующей редакции нет правил о том, как определять постоянные и временные разницы участниками консолидированной группы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46240" y="3033245"/>
            <a:ext cx="4518248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Участник консолидированной группы налогоплательщиков временные и постоянные разницы определяет исходя из его налоговой базы, включаемой в консолидированную налоговую базу КГН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Текущий налог на прибыль участники консолидированной группы налогоплательщиков (включая ответственного участника) формируют на отдельном счете по учету расчетов с участниками КГН</a:t>
            </a:r>
          </a:p>
        </p:txBody>
      </p:sp>
    </p:spTree>
    <p:extLst>
      <p:ext uri="{BB962C8B-B14F-4D97-AF65-F5344CB8AC3E}">
        <p14:creationId xmlns:p14="http://schemas.microsoft.com/office/powerpoint/2010/main" val="717330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21876" y="1314209"/>
            <a:ext cx="547432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ПБУ </a:t>
            </a:r>
            <a:r>
              <a:rPr lang="ru-RU" sz="2000" b="1" i="1" dirty="0" smtClean="0"/>
              <a:t>16/02</a:t>
            </a:r>
          </a:p>
          <a:p>
            <a:pPr algn="ctr"/>
            <a:r>
              <a:rPr lang="ru-RU" sz="2000" b="1" i="1" dirty="0"/>
              <a:t>«Информация по прекращаемой деятельности»</a:t>
            </a:r>
            <a:endParaRPr lang="ru-RU" sz="2000" b="1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02213" y="2298938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9580" y="2348880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0716" y="2924944"/>
            <a:ext cx="3394979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ПБУ применяют коммерческие организации, кроме кредитных, а также при составлении сводной бухгалтерской отчетности</a:t>
            </a:r>
          </a:p>
          <a:p>
            <a:r>
              <a:rPr lang="ru-RU" sz="1400" dirty="0" smtClean="0"/>
              <a:t>Для урегулирования обязательств, в отношении которых существует неопределенность, организация создает резерв </a:t>
            </a:r>
          </a:p>
          <a:p>
            <a:r>
              <a:rPr lang="ru-RU" sz="1400" dirty="0"/>
              <a:t>В действующей редакции нет правил об учете долгосрочных активов к продаже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46240" y="2893713"/>
            <a:ext cx="4518248" cy="37548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Поправки уточняют, что ПБУ не применяют организации госсектора. Кроме того, данное ПБУ не распространяется на сводную </a:t>
            </a:r>
            <a:r>
              <a:rPr lang="ru-RU" sz="1400" dirty="0" err="1" smtClean="0"/>
              <a:t>бухотчетность</a:t>
            </a:r>
            <a:endParaRPr lang="ru-RU" sz="1400" dirty="0" smtClean="0"/>
          </a:p>
          <a:p>
            <a:r>
              <a:rPr lang="ru-RU" sz="1400" dirty="0"/>
              <a:t>Понятие «резерв» заменили на «оценочное обязательство</a:t>
            </a:r>
            <a:r>
              <a:rPr lang="ru-RU" sz="1400" dirty="0" smtClean="0"/>
              <a:t>»</a:t>
            </a:r>
          </a:p>
          <a:p>
            <a:r>
              <a:rPr lang="ru-RU" sz="1400" dirty="0"/>
              <a:t>ПБУ дополнили новым разделом о долгосрочных активах к продаже. К таковым относят:</a:t>
            </a:r>
          </a:p>
          <a:p>
            <a:r>
              <a:rPr lang="ru-RU" sz="1400" dirty="0"/>
              <a:t>– основные средства и другие </a:t>
            </a:r>
            <a:r>
              <a:rPr lang="ru-RU" sz="1400" dirty="0" err="1"/>
              <a:t>внеоборотные</a:t>
            </a:r>
            <a:r>
              <a:rPr lang="ru-RU" sz="1400" dirty="0"/>
              <a:t> активы, использование которых прекращено из-за решения об их продаже (за исключением финансовых активов);</a:t>
            </a:r>
          </a:p>
          <a:p>
            <a:r>
              <a:rPr lang="ru-RU" sz="1400" dirty="0"/>
              <a:t>– предназначенные для продажи материальные ценности, которые остаются от выбытия </a:t>
            </a:r>
            <a:r>
              <a:rPr lang="ru-RU" sz="1400" dirty="0" err="1"/>
              <a:t>внеоборотных</a:t>
            </a:r>
            <a:r>
              <a:rPr lang="ru-RU" sz="1400" dirty="0"/>
              <a:t> активов или извлекаются в процессе их текущего содержания, ремонта, модернизации, реконструкции.</a:t>
            </a:r>
          </a:p>
          <a:p>
            <a:r>
              <a:rPr lang="ru-RU" sz="1400" dirty="0"/>
              <a:t>Прописали порядок учета долгосрочных активов к продаже и раскрытия информации о них в бухгалтерской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616908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83651" y="1314209"/>
            <a:ext cx="375077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ПБУ </a:t>
            </a:r>
            <a:r>
              <a:rPr lang="ru-RU" sz="2000" b="1" i="1" dirty="0" smtClean="0"/>
              <a:t>13/2000</a:t>
            </a:r>
          </a:p>
          <a:p>
            <a:pPr algn="ctr"/>
            <a:r>
              <a:rPr lang="ru-RU" sz="2000" b="1" i="1" dirty="0"/>
              <a:t>«Учет государственной помощи»</a:t>
            </a:r>
            <a:endParaRPr lang="ru-RU" sz="2000" b="1" i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67544" y="2506019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84168" y="2483604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335" y="2991114"/>
            <a:ext cx="4489588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ПБУ применяют коммерческие организации, кроме кредитных </a:t>
            </a:r>
            <a:endParaRPr lang="ru-RU" sz="1400" dirty="0" smtClean="0"/>
          </a:p>
          <a:p>
            <a:r>
              <a:rPr lang="ru-RU" sz="1400" dirty="0"/>
              <a:t>ПБУ не применяют по выгоде, которая связана с</a:t>
            </a:r>
            <a:r>
              <a:rPr lang="ru-RU" sz="1400" dirty="0" smtClean="0"/>
              <a:t>:</a:t>
            </a:r>
          </a:p>
          <a:p>
            <a:r>
              <a:rPr lang="ru-RU" sz="1400" dirty="0"/>
              <a:t>– государственным регулированием цен и тарифов;</a:t>
            </a:r>
          </a:p>
          <a:p>
            <a:r>
              <a:rPr lang="ru-RU" sz="1400" dirty="0"/>
              <a:t>– предоставлением налоговых льгот, отсрочки или рассрочки по уплате налогов, инвестиционных налоговых кредитов и др.;</a:t>
            </a:r>
          </a:p>
          <a:p>
            <a:r>
              <a:rPr lang="ru-RU" sz="1400" dirty="0"/>
              <a:t>– участием РФ, субъектов РФ и муниципальных образований в уставных капиталах организаций </a:t>
            </a:r>
          </a:p>
          <a:p>
            <a:r>
              <a:rPr lang="ru-RU" sz="1400" dirty="0"/>
              <a:t>Суммы бюджетных средств на финансирование капитальных расходов списывают в течение срока полезного использования </a:t>
            </a:r>
            <a:r>
              <a:rPr lang="ru-RU" sz="1400" dirty="0" err="1"/>
              <a:t>внеоборотных</a:t>
            </a:r>
            <a:r>
              <a:rPr lang="ru-RU" sz="1400" dirty="0"/>
              <a:t> активов </a:t>
            </a:r>
            <a:endParaRPr lang="ru-RU" sz="1400" dirty="0" smtClean="0"/>
          </a:p>
          <a:p>
            <a:r>
              <a:rPr lang="ru-RU" sz="1400" dirty="0"/>
              <a:t>В бухгалтерском балансе отражают остаток бюджетных средств целевого финансирования по статье «Доходы будущих периодов» либо обособленно в разделе «Краткосрочные обязательства»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6131" y="2991114"/>
            <a:ext cx="4270365" cy="33239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Уточнили, что ПБУ не применяют организации госсектора </a:t>
            </a:r>
            <a:endParaRPr lang="ru-RU" sz="1400" dirty="0" smtClean="0"/>
          </a:p>
          <a:p>
            <a:r>
              <a:rPr lang="ru-RU" sz="1400" dirty="0"/>
              <a:t>Добавили, что ПБУ не применяют по выгоде, связанной:</a:t>
            </a:r>
          </a:p>
          <a:p>
            <a:r>
              <a:rPr lang="ru-RU" sz="1400" dirty="0"/>
              <a:t>– с участием РФ, субъектов РФ и муниципальных образований в уставных фондах ГУП и МУП;</a:t>
            </a:r>
          </a:p>
          <a:p>
            <a:r>
              <a:rPr lang="ru-RU" sz="1400" dirty="0"/>
              <a:t>– возмещением недополученных доходов, компенсации недополученных доходов либо затрат при производстве товаров, выполнении работ, оказании услуг на основе </a:t>
            </a:r>
            <a:r>
              <a:rPr lang="ru-RU" sz="1400" dirty="0" smtClean="0"/>
              <a:t>договора</a:t>
            </a:r>
            <a:endParaRPr lang="ru-RU" sz="1400" dirty="0"/>
          </a:p>
          <a:p>
            <a:r>
              <a:rPr lang="ru-RU" sz="1400" dirty="0"/>
              <a:t>Суммы бюджетных средств на финансирование капитальных затрат списывают по мере начисления амортизации в течение срока полезного использования </a:t>
            </a:r>
            <a:r>
              <a:rPr lang="ru-RU" sz="1400" dirty="0" err="1"/>
              <a:t>внеоборотных</a:t>
            </a:r>
            <a:r>
              <a:rPr lang="ru-RU" sz="1400" dirty="0"/>
              <a:t> </a:t>
            </a:r>
            <a:r>
              <a:rPr lang="ru-RU" sz="1400" dirty="0" smtClean="0"/>
              <a:t>активов.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31025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13518" y="1314209"/>
            <a:ext cx="5891036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ПБУ </a:t>
            </a:r>
            <a:r>
              <a:rPr lang="ru-RU" sz="2000" b="1" i="1" dirty="0" smtClean="0"/>
              <a:t>18/02</a:t>
            </a:r>
          </a:p>
          <a:p>
            <a:pPr algn="ctr"/>
            <a:r>
              <a:rPr lang="ru-RU" sz="2000" b="1" i="1" dirty="0"/>
              <a:t>«Учет расчетов по налогу на прибыль организаций</a:t>
            </a:r>
            <a:r>
              <a:rPr lang="ru-RU" sz="2000" b="1" i="1" dirty="0" smtClean="0"/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89549" y="2298938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2924944"/>
            <a:ext cx="6070565" cy="24622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В бухгалтерском балансе с учетом существенности будут отражаться по отдельным статьям</a:t>
            </a:r>
            <a:r>
              <a:rPr lang="ru-RU" sz="1400" dirty="0" smtClean="0"/>
              <a:t>:</a:t>
            </a:r>
          </a:p>
          <a:p>
            <a:r>
              <a:rPr lang="ru-RU" sz="1400" dirty="0"/>
              <a:t>– остаток бюджетных средств целевого финансирования;</a:t>
            </a:r>
          </a:p>
          <a:p>
            <a:r>
              <a:rPr lang="ru-RU" sz="1400" dirty="0"/>
              <a:t>– дебиторская задолженность в части бюджетных средств, принятых к бухгалтерскому учету в соответствии с пунктом 7 ПБУ 13/2000;</a:t>
            </a:r>
          </a:p>
          <a:p>
            <a:r>
              <a:rPr lang="ru-RU" sz="1400" dirty="0"/>
              <a:t>– кредиторская задолженность по возврату бюджетных средств в соответствии с пунктом 14 ПБУ 13/2000;</a:t>
            </a:r>
          </a:p>
          <a:p>
            <a:r>
              <a:rPr lang="ru-RU" sz="1400" dirty="0"/>
              <a:t>– доходы будущих периодов, признанные в соответствии с абзацем 3 пункта 9 ПБУ 13/2000 в связи с государственной помощью на финансирование текущих расходов, в составе краткосрочных обязательств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054327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94164" y="1314209"/>
            <a:ext cx="5906105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«Запасы</a:t>
            </a:r>
            <a:r>
              <a:rPr lang="ru-RU" sz="2000" b="1" i="1" dirty="0" smtClean="0"/>
              <a:t>»</a:t>
            </a:r>
          </a:p>
          <a:p>
            <a:pPr algn="ctr"/>
            <a:r>
              <a:rPr lang="ru-RU" sz="2000" b="1" i="1" dirty="0"/>
              <a:t>проект стандарта см. на сайте фонда «НРБУ "БМЦ"»</a:t>
            </a:r>
            <a:endParaRPr lang="ru-RU" sz="2000" b="1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632688" y="2140729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656" y="2636912"/>
            <a:ext cx="360040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Имущество, стоимость которого равна или меньше 40 000 руб., организация вправе учитывать:</a:t>
            </a:r>
          </a:p>
          <a:p>
            <a:r>
              <a:rPr lang="ru-RU" sz="1200" dirty="0"/>
              <a:t>– в составе основных средств;</a:t>
            </a:r>
          </a:p>
          <a:p>
            <a:r>
              <a:rPr lang="ru-RU" sz="1200" dirty="0"/>
              <a:t>– в составе материально-производственных запасов (МПЗ).</a:t>
            </a:r>
          </a:p>
          <a:p>
            <a:r>
              <a:rPr lang="ru-RU" sz="1200" dirty="0"/>
              <a:t>Это организация прописывает в учетной </a:t>
            </a:r>
            <a:r>
              <a:rPr lang="ru-RU" sz="1200" dirty="0" smtClean="0"/>
              <a:t>политике</a:t>
            </a:r>
          </a:p>
          <a:p>
            <a:r>
              <a:rPr lang="ru-RU" sz="1200" dirty="0"/>
              <a:t>МПЗ учитывают по фактической себестоимости. Различается состав затрат, которые включают или не включают в фактическую себестоимость. Например, не включают в стоимость МПЗ:</a:t>
            </a:r>
          </a:p>
          <a:p>
            <a:r>
              <a:rPr lang="ru-RU" sz="1200" dirty="0"/>
              <a:t>– общехозяйственные и иные аналогичные расходы, кроме случаев, когда они непосредственно связаны с приобретением МПЗ;</a:t>
            </a:r>
          </a:p>
          <a:p>
            <a:r>
              <a:rPr lang="ru-RU" sz="1200" dirty="0"/>
              <a:t>– НДС и иные возмещаемые </a:t>
            </a:r>
            <a:r>
              <a:rPr lang="ru-RU" sz="1200" dirty="0" smtClean="0"/>
              <a:t>налоги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2534061"/>
            <a:ext cx="5314601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Например, по новому ФСБУ в себестоимость запасов не включают:</a:t>
            </a:r>
          </a:p>
          <a:p>
            <a:r>
              <a:rPr lang="ru-RU" sz="1200" dirty="0"/>
              <a:t>– возмещаемые косвенные налоги;</a:t>
            </a:r>
          </a:p>
          <a:p>
            <a:r>
              <a:rPr lang="ru-RU" sz="1200" dirty="0"/>
              <a:t>– траты, которые связаны с ненадлежащей организацией производства. Например, сверхнормативный расход сырья, материалов, энергии, труда, потери от простоев, брака, нарушений трудовой и технологической дисциплины;</a:t>
            </a:r>
          </a:p>
          <a:p>
            <a:r>
              <a:rPr lang="ru-RU" sz="1200" dirty="0"/>
              <a:t>– затраты, связанные с авариями и другими чрезвычайными ситуациями;</a:t>
            </a:r>
          </a:p>
          <a:p>
            <a:r>
              <a:rPr lang="ru-RU" sz="1200" dirty="0"/>
              <a:t>– обесценение других активов независимо от того, использовали ли их в производстве запасов;</a:t>
            </a:r>
          </a:p>
          <a:p>
            <a:r>
              <a:rPr lang="ru-RU" sz="1200" dirty="0"/>
              <a:t>– общехозяйственные расходы;</a:t>
            </a:r>
          </a:p>
          <a:p>
            <a:r>
              <a:rPr lang="ru-RU" sz="1200" dirty="0"/>
              <a:t>– расходы на хранение запасов. Исключение: случаи, когда хранение – часть технологии производства;</a:t>
            </a:r>
          </a:p>
          <a:p>
            <a:r>
              <a:rPr lang="ru-RU" sz="1200" dirty="0"/>
              <a:t>– расходы на продажу;</a:t>
            </a:r>
          </a:p>
          <a:p>
            <a:r>
              <a:rPr lang="ru-RU" sz="1200" dirty="0"/>
              <a:t>– расходы на рекламу и продвижение запасов на рынке;</a:t>
            </a:r>
          </a:p>
          <a:p>
            <a:r>
              <a:rPr lang="ru-RU" sz="1200" dirty="0"/>
              <a:t>– расходы на внутреннее перемещение запасов. Исключение: случаи, когда такое перемещение – часть технологии производства;</a:t>
            </a:r>
          </a:p>
          <a:p>
            <a:r>
              <a:rPr lang="ru-RU" sz="1200" dirty="0"/>
              <a:t>– иные затраты, которые не связаны с приобретением, заготовкой, переработкой, производством запасов, доставкой их до места использования или продажи, приведением в состояние, необходимое для их использования или продажи.</a:t>
            </a:r>
          </a:p>
          <a:p>
            <a:r>
              <a:rPr lang="ru-RU" sz="1200" dirty="0"/>
              <a:t>Об этом – в пункте 20 ФСБУ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2140729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</p:spTree>
    <p:extLst>
      <p:ext uri="{BB962C8B-B14F-4D97-AF65-F5344CB8AC3E}">
        <p14:creationId xmlns:p14="http://schemas.microsoft.com/office/powerpoint/2010/main" val="3160066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94164" y="1314209"/>
            <a:ext cx="5906104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«Нематериальные активы»</a:t>
            </a:r>
          </a:p>
          <a:p>
            <a:pPr algn="ctr"/>
            <a:r>
              <a:rPr lang="ru-RU" sz="2000" b="1" i="1" dirty="0"/>
              <a:t>проект стандарта см. на сайте фонда «НРБУ "БМЦ"»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9270" y="2140729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656" y="2636912"/>
            <a:ext cx="36004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НМА принимают к учету по первоначальной стоимости</a:t>
            </a:r>
          </a:p>
          <a:p>
            <a:endParaRPr lang="ru-RU" sz="1200" dirty="0" smtClean="0"/>
          </a:p>
          <a:p>
            <a:r>
              <a:rPr lang="ru-RU" sz="1200" dirty="0" smtClean="0"/>
              <a:t>Амортизацию по НМА начисляют с месяца, следующего за тем, в котором объект был принят к учету в качестве нематериального </a:t>
            </a:r>
            <a:r>
              <a:rPr lang="ru-RU" sz="1200" dirty="0" smtClean="0"/>
              <a:t>актива</a:t>
            </a:r>
            <a:endParaRPr lang="ru-RU" sz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851920" y="2534061"/>
            <a:ext cx="5314601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НМА принимают к учету по себестоимости. Уточнили состав затрат, которые включаются и не включаются в себестоимость НМА.</a:t>
            </a:r>
          </a:p>
          <a:p>
            <a:r>
              <a:rPr lang="ru-RU" sz="1200" dirty="0" smtClean="0"/>
              <a:t>Например, по новому ФСБУ в себестоимость НМА не включают траты:</a:t>
            </a:r>
          </a:p>
          <a:p>
            <a:r>
              <a:rPr lang="ru-RU" sz="1200" dirty="0" smtClean="0"/>
              <a:t>– на деловую репутацию, товарные знаки, фирменные наименования и другие аналогичные объекты. Исключение – затраты, если приобрели их у других лиц;</a:t>
            </a:r>
          </a:p>
          <a:p>
            <a:r>
              <a:rPr lang="ru-RU" sz="1200" dirty="0" smtClean="0"/>
              <a:t>– исследования независимо от того, был ли в результате таких затрат создан нематериальный актив;</a:t>
            </a:r>
          </a:p>
          <a:p>
            <a:r>
              <a:rPr lang="ru-RU" sz="1200" dirty="0" smtClean="0"/>
              <a:t>– возмещаемые косвенные налоги;</a:t>
            </a:r>
          </a:p>
          <a:p>
            <a:r>
              <a:rPr lang="ru-RU" sz="1200" dirty="0" smtClean="0"/>
              <a:t>– поддержание НМА в рабочем состоянии;</a:t>
            </a:r>
          </a:p>
          <a:p>
            <a:r>
              <a:rPr lang="ru-RU" sz="1200" dirty="0" smtClean="0"/>
              <a:t>– плановые обновления нематериальных активов;</a:t>
            </a:r>
          </a:p>
          <a:p>
            <a:r>
              <a:rPr lang="ru-RU" sz="1200" dirty="0" smtClean="0"/>
              <a:t>– организацию работы в новом месте или с новыми клиентами и т. д.</a:t>
            </a:r>
          </a:p>
          <a:p>
            <a:r>
              <a:rPr lang="ru-RU" sz="1200" dirty="0" smtClean="0"/>
              <a:t>Полный перечень – в пункте 25 ФСБУ</a:t>
            </a:r>
          </a:p>
          <a:p>
            <a:endParaRPr lang="ru-RU" sz="1200" dirty="0" smtClean="0"/>
          </a:p>
          <a:p>
            <a:r>
              <a:rPr lang="ru-RU" sz="1200" dirty="0" smtClean="0"/>
              <a:t>Амортизацию начинают начислять с момента готовности НМА. То есть когда НМА привели в местоположение и состояние, пригодное для его использования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140729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</p:spTree>
    <p:extLst>
      <p:ext uri="{BB962C8B-B14F-4D97-AF65-F5344CB8AC3E}">
        <p14:creationId xmlns:p14="http://schemas.microsoft.com/office/powerpoint/2010/main" val="1913970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94164" y="1314209"/>
            <a:ext cx="5906104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«Нематериальные активы»</a:t>
            </a:r>
          </a:p>
          <a:p>
            <a:pPr algn="ctr"/>
            <a:r>
              <a:rPr lang="ru-RU" sz="2000" b="1" i="1" dirty="0"/>
              <a:t>проект стандарта см. на сайте фонда «НРБУ "БМЦ"»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09270" y="2140729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656" y="2636912"/>
            <a:ext cx="3600400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Срок полезного использования НМА определяют исходя из:</a:t>
            </a:r>
          </a:p>
          <a:p>
            <a:r>
              <a:rPr lang="ru-RU" sz="1200" dirty="0"/>
              <a:t>– срока, в течение которого организации будут принадлежать исключительные права на объект;</a:t>
            </a:r>
          </a:p>
          <a:p>
            <a:r>
              <a:rPr lang="ru-RU" sz="1200" dirty="0"/>
              <a:t>– срока, в течение которого организация планирует использовать объект в своей деятельности;</a:t>
            </a:r>
          </a:p>
          <a:p>
            <a:r>
              <a:rPr lang="ru-RU" sz="1200" dirty="0"/>
              <a:t>– количества продукции или иного натурального показателя объема работ, который организация собирается получить с использованием этого </a:t>
            </a:r>
            <a:r>
              <a:rPr lang="ru-RU" sz="1200" dirty="0" smtClean="0"/>
              <a:t>актива.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2534061"/>
            <a:ext cx="5314601" cy="32316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Согласно ФСБУ срок амортизации НМА определяют исходя из:</a:t>
            </a:r>
          </a:p>
          <a:p>
            <a:r>
              <a:rPr lang="ru-RU" sz="1200" dirty="0"/>
              <a:t>– срока действия юридических прав;</a:t>
            </a:r>
          </a:p>
          <a:p>
            <a:r>
              <a:rPr lang="ru-RU" sz="1200" dirty="0"/>
              <a:t>– нормативных, договорных и других ограничений использования;</a:t>
            </a:r>
          </a:p>
          <a:p>
            <a:r>
              <a:rPr lang="ru-RU" sz="1200" dirty="0"/>
              <a:t>– предполагаемого срока использования;</a:t>
            </a:r>
          </a:p>
          <a:p>
            <a:r>
              <a:rPr lang="ru-RU" sz="1200" dirty="0"/>
              <a:t>– ресурсных и финансовых возможностей организации обеспечивать использование;</a:t>
            </a:r>
          </a:p>
          <a:p>
            <a:r>
              <a:rPr lang="ru-RU" sz="1200" dirty="0"/>
              <a:t>– зависимости эффективности использования от знаний и умений конкретных работников, в частности, возможностей продолжать использовать нематериальный актив при смене персонала организации;</a:t>
            </a:r>
          </a:p>
          <a:p>
            <a:r>
              <a:rPr lang="ru-RU" sz="1200" dirty="0"/>
              <a:t>– ожидаемого морального или коммерческого износа;</a:t>
            </a:r>
          </a:p>
          <a:p>
            <a:r>
              <a:rPr lang="ru-RU" sz="1200" dirty="0"/>
              <a:t>– опыта использования аналогичных активов, а также доступной информации о сроках использования аналогичных активов другими организациями;</a:t>
            </a:r>
          </a:p>
          <a:p>
            <a:r>
              <a:rPr lang="ru-RU" sz="1200" dirty="0"/>
              <a:t>– стабильности рынка товаров, продукции, работ, услуг;</a:t>
            </a:r>
          </a:p>
          <a:p>
            <a:r>
              <a:rPr lang="ru-RU" sz="1200" dirty="0"/>
              <a:t>– предполагаемых действий конкурентов;</a:t>
            </a:r>
          </a:p>
          <a:p>
            <a:r>
              <a:rPr lang="ru-RU" sz="1200" dirty="0"/>
              <a:t>– сроков использования других активов организации, задействованных в том же производственном процессе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0" y="2140729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</p:spTree>
    <p:extLst>
      <p:ext uri="{BB962C8B-B14F-4D97-AF65-F5344CB8AC3E}">
        <p14:creationId xmlns:p14="http://schemas.microsoft.com/office/powerpoint/2010/main" val="4102722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05984" y="1314209"/>
            <a:ext cx="5906104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«Основные средства»</a:t>
            </a:r>
          </a:p>
          <a:p>
            <a:pPr algn="ctr"/>
            <a:r>
              <a:rPr lang="ru-RU" sz="2000" b="1" i="1" dirty="0"/>
              <a:t>проект стандарта см. на сайте фонда «НРБУ "БМЦ"»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483604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3754" y="2483604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012422"/>
            <a:ext cx="3600400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Стоимостный лимит – 40 000 руб. Имущество с первоначальной стоимостью, равной или менее 40 000 руб., организация вправе учитывать:</a:t>
            </a:r>
          </a:p>
          <a:p>
            <a:r>
              <a:rPr lang="ru-RU" sz="1200" dirty="0"/>
              <a:t>– в составе основных средств;</a:t>
            </a:r>
          </a:p>
          <a:p>
            <a:r>
              <a:rPr lang="ru-RU" sz="1200" dirty="0"/>
              <a:t>– в составе материально-производственных запасов (МПЗ).</a:t>
            </a:r>
          </a:p>
          <a:p>
            <a:r>
              <a:rPr lang="ru-RU" sz="1200" dirty="0"/>
              <a:t>Это организация прописывает в учетной </a:t>
            </a:r>
            <a:r>
              <a:rPr lang="ru-RU" sz="1200" dirty="0" smtClean="0"/>
              <a:t>политике</a:t>
            </a:r>
          </a:p>
          <a:p>
            <a:endParaRPr lang="ru-RU" sz="1200" dirty="0"/>
          </a:p>
          <a:p>
            <a:r>
              <a:rPr lang="ru-RU" sz="1200" dirty="0"/>
              <a:t>Основное средство принимают к учету по первоначальной стоимости </a:t>
            </a:r>
            <a:endParaRPr lang="ru-RU" sz="1200" dirty="0" smtClean="0"/>
          </a:p>
          <a:p>
            <a:endParaRPr lang="ru-RU" sz="1200" dirty="0"/>
          </a:p>
          <a:p>
            <a:r>
              <a:rPr lang="ru-RU" sz="1200" dirty="0"/>
              <a:t>Амортизацию начисляют начиная с месяца, следующего за тем, когда объект приняли к </a:t>
            </a:r>
            <a:r>
              <a:rPr lang="ru-RU" sz="1200" dirty="0" smtClean="0"/>
              <a:t>учету</a:t>
            </a:r>
          </a:p>
          <a:p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3008777"/>
            <a:ext cx="36004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Стоимостных ограничений для признания основных средств </a:t>
            </a:r>
            <a:r>
              <a:rPr lang="ru-RU" sz="1200" dirty="0" smtClean="0"/>
              <a:t>нет</a:t>
            </a:r>
          </a:p>
          <a:p>
            <a:endParaRPr lang="ru-RU" sz="1200" dirty="0" smtClean="0"/>
          </a:p>
          <a:p>
            <a:r>
              <a:rPr lang="ru-RU" sz="1200" dirty="0"/>
              <a:t>Основные средства принимают к учету по себестоимости.</a:t>
            </a:r>
          </a:p>
          <a:p>
            <a:endParaRPr lang="ru-RU" sz="1200" dirty="0" smtClean="0"/>
          </a:p>
          <a:p>
            <a:r>
              <a:rPr lang="ru-RU" sz="1200" dirty="0"/>
              <a:t>Амортизацию начисляют с момента, когда основное средство доставили до места его использования и привели в состояние, пригодное для использования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388828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683568" y="2132856"/>
            <a:ext cx="7488882" cy="46076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/>
              <a:t>В договоре указана стоимость товаров (работ, услуг) </a:t>
            </a:r>
            <a:r>
              <a:rPr lang="ru-RU" sz="1900" dirty="0" smtClean="0"/>
              <a:t>118 000</a:t>
            </a:r>
            <a:r>
              <a:rPr lang="ru-RU" sz="1900" dirty="0"/>
              <a:t> рублей, в том числе НДС 18% или включая НДС 18 000 рублей. При реализации товаров (работ, услуг) в 2019 году к цене без НДС прибавляется сумма НДС, рассчитанная исходя из ставки налога 20%. </a:t>
            </a:r>
            <a:endParaRPr lang="ru-RU" sz="1900" dirty="0" smtClean="0"/>
          </a:p>
          <a:p>
            <a:pPr marL="0" indent="0" algn="just">
              <a:buNone/>
            </a:pPr>
            <a:r>
              <a:rPr lang="ru-RU" sz="1900" dirty="0" smtClean="0"/>
              <a:t>В </a:t>
            </a:r>
            <a:r>
              <a:rPr lang="ru-RU" sz="1900" dirty="0"/>
              <a:t>итоге, стоимость товаров (работ, услуг) равняется 120 000 </a:t>
            </a:r>
            <a:r>
              <a:rPr lang="ru-RU" sz="1900" dirty="0" smtClean="0"/>
              <a:t>рублям.</a:t>
            </a:r>
          </a:p>
          <a:p>
            <a:pPr marL="0" indent="0" algn="just">
              <a:buNone/>
            </a:pPr>
            <a:endParaRPr lang="ru-RU" sz="2300" dirty="0" smtClean="0"/>
          </a:p>
          <a:p>
            <a:pPr marL="0" indent="0" algn="just">
              <a:buNone/>
            </a:pPr>
            <a:r>
              <a:rPr lang="ru-RU" sz="2200" dirty="0" smtClean="0"/>
              <a:t>Новая </a:t>
            </a:r>
            <a:r>
              <a:rPr lang="ru-RU" sz="2200" dirty="0"/>
              <a:t>сумма НДС: 100 000 х 20% = 20 000 рублей</a:t>
            </a:r>
          </a:p>
          <a:p>
            <a:pPr marL="0" indent="0" algn="just">
              <a:buNone/>
            </a:pPr>
            <a:r>
              <a:rPr lang="ru-RU" sz="2200" dirty="0"/>
              <a:t>Сумма без НДС: 100 000 рублей</a:t>
            </a:r>
          </a:p>
          <a:p>
            <a:pPr marL="0" indent="0" algn="just">
              <a:buNone/>
            </a:pPr>
            <a:r>
              <a:rPr lang="ru-RU" sz="2200" dirty="0"/>
              <a:t>Итоговая сумма товаров (работ, услуг): 100 000 + 20 000 = 120 000 рублей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dirty="0" smtClean="0"/>
              <a:t>Пример 1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526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05984" y="1314209"/>
            <a:ext cx="5906104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«Основные средства»</a:t>
            </a:r>
          </a:p>
          <a:p>
            <a:pPr algn="ctr"/>
            <a:r>
              <a:rPr lang="ru-RU" sz="2000" b="1" i="1" dirty="0"/>
              <a:t>проект стандарта см. на сайте фонда «НРБУ "БМЦ"»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483604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33754" y="2483604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012422"/>
            <a:ext cx="3600400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Срок полезного использования объекта определяют исходя из:</a:t>
            </a:r>
          </a:p>
          <a:p>
            <a:r>
              <a:rPr lang="ru-RU" sz="1200" dirty="0"/>
              <a:t>– ожидаемого срока использования этого объекта в соответствии с ожидаемой производительностью или мощностью;</a:t>
            </a:r>
          </a:p>
          <a:p>
            <a:r>
              <a:rPr lang="ru-RU" sz="1200" dirty="0"/>
              <a:t>– ожидаемого физического износа, который зависит от режима эксплуатации, естественных условий и влияния агрессивной среды, системы проведения ремонта;</a:t>
            </a:r>
          </a:p>
          <a:p>
            <a:r>
              <a:rPr lang="ru-RU" sz="1200" dirty="0"/>
              <a:t>– нормативно-правовых и других ограничений использования этого объекта (например, срок аренды).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20072" y="3012422"/>
            <a:ext cx="3600400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По новому ФСБУ срок амортизации основного средства определяют исходя из:</a:t>
            </a:r>
          </a:p>
          <a:p>
            <a:r>
              <a:rPr lang="ru-RU" sz="1200" dirty="0"/>
              <a:t>– ожидаемого периода использования с учетом производительности или мощности;</a:t>
            </a:r>
          </a:p>
          <a:p>
            <a:r>
              <a:rPr lang="ru-RU" sz="1200" dirty="0"/>
              <a:t>– ожидаемого физического износа с учетом режима эксплуатации (количества смен), естественных условий, влияния агрессивной среды и иных аналогичных факторов;</a:t>
            </a:r>
          </a:p>
          <a:p>
            <a:r>
              <a:rPr lang="ru-RU" sz="1200" dirty="0"/>
              <a:t>– планируемой частоты проведения ремонта, техобслуживания, техосмотра, планируемой достройки, доработки, дооборудования, модернизации, реконструкции;</a:t>
            </a:r>
          </a:p>
          <a:p>
            <a:r>
              <a:rPr lang="ru-RU" sz="1200" dirty="0"/>
              <a:t>– нормативных, договорных и других ограничений использования (например, срок аренды);</a:t>
            </a:r>
          </a:p>
          <a:p>
            <a:r>
              <a:rPr lang="ru-RU" sz="1200" dirty="0"/>
              <a:t>– ожидаемого морального или коммерческого износа;</a:t>
            </a:r>
          </a:p>
          <a:p>
            <a:r>
              <a:rPr lang="ru-RU" sz="1200" dirty="0"/>
              <a:t>– планируемого срока эксплуатации.</a:t>
            </a:r>
          </a:p>
          <a:p>
            <a:r>
              <a:rPr lang="ru-RU" sz="1200" dirty="0"/>
              <a:t>Об этом – в пункте 39 ФСБУ</a:t>
            </a:r>
          </a:p>
        </p:txBody>
      </p:sp>
    </p:spTree>
    <p:extLst>
      <p:ext uri="{BB962C8B-B14F-4D97-AF65-F5344CB8AC3E}">
        <p14:creationId xmlns:p14="http://schemas.microsoft.com/office/powerpoint/2010/main" val="1123014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2358" y="1314209"/>
            <a:ext cx="5933356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«Незавершенные капитальные вложения»</a:t>
            </a:r>
          </a:p>
          <a:p>
            <a:pPr algn="ctr"/>
            <a:r>
              <a:rPr lang="ru-RU" sz="2000" b="1" i="1" dirty="0"/>
              <a:t>Проект стандарта см. на сайте фонда «НРБУ "БМЦ"»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483604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0072" y="2483604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8066" y="3724557"/>
            <a:ext cx="2985782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В настоящее время аналогичного ПБУ нет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8" y="3068960"/>
            <a:ext cx="4752528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Разработан новый стандарт по учету незавершенных капитальных вложений.</a:t>
            </a:r>
          </a:p>
          <a:p>
            <a:r>
              <a:rPr lang="ru-RU" sz="1200" dirty="0"/>
              <a:t>В качестве незавершенных капитальных вложений учитывают затраты на приобретение, создание, улучшение, восстановление основных средств и других </a:t>
            </a:r>
            <a:r>
              <a:rPr lang="ru-RU" sz="1200" dirty="0" err="1"/>
              <a:t>внеоборотных</a:t>
            </a:r>
            <a:r>
              <a:rPr lang="ru-RU" sz="1200" dirty="0"/>
              <a:t> активов до момента, когда объект приведен в состояние, пригодное к использованию.</a:t>
            </a:r>
          </a:p>
          <a:p>
            <a:r>
              <a:rPr lang="ru-RU" sz="1200" dirty="0"/>
              <a:t>Незавершенное капитальное вложение признают в качестве актива. Организация признает его в тот момент, когда понесла затраты, если соблюдены условия:</a:t>
            </a:r>
          </a:p>
          <a:p>
            <a:r>
              <a:rPr lang="ru-RU" sz="1200" dirty="0"/>
              <a:t>– существует высокая вероятность, что понесенные затраты обеспечат организации получение в будущем экономических выгод в течение более 12 месяцев или обычного операционного цикла, превышающего 12 месяцев;</a:t>
            </a:r>
          </a:p>
          <a:p>
            <a:r>
              <a:rPr lang="ru-RU" sz="1200" dirty="0"/>
              <a:t>– сумму понесенных затрат можно определить.</a:t>
            </a:r>
          </a:p>
          <a:p>
            <a:r>
              <a:rPr lang="ru-RU" sz="1200" dirty="0"/>
              <a:t>Незавершенные капитальные вложения по их завершении </a:t>
            </a:r>
            <a:r>
              <a:rPr lang="ru-RU" sz="1200" dirty="0" err="1"/>
              <a:t>переклассифицируют</a:t>
            </a:r>
            <a:r>
              <a:rPr lang="ru-RU" sz="1200" dirty="0"/>
              <a:t> в основные средства в тот момент, когда объект готов к эксплуатации и находится в том месте и в том состоянии, в которых организация намерена его использовать</a:t>
            </a:r>
          </a:p>
        </p:txBody>
      </p:sp>
    </p:spTree>
    <p:extLst>
      <p:ext uri="{BB962C8B-B14F-4D97-AF65-F5344CB8AC3E}">
        <p14:creationId xmlns:p14="http://schemas.microsoft.com/office/powerpoint/2010/main" val="3757414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697" y="1314209"/>
            <a:ext cx="9218678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«Дебиторская и кредиторская задолженности (включая долговые затраты)»</a:t>
            </a:r>
          </a:p>
          <a:p>
            <a:pPr algn="ctr"/>
            <a:r>
              <a:rPr lang="ru-RU" sz="2000" b="1" i="1" dirty="0"/>
              <a:t>Проект стандарта см. на сайте фонда «НРБУ "БМЦ"»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3501" y="2298938"/>
            <a:ext cx="216024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76056" y="2298938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3743" y="3501008"/>
            <a:ext cx="161177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В настоящее время аналогичного ПБУ нет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8307" y="2772046"/>
            <a:ext cx="6021614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Разработан новый стандарт по учету дебиторской и кредиторской задолженности.</a:t>
            </a:r>
          </a:p>
          <a:p>
            <a:r>
              <a:rPr lang="ru-RU" sz="1200" dirty="0"/>
              <a:t>Введено понятие долгового инструмента. В качестве такового понимают:</a:t>
            </a:r>
          </a:p>
          <a:p>
            <a:r>
              <a:rPr lang="ru-RU" sz="1200" dirty="0"/>
              <a:t>– либо долговой актив – право на получение от другого лица определенной в договоре денежной суммы;</a:t>
            </a:r>
          </a:p>
          <a:p>
            <a:r>
              <a:rPr lang="ru-RU" sz="1200" dirty="0"/>
              <a:t>– либо долговое обязательство – обязанность по уплате другому лицу определенной в договоре денежной суммы.</a:t>
            </a:r>
          </a:p>
          <a:p>
            <a:r>
              <a:rPr lang="ru-RU" sz="1200" dirty="0"/>
              <a:t>К долговым инструментам относят:</a:t>
            </a:r>
          </a:p>
          <a:p>
            <a:r>
              <a:rPr lang="ru-RU" sz="1200" dirty="0"/>
              <a:t>– государственные и муниципальные ценные бумаги;</a:t>
            </a:r>
          </a:p>
          <a:p>
            <a:r>
              <a:rPr lang="ru-RU" sz="1200" dirty="0"/>
              <a:t>– выпущенные и приобретенные корпоративные долговые ценные бумаги (облигации, векселя и т. д.);</a:t>
            </a:r>
          </a:p>
          <a:p>
            <a:r>
              <a:rPr lang="ru-RU" sz="1200" dirty="0"/>
              <a:t>– депозитные вклады в кредитных организациях (за исключением денежных эквивалентов);</a:t>
            </a:r>
          </a:p>
          <a:p>
            <a:r>
              <a:rPr lang="ru-RU" sz="1200" dirty="0"/>
              <a:t>– предоставленные полученные займы и кредиты;</a:t>
            </a:r>
          </a:p>
          <a:p>
            <a:r>
              <a:rPr lang="ru-RU" sz="1200" dirty="0"/>
              <a:t>– дебиторскую и кредиторскую задолженность, возникшую в связи с реализацией товаров, выполнением работ, оказанием услуг (приобретением товаров, работ, услуг), за исключением авансов выданных (полученных);</a:t>
            </a:r>
          </a:p>
          <a:p>
            <a:r>
              <a:rPr lang="ru-RU" sz="1200" dirty="0"/>
              <a:t>– дебиторскую задолженность, приобретенную по договорам уступки права требования (за исключением прав требования в счет выплаченных ранее авансов);</a:t>
            </a:r>
          </a:p>
          <a:p>
            <a:r>
              <a:rPr lang="ru-RU" sz="1200" dirty="0"/>
              <a:t>– иные долговые инструменты.</a:t>
            </a:r>
          </a:p>
          <a:p>
            <a:r>
              <a:rPr lang="ru-RU" sz="1200" dirty="0"/>
              <a:t>Описаны правила определения стоимости долговых инструментов, порядок переоценки и условия, при которых компания прекращает признавать долговой инструмент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317485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05984" y="1314209"/>
            <a:ext cx="5906104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«Основные средства»</a:t>
            </a:r>
          </a:p>
          <a:p>
            <a:pPr algn="ctr"/>
            <a:r>
              <a:rPr lang="ru-RU" sz="2000" b="1" i="1" dirty="0"/>
              <a:t>проект стандарта см. на сайте фонда «НРБУ "БМЦ"»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39952" y="2420888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21167" y="2996952"/>
            <a:ext cx="3600400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Стандарт не применяется в отношении:</a:t>
            </a:r>
          </a:p>
          <a:p>
            <a:r>
              <a:rPr lang="ru-RU" sz="1200" dirty="0"/>
              <a:t>– денежных эквивалентов;</a:t>
            </a:r>
          </a:p>
          <a:p>
            <a:r>
              <a:rPr lang="ru-RU" sz="1200" dirty="0"/>
              <a:t>– долевых инструментов (акций, вкладов, паев, долей участия в уставных (складочных) капиталах организаций);</a:t>
            </a:r>
          </a:p>
          <a:p>
            <a:r>
              <a:rPr lang="ru-RU" sz="1200" dirty="0"/>
              <a:t>– производных финансовых инструментов;</a:t>
            </a:r>
          </a:p>
          <a:p>
            <a:r>
              <a:rPr lang="ru-RU" sz="1200" dirty="0"/>
              <a:t>– прав и обязательств, возникающих у организации по вознаграждениям работников;</a:t>
            </a:r>
          </a:p>
          <a:p>
            <a:r>
              <a:rPr lang="ru-RU" sz="1200" dirty="0"/>
              <a:t>– дебиторской и кредиторской задолженности, возникающей по расчетам с бюджетом по налогам и сборам;</a:t>
            </a:r>
          </a:p>
          <a:p>
            <a:r>
              <a:rPr lang="ru-RU" sz="1200" dirty="0"/>
              <a:t>– прав и обязательств, возникающих у сторон договоров по приобретению (продаже) продукции, товаров, работ, услуг в связи авансами и другими видами предоплаты</a:t>
            </a:r>
          </a:p>
        </p:txBody>
      </p:sp>
    </p:spTree>
    <p:extLst>
      <p:ext uri="{BB962C8B-B14F-4D97-AF65-F5344CB8AC3E}">
        <p14:creationId xmlns:p14="http://schemas.microsoft.com/office/powerpoint/2010/main" val="3776836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33591" y="1314209"/>
            <a:ext cx="1850891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«Аренда»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9991" y="1916832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71682" y="1882177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5045" y="2780926"/>
            <a:ext cx="3001878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В настоящее время аналогичного ПБУ нет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064" y="2492896"/>
            <a:ext cx="3600400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Разработан новый стандарт по учету аренды.</a:t>
            </a:r>
          </a:p>
          <a:p>
            <a:r>
              <a:rPr lang="ru-RU" sz="1200" dirty="0"/>
              <a:t>Применять стандарт нужно независимо от того, на чьем балансе учитывается предмет аренды – арендодателя или арендатора. </a:t>
            </a:r>
          </a:p>
          <a:p>
            <a:r>
              <a:rPr lang="ru-RU" sz="1200" dirty="0"/>
              <a:t>Приведены условия, при единовременном соблюдении которых признают аренду:</a:t>
            </a:r>
          </a:p>
          <a:p>
            <a:r>
              <a:rPr lang="ru-RU" sz="1200" dirty="0"/>
              <a:t>– арендодатель предоставляет арендатору предмет аренды на определенный срок;</a:t>
            </a:r>
          </a:p>
          <a:p>
            <a:r>
              <a:rPr lang="ru-RU" sz="1200" dirty="0"/>
              <a:t>– предмет аренды можно идентифицировать;</a:t>
            </a:r>
          </a:p>
          <a:p>
            <a:r>
              <a:rPr lang="ru-RU" sz="1200" dirty="0"/>
              <a:t>– арендатор имеет право на получение экономических выгод от использования предмета аренды;</a:t>
            </a:r>
          </a:p>
          <a:p>
            <a:r>
              <a:rPr lang="ru-RU" sz="1200" dirty="0"/>
              <a:t>– арендатор имеет право определять способ использования предмета аренды.</a:t>
            </a:r>
          </a:p>
          <a:p>
            <a:r>
              <a:rPr lang="ru-RU" sz="1200" dirty="0"/>
              <a:t>Если объект не удовлетворяет условиям для признания аренды, его учитывают по правилам, установленным другими ФСБУ.</a:t>
            </a:r>
          </a:p>
          <a:p>
            <a:r>
              <a:rPr lang="ru-RU" sz="1200" dirty="0"/>
              <a:t>Классифицировать объект учета аренды нужно будет на раннюю из двух дат:</a:t>
            </a:r>
          </a:p>
          <a:p>
            <a:r>
              <a:rPr lang="ru-RU" sz="1200" dirty="0"/>
              <a:t>– дату, когда предмет аренды доступен для использования арендатором; </a:t>
            </a:r>
          </a:p>
          <a:p>
            <a:r>
              <a:rPr lang="ru-RU" sz="1200" dirty="0"/>
              <a:t>– дату заключения договора аренды. </a:t>
            </a:r>
          </a:p>
        </p:txBody>
      </p:sp>
    </p:spTree>
    <p:extLst>
      <p:ext uri="{BB962C8B-B14F-4D97-AF65-F5344CB8AC3E}">
        <p14:creationId xmlns:p14="http://schemas.microsoft.com/office/powerpoint/2010/main" val="2398246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33591" y="1314209"/>
            <a:ext cx="1850891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«Аренда»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33591" y="2204864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9832" y="3140968"/>
            <a:ext cx="360040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Предмет аренды классифицируется заново исключительно при изменении договора.</a:t>
            </a:r>
          </a:p>
          <a:p>
            <a:r>
              <a:rPr lang="ru-RU" sz="1200" dirty="0"/>
              <a:t>Прописаны понятие и состав арендных платежей, срока аренды. Например, в арендные платежи включаются периодические платежи в пользу арендатора в твердой сумме, переменные платежи, которые зависят от ценовых индексов или процентных ставок, и т. д.</a:t>
            </a:r>
          </a:p>
          <a:p>
            <a:r>
              <a:rPr lang="ru-RU" sz="1200" dirty="0"/>
              <a:t>Установлен порядок учета аренды арендатором и арендодателем, особенности учета субаренды, безвозмездного пользования. Так, арендатор принимает предмет аренды к бухгалтерскому учету в качестве права пользования активом с одновременным признанием обязательства по аренде. Стоимость права пользования активом погашается путем амортизации</a:t>
            </a:r>
          </a:p>
        </p:txBody>
      </p:sp>
    </p:spTree>
    <p:extLst>
      <p:ext uri="{BB962C8B-B14F-4D97-AF65-F5344CB8AC3E}">
        <p14:creationId xmlns:p14="http://schemas.microsoft.com/office/powerpoint/2010/main" val="1647912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22079"/>
            <a:ext cx="6134713" cy="101566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chemeClr val="bg1"/>
                </a:solidFill>
              </a:rPr>
              <a:t>Что изменят в правилах учета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Минфин разработал проекты изменений в ПБУ 18/02, ПБУ 16/02, ПБУ 13/2000. Приведем основные изменения.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0093" y="1314209"/>
            <a:ext cx="7017883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i="1" dirty="0"/>
              <a:t>ФСБУ «Документы и документооборот в бухгалтерском учете»</a:t>
            </a:r>
          </a:p>
          <a:p>
            <a:pPr algn="ctr"/>
            <a:r>
              <a:rPr lang="ru-RU" sz="2000" b="1" i="1" dirty="0"/>
              <a:t>проект стандарта см. на сайте Минфина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2321353"/>
            <a:ext cx="3511987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Какие правила действуют сейчас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06623" y="2355585"/>
            <a:ext cx="195316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Изменения в ПБУ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27" y="4371853"/>
            <a:ext cx="164545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В настоящее время аналогичного ПБУ нет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3728" y="2852936"/>
            <a:ext cx="6908399" cy="38164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dirty="0"/>
              <a:t>Разработан новый стандарт по порядку оформления, исправления и хранения документов в бухгалтерском учете. </a:t>
            </a:r>
          </a:p>
          <a:p>
            <a:r>
              <a:rPr lang="ru-RU" sz="1100" dirty="0"/>
              <a:t>К документам бухгалтерского учета отнесены первичные учетные документы и регистры бухгалтерского учета.</a:t>
            </a:r>
          </a:p>
          <a:p>
            <a:r>
              <a:rPr lang="ru-RU" sz="1100" dirty="0"/>
              <a:t>Определены требования к документам бухгалтерского учета:</a:t>
            </a:r>
          </a:p>
          <a:p>
            <a:r>
              <a:rPr lang="ru-RU" sz="1100" dirty="0"/>
              <a:t>– документы составляют на русском языке. Если регистр оформлен на иностранном языке, то необходим построчный перевод;</a:t>
            </a:r>
          </a:p>
          <a:p>
            <a:r>
              <a:rPr lang="ru-RU" sz="1100" dirty="0"/>
              <a:t>– записи указывают в рублях независимо от валюты, которую используют при расчетах, и места ведения деятельности. Если объект бухучета выражен в валюте, то запись делают одновременно и в валюте, и в рублях; </a:t>
            </a:r>
          </a:p>
          <a:p>
            <a:r>
              <a:rPr lang="ru-RU" sz="1100" dirty="0"/>
              <a:t>– дата составления первичного учетного документа – это дата его подписания. В документе обязательно указывают дату совершения операции, если она отличается от даты составления документа;</a:t>
            </a:r>
          </a:p>
          <a:p>
            <a:r>
              <a:rPr lang="ru-RU" sz="1100" dirty="0"/>
              <a:t>– если первичный учетный документ оформлен на основании другого, то обязательно указание на этот оправдательный </a:t>
            </a:r>
            <a:r>
              <a:rPr lang="ru-RU" sz="1100" dirty="0" smtClean="0"/>
              <a:t>документ.</a:t>
            </a:r>
          </a:p>
          <a:p>
            <a:endParaRPr lang="ru-RU" sz="1100" dirty="0"/>
          </a:p>
          <a:p>
            <a:r>
              <a:rPr lang="ru-RU" sz="1100" dirty="0"/>
              <a:t>Организация вправе:</a:t>
            </a:r>
          </a:p>
          <a:p>
            <a:r>
              <a:rPr lang="ru-RU" sz="1100" dirty="0"/>
              <a:t>– добавлять дополнительные реквизиты;</a:t>
            </a:r>
          </a:p>
          <a:p>
            <a:r>
              <a:rPr lang="ru-RU" sz="1100" dirty="0"/>
              <a:t>– оформлять один документ на несколько операций;</a:t>
            </a:r>
          </a:p>
          <a:p>
            <a:r>
              <a:rPr lang="ru-RU" sz="1100" dirty="0"/>
              <a:t>– длящиеся операции оформлять периодически или на конец отчетного периода;</a:t>
            </a:r>
          </a:p>
          <a:p>
            <a:r>
              <a:rPr lang="ru-RU" sz="1100" dirty="0"/>
              <a:t>– разрабатывать свой учетный документ, который содержит обязательные реквизиты</a:t>
            </a:r>
          </a:p>
          <a:p>
            <a:r>
              <a:rPr lang="ru-RU" sz="1100" dirty="0"/>
              <a:t>Организация самостоятельно определяет виды электронной подписи и перечень лиц, которые могут подписать </a:t>
            </a:r>
            <a:r>
              <a:rPr lang="ru-RU" sz="1100" dirty="0" smtClean="0"/>
              <a:t>документ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549365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899592" y="1628800"/>
            <a:ext cx="7200850" cy="441560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4900" dirty="0" smtClean="0"/>
              <a:t>       Постановление </a:t>
            </a:r>
            <a:r>
              <a:rPr lang="ru-RU" sz="4900" dirty="0"/>
              <a:t>ФАС Уральского округа от 08.07.2008 N Ф09-4928/08-С5 по делу N А60-33735/07-С2 (Определением ВАС РФ от 28.10.2008 N 14036/08 отказано в передаче дела в Президиум ВАС РФ для пересмотра в порядке надзора данного постановления, решения Арбитражного суда Свердловской области от 29.02.2008 и постановления Семнадцатого арбитражного апелляционного суда от </a:t>
            </a:r>
            <a:r>
              <a:rPr lang="ru-RU" sz="4900" dirty="0" smtClean="0"/>
              <a:t>30.04.2008).</a:t>
            </a:r>
            <a:endParaRPr lang="ru-RU" sz="4900" dirty="0"/>
          </a:p>
          <a:p>
            <a:pPr algn="just"/>
            <a:endParaRPr lang="ru-RU" sz="4900" dirty="0"/>
          </a:p>
          <a:p>
            <a:pPr marL="0" indent="0" algn="just">
              <a:buNone/>
            </a:pPr>
            <a:r>
              <a:rPr lang="ru-RU" sz="4900" dirty="0" smtClean="0"/>
              <a:t>      Придя </a:t>
            </a:r>
            <a:r>
              <a:rPr lang="ru-RU" sz="4900" dirty="0"/>
              <a:t>к обоснованному выводу о возможности изменения размера лизинговых платежей только по письменному соглашению сторон, учитывая, что истцом не представлено доказательств заключения такого соглашения и оплаты вознаграждения, суды обоснованно отказали в удовлетворении иска о передаче ответчиком объекта лизинга в собственность истца.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2658"/>
            <a:ext cx="7200800" cy="127214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Арбитражная практика прошлого переходного периода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096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450</TotalTime>
  <Words>15154</Words>
  <Application>Microsoft Office PowerPoint</Application>
  <PresentationFormat>Экран (4:3)</PresentationFormat>
  <Paragraphs>1596</Paragraphs>
  <Slides>86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86</vt:i4>
      </vt:variant>
    </vt:vector>
  </HeadingPairs>
  <TitlesOfParts>
    <vt:vector size="87" baseType="lpstr">
      <vt:lpstr>Углы</vt:lpstr>
      <vt:lpstr>Презентация PowerPoint</vt:lpstr>
      <vt:lpstr>Презентация PowerPoint</vt:lpstr>
      <vt:lpstr>Изменение ставки НДС с 18% на 20%: как подготовиться к переходу</vt:lpstr>
      <vt:lpstr>Содержание</vt:lpstr>
      <vt:lpstr>История НДС</vt:lpstr>
      <vt:lpstr>Отражение НДс в договорах</vt:lpstr>
      <vt:lpstr>Что предусмотреть в договорах переходного периода по НДС?</vt:lpstr>
      <vt:lpstr>Пример 1</vt:lpstr>
      <vt:lpstr>Арбитражная практика прошлого переходного периода</vt:lpstr>
      <vt:lpstr>Что предусмотреть в договорах переходного периода по НДС?</vt:lpstr>
      <vt:lpstr>Пример 2</vt:lpstr>
      <vt:lpstr>Что предусмотреть в договорах переходного периода по НДС?</vt:lpstr>
      <vt:lpstr>Что предусмотреть в договорах переходного периода по НДС?</vt:lpstr>
      <vt:lpstr>Указание ставки НДС в различных ситуациях переходного периода</vt:lpstr>
      <vt:lpstr>Указание ставки НДС в различных ситуациях переходного периода</vt:lpstr>
      <vt:lpstr>Пример 3</vt:lpstr>
      <vt:lpstr>Указание ставки НДС в различных ситуациях переходного периода</vt:lpstr>
      <vt:lpstr>Пояснения минфин и фнс по переходному периоду</vt:lpstr>
      <vt:lpstr>Презентация PowerPoint</vt:lpstr>
      <vt:lpstr>Презентация PowerPoint</vt:lpstr>
      <vt:lpstr>Пример 4</vt:lpstr>
      <vt:lpstr>Пример 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Колиошко</dc:creator>
  <cp:lastModifiedBy>Мария Колиошко</cp:lastModifiedBy>
  <cp:revision>192</cp:revision>
  <dcterms:created xsi:type="dcterms:W3CDTF">2018-12-14T08:04:36Z</dcterms:created>
  <dcterms:modified xsi:type="dcterms:W3CDTF">2018-12-18T04:01:10Z</dcterms:modified>
</cp:coreProperties>
</file>