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5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tags/tag3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3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4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5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7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8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97" r:id="rId5"/>
    <p:sldMasterId id="2147483726" r:id="rId6"/>
    <p:sldMasterId id="2147483753" r:id="rId7"/>
    <p:sldMasterId id="2147483780" r:id="rId8"/>
    <p:sldMasterId id="2147483809" r:id="rId9"/>
    <p:sldMasterId id="2147483829" r:id="rId10"/>
  </p:sldMasterIdLst>
  <p:notesMasterIdLst>
    <p:notesMasterId r:id="rId31"/>
  </p:notesMasterIdLst>
  <p:handoutMasterIdLst>
    <p:handoutMasterId r:id="rId32"/>
  </p:handoutMasterIdLst>
  <p:sldIdLst>
    <p:sldId id="308" r:id="rId11"/>
    <p:sldId id="557" r:id="rId12"/>
    <p:sldId id="558" r:id="rId13"/>
    <p:sldId id="559" r:id="rId14"/>
    <p:sldId id="560" r:id="rId15"/>
    <p:sldId id="561" r:id="rId16"/>
    <p:sldId id="562" r:id="rId17"/>
    <p:sldId id="563" r:id="rId18"/>
    <p:sldId id="564" r:id="rId19"/>
    <p:sldId id="565" r:id="rId20"/>
    <p:sldId id="566" r:id="rId21"/>
    <p:sldId id="567" r:id="rId22"/>
    <p:sldId id="568" r:id="rId23"/>
    <p:sldId id="569" r:id="rId24"/>
    <p:sldId id="570" r:id="rId25"/>
    <p:sldId id="571" r:id="rId26"/>
    <p:sldId id="572" r:id="rId27"/>
    <p:sldId id="573" r:id="rId28"/>
    <p:sldId id="574" r:id="rId29"/>
    <p:sldId id="397" r:id="rId30"/>
  </p:sldIdLst>
  <p:sldSz cx="9144000" cy="5143500" type="screen16x9"/>
  <p:notesSz cx="6797675" cy="9928225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3026">
          <p15:clr>
            <a:srgbClr val="A4A3A4"/>
          </p15:clr>
        </p15:guide>
        <p15:guide id="3" orient="horz" pos="3117">
          <p15:clr>
            <a:srgbClr val="A4A3A4"/>
          </p15:clr>
        </p15:guide>
        <p15:guide id="4" orient="horz" pos="577">
          <p15:clr>
            <a:srgbClr val="A4A3A4"/>
          </p15:clr>
        </p15:guide>
        <p15:guide id="5" orient="horz" pos="2618">
          <p15:clr>
            <a:srgbClr val="A4A3A4"/>
          </p15:clr>
        </p15:guide>
        <p15:guide id="6" orient="horz" pos="2527">
          <p15:clr>
            <a:srgbClr val="A4A3A4"/>
          </p15:clr>
        </p15:guide>
        <p15:guide id="7" orient="horz" pos="2119">
          <p15:clr>
            <a:srgbClr val="A4A3A4"/>
          </p15:clr>
        </p15:guide>
        <p15:guide id="8" orient="horz" pos="2028">
          <p15:clr>
            <a:srgbClr val="A4A3A4"/>
          </p15:clr>
        </p15:guide>
        <p15:guide id="9" orient="horz" pos="1620">
          <p15:clr>
            <a:srgbClr val="A4A3A4"/>
          </p15:clr>
        </p15:guide>
        <p15:guide id="10" orient="horz" pos="1529">
          <p15:clr>
            <a:srgbClr val="A4A3A4"/>
          </p15:clr>
        </p15:guide>
        <p15:guide id="11" orient="horz" pos="1121">
          <p15:clr>
            <a:srgbClr val="A4A3A4"/>
          </p15:clr>
        </p15:guide>
        <p15:guide id="12" orient="horz" pos="1030">
          <p15:clr>
            <a:srgbClr val="A4A3A4"/>
          </p15:clr>
        </p15:guide>
        <p15:guide id="13" orient="horz" pos="486">
          <p15:clr>
            <a:srgbClr val="A4A3A4"/>
          </p15:clr>
        </p15:guide>
        <p15:guide id="14" orient="horz" pos="804">
          <p15:clr>
            <a:srgbClr val="A4A3A4"/>
          </p15:clr>
        </p15:guide>
        <p15:guide id="15" orient="horz" pos="123">
          <p15:clr>
            <a:srgbClr val="A4A3A4"/>
          </p15:clr>
        </p15:guide>
        <p15:guide id="16" orient="horz" pos="894">
          <p15:clr>
            <a:srgbClr val="A4A3A4"/>
          </p15:clr>
        </p15:guide>
        <p15:guide id="17" pos="2835">
          <p15:clr>
            <a:srgbClr val="A4A3A4"/>
          </p15:clr>
        </p15:guide>
        <p15:guide id="18" pos="2925">
          <p15:clr>
            <a:srgbClr val="A4A3A4"/>
          </p15:clr>
        </p15:guide>
        <p15:guide id="19" pos="3742">
          <p15:clr>
            <a:srgbClr val="A4A3A4"/>
          </p15:clr>
        </p15:guide>
        <p15:guide id="20" pos="3833">
          <p15:clr>
            <a:srgbClr val="A4A3A4"/>
          </p15:clr>
        </p15:guide>
        <p15:guide id="21" pos="4649">
          <p15:clr>
            <a:srgbClr val="A4A3A4"/>
          </p15:clr>
        </p15:guide>
        <p15:guide id="22" pos="4740">
          <p15:clr>
            <a:srgbClr val="A4A3A4"/>
          </p15:clr>
        </p15:guide>
        <p15:guide id="23" pos="2018">
          <p15:clr>
            <a:srgbClr val="A4A3A4"/>
          </p15:clr>
        </p15:guide>
        <p15:guide id="24" pos="1746">
          <p15:clr>
            <a:srgbClr val="A4A3A4"/>
          </p15:clr>
        </p15:guide>
        <p15:guide id="25" pos="1111">
          <p15:clr>
            <a:srgbClr val="A4A3A4"/>
          </p15:clr>
        </p15:guide>
        <p15:guide id="26" pos="1020">
          <p15:clr>
            <a:srgbClr val="A4A3A4"/>
          </p15:clr>
        </p15:guide>
        <p15:guide id="27" pos="204">
          <p15:clr>
            <a:srgbClr val="A4A3A4"/>
          </p15:clr>
        </p15:guide>
        <p15:guide id="28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939">
          <p15:clr>
            <a:srgbClr val="A4A3A4"/>
          </p15:clr>
        </p15:guide>
        <p15:guide id="2" orient="horz" pos="495">
          <p15:clr>
            <a:srgbClr val="A4A3A4"/>
          </p15:clr>
        </p15:guide>
        <p15:guide id="3" pos="281">
          <p15:clr>
            <a:srgbClr val="A4A3A4"/>
          </p15:clr>
        </p15:guide>
        <p15:guide id="4" pos="40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15FB49-3FBE-41CF-8DFC-A938FE5134F0}">
  <a:tblStyle styleId="{C115FB49-3FBE-41CF-8DFC-A938FE5134F0}" styleName="GfK Group Tabe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mpd="sng">
              <a:solidFill>
                <a:schemeClr val="lt2"/>
              </a:solidFill>
              <a:prstDash val="dash"/>
            </a:ln>
          </a:top>
          <a:bottom>
            <a:ln w="6350" cmpd="sng">
              <a:solidFill>
                <a:schemeClr val="lt2"/>
              </a:solidFill>
              <a:prstDash val="dash"/>
            </a:ln>
          </a:bottom>
          <a:insideH>
            <a:ln w="6350" cmpd="sng">
              <a:solidFill>
                <a:schemeClr val="lt2"/>
              </a:solidFill>
              <a:prstDash val="dash"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V>
      <a:tcStyle>
        <a:tcBdr/>
        <a:fill>
          <a:solidFill>
            <a:srgbClr val="E8E7E6"/>
          </a:solidFill>
        </a:fill>
      </a:tcStyle>
    </a:band1V>
    <a:lastCol>
      <a:tcStyle>
        <a:tcBdr/>
        <a:fill>
          <a:solidFill>
            <a:srgbClr val="E8E7E6"/>
          </a:solidFill>
        </a:fill>
      </a:tcStyle>
    </a:lastCol>
    <a:firstCol>
      <a:tcStyle>
        <a:tcBdr/>
        <a:fill>
          <a:solidFill>
            <a:srgbClr val="E8E7E6"/>
          </a:solidFill>
        </a:fill>
      </a:tcStyle>
    </a:firstCol>
    <a:lastRow>
      <a:tcTxStyle b="on"/>
      <a:tcStyle>
        <a:tcBdr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</a:tcBdr>
      </a:tcStyle>
    </a:lastRow>
    <a:firstRow>
      <a:tcTxStyle b="on"/>
      <a:tcStyle>
        <a:tcBdr>
          <a:top>
            <a:ln>
              <a:noFill/>
            </a:ln>
          </a:top>
          <a:bottom>
            <a:ln w="952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97158" autoAdjust="0"/>
  </p:normalViewPr>
  <p:slideViewPr>
    <p:cSldViewPr showGuides="1">
      <p:cViewPr varScale="1">
        <p:scale>
          <a:sx n="106" d="100"/>
          <a:sy n="106" d="100"/>
        </p:scale>
        <p:origin x="960" y="14"/>
      </p:cViewPr>
      <p:guideLst>
        <p:guide orient="horz" pos="2981"/>
        <p:guide orient="horz" pos="3026"/>
        <p:guide orient="horz" pos="3117"/>
        <p:guide orient="horz" pos="577"/>
        <p:guide orient="horz" pos="2618"/>
        <p:guide orient="horz" pos="2527"/>
        <p:guide orient="horz" pos="2119"/>
        <p:guide orient="horz" pos="2028"/>
        <p:guide orient="horz" pos="1620"/>
        <p:guide orient="horz" pos="1529"/>
        <p:guide orient="horz" pos="1121"/>
        <p:guide orient="horz" pos="1030"/>
        <p:guide orient="horz" pos="486"/>
        <p:guide orient="horz" pos="804"/>
        <p:guide orient="horz" pos="123"/>
        <p:guide orient="horz" pos="894"/>
        <p:guide pos="2835"/>
        <p:guide pos="2925"/>
        <p:guide pos="3742"/>
        <p:guide pos="3833"/>
        <p:guide pos="4649"/>
        <p:guide pos="4740"/>
        <p:guide pos="2018"/>
        <p:guide pos="1746"/>
        <p:guide pos="1111"/>
        <p:guide pos="1020"/>
        <p:guide pos="204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188"/>
    </p:cViewPr>
  </p:sorterViewPr>
  <p:notesViewPr>
    <p:cSldViewPr showGuides="1">
      <p:cViewPr>
        <p:scale>
          <a:sx n="100" d="100"/>
          <a:sy n="100" d="100"/>
        </p:scale>
        <p:origin x="-3258" y="258"/>
      </p:cViewPr>
      <p:guideLst>
        <p:guide orient="horz" pos="5939"/>
        <p:guide orient="horz" pos="495"/>
        <p:guide pos="281"/>
        <p:guide pos="40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0257523863322E-2"/>
          <c:y val="3.235184874484371E-2"/>
          <c:w val="0.86096901003966431"/>
          <c:h val="0.86617621364559405"/>
        </c:manualLayout>
      </c:layout>
      <c:lineChart>
        <c:grouping val="standard"/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Adidas</c:v>
                </c:pt>
              </c:strCache>
            </c:strRef>
          </c:tx>
          <c:spPr>
            <a:ln>
              <a:solidFill>
                <a:schemeClr val="bg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Tabelle1!$A$2:$A$10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Tabelle1!$B$2:$B$10</c:f>
              <c:numCache>
                <c:formatCode>0%</c:formatCode>
                <c:ptCount val="9"/>
                <c:pt idx="0">
                  <c:v>0.16700000000000001</c:v>
                </c:pt>
                <c:pt idx="1">
                  <c:v>0.17100000000000001</c:v>
                </c:pt>
                <c:pt idx="2">
                  <c:v>0.18100000000000002</c:v>
                </c:pt>
                <c:pt idx="3">
                  <c:v>0.18100000000000002</c:v>
                </c:pt>
                <c:pt idx="4">
                  <c:v>0.2</c:v>
                </c:pt>
                <c:pt idx="5">
                  <c:v>0.18679000000000001</c:v>
                </c:pt>
                <c:pt idx="6">
                  <c:v>0.200751618993605</c:v>
                </c:pt>
                <c:pt idx="7">
                  <c:v>0.20060865</c:v>
                </c:pt>
                <c:pt idx="8">
                  <c:v>0.21631689208148661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BF-4615-8951-7161678F0F4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Puma</c:v>
                </c:pt>
              </c:strCache>
            </c:strRef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Tabelle1!$A$2:$A$10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Tabelle1!$C$2:$C$10</c:f>
              <c:numCache>
                <c:formatCode>0%</c:formatCode>
                <c:ptCount val="9"/>
                <c:pt idx="0">
                  <c:v>3.5000000000000003E-2</c:v>
                </c:pt>
                <c:pt idx="1">
                  <c:v>4.1000000000000002E-2</c:v>
                </c:pt>
                <c:pt idx="2">
                  <c:v>3.7000000000000005E-2</c:v>
                </c:pt>
                <c:pt idx="3">
                  <c:v>3.7000000000000005E-2</c:v>
                </c:pt>
                <c:pt idx="4">
                  <c:v>5.0999999999999997E-2</c:v>
                </c:pt>
                <c:pt idx="5">
                  <c:v>4.6940000000000003E-2</c:v>
                </c:pt>
                <c:pt idx="6">
                  <c:v>4.4537837403380381E-2</c:v>
                </c:pt>
                <c:pt idx="7">
                  <c:v>4.1655949999999997E-2</c:v>
                </c:pt>
                <c:pt idx="8">
                  <c:v>3.8881117128566567E-2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BF-4615-8951-7161678F0F4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Nike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Tabelle1!$A$2:$A$10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Tabelle1!$D$2:$D$10</c:f>
              <c:numCache>
                <c:formatCode>0%</c:formatCode>
                <c:ptCount val="9"/>
                <c:pt idx="0">
                  <c:v>7.0999999999999994E-2</c:v>
                </c:pt>
                <c:pt idx="1">
                  <c:v>7.0999999999999994E-2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9.9000000000000005E-2</c:v>
                </c:pt>
                <c:pt idx="5">
                  <c:v>0.10566</c:v>
                </c:pt>
                <c:pt idx="6">
                  <c:v>0.12321777415857099</c:v>
                </c:pt>
                <c:pt idx="7">
                  <c:v>0.12986665</c:v>
                </c:pt>
                <c:pt idx="8">
                  <c:v>0.13200694261020901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7BF-4615-8951-7161678F0F4D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Asics</c:v>
                </c:pt>
              </c:strCache>
            </c:strRef>
          </c:tx>
          <c:spPr>
            <a:ln>
              <a:solidFill>
                <a:schemeClr val="bg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Tabelle1!$A$2:$A$10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Tabelle1!$E$2:$E$10</c:f>
              <c:numCache>
                <c:formatCode>0%</c:formatCode>
                <c:ptCount val="9"/>
                <c:pt idx="0">
                  <c:v>2.5000000000000001E-2</c:v>
                </c:pt>
                <c:pt idx="1">
                  <c:v>3.4000000000000002E-2</c:v>
                </c:pt>
                <c:pt idx="2">
                  <c:v>3.5000000000000003E-2</c:v>
                </c:pt>
                <c:pt idx="3">
                  <c:v>3.5000000000000003E-2</c:v>
                </c:pt>
                <c:pt idx="4">
                  <c:v>3.4000000000000002E-2</c:v>
                </c:pt>
                <c:pt idx="5">
                  <c:v>3.245E-2</c:v>
                </c:pt>
                <c:pt idx="6">
                  <c:v>8.3349691195480441E-2</c:v>
                </c:pt>
                <c:pt idx="7">
                  <c:v>8.6165400000000003E-2</c:v>
                </c:pt>
                <c:pt idx="8">
                  <c:v>8.8250384812724472E-2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7BF-4615-8951-7161678F0F4D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Reebok</c:v>
                </c:pt>
              </c:strCache>
            </c:strRef>
          </c:tx>
          <c:spPr>
            <a:ln>
              <a:solidFill>
                <a:schemeClr val="bg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Tabelle1!$A$2:$A$10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Tabelle1!$F$2:$F$10</c:f>
              <c:numCache>
                <c:formatCode>0%</c:formatCode>
                <c:ptCount val="9"/>
                <c:pt idx="1">
                  <c:v>1.7000000000000001E-2</c:v>
                </c:pt>
                <c:pt idx="2">
                  <c:v>1.6E-2</c:v>
                </c:pt>
                <c:pt idx="3">
                  <c:v>1.6E-2</c:v>
                </c:pt>
                <c:pt idx="4">
                  <c:v>1.7000000000000001E-2</c:v>
                </c:pt>
                <c:pt idx="5">
                  <c:v>1.6420000000000001E-2</c:v>
                </c:pt>
                <c:pt idx="6">
                  <c:v>3.1316075244715066E-2</c:v>
                </c:pt>
                <c:pt idx="7">
                  <c:v>3.6421999999999996E-2</c:v>
                </c:pt>
                <c:pt idx="8">
                  <c:v>2.8732683427398667E-2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7BF-4615-8951-7161678F0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8198608"/>
        <c:axId val="268199000"/>
      </c:lineChart>
      <c:catAx>
        <c:axId val="26819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68199000"/>
        <c:crosses val="autoZero"/>
        <c:auto val="1"/>
        <c:lblAlgn val="ctr"/>
        <c:lblOffset val="100"/>
        <c:noMultiLvlLbl val="1"/>
      </c:catAx>
      <c:valAx>
        <c:axId val="2681990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ln>
            <a:noFill/>
          </a:ln>
        </c:spPr>
        <c:crossAx val="268198608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6682202841236654E-4"/>
          <c:y val="0.3725607274467963"/>
          <c:w val="0.99973317797158767"/>
          <c:h val="0.59216872701860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Mem+Positive</c:v>
                </c:pt>
              </c:strCache>
            </c:strRef>
          </c:tx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Tabelle1!$A$2:$A$3</c:f>
              <c:numCache>
                <c:formatCode>0</c:formatCode>
                <c:ptCount val="2"/>
                <c:pt idx="0">
                  <c:v>39</c:v>
                </c:pt>
                <c:pt idx="1">
                  <c:v>20.5</c:v>
                </c:pt>
              </c:numCache>
            </c:numRef>
          </c:cat>
          <c:val>
            <c:numRef>
              <c:f>Tabelle1!$B$2:$B$3</c:f>
              <c:numCache>
                <c:formatCode>_-* #,##0\ _€_-;\-* #,##0\ _€_-;_-* "-"??\ _€_-;_-@_-</c:formatCode>
                <c:ptCount val="2"/>
                <c:pt idx="0">
                  <c:v>53.521126760563376</c:v>
                </c:pt>
                <c:pt idx="1">
                  <c:v>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D0-429E-98F7-497D5F68F3E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Mem+Negative</c:v>
                </c:pt>
              </c:strCache>
            </c:strRef>
          </c:tx>
          <c:spPr>
            <a:solidFill>
              <a:schemeClr val="accent5"/>
            </a:soli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Tabelle1!$A$2:$A$3</c:f>
              <c:numCache>
                <c:formatCode>0</c:formatCode>
                <c:ptCount val="2"/>
                <c:pt idx="0">
                  <c:v>39</c:v>
                </c:pt>
                <c:pt idx="1">
                  <c:v>20.5</c:v>
                </c:pt>
              </c:numCache>
            </c:numRef>
          </c:cat>
          <c:val>
            <c:numRef>
              <c:f>Tabelle1!$C$2:$C$3</c:f>
              <c:numCache>
                <c:formatCode>_-* #,##0\ _€_-;\-* #,##0\ _€_-;_-* "-"??\ _€_-;_-@_-</c:formatCode>
                <c:ptCount val="2"/>
                <c:pt idx="0">
                  <c:v>-15.492957746478872</c:v>
                </c:pt>
                <c:pt idx="1">
                  <c:v>-18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D0-429E-98F7-497D5F68F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187357680"/>
        <c:axId val="187359248"/>
      </c:barChart>
      <c:catAx>
        <c:axId val="1873576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0" sourceLinked="1"/>
        <c:majorTickMark val="none"/>
        <c:minorTickMark val="none"/>
        <c:tickLblPos val="high"/>
        <c:spPr>
          <a:ln w="12700">
            <a:solidFill>
              <a:schemeClr val="bg2"/>
            </a:solidFill>
          </a:ln>
        </c:spPr>
        <c:txPr>
          <a:bodyPr/>
          <a:lstStyle/>
          <a:p>
            <a:pPr>
              <a:defRPr lang="en-US" sz="1800" b="1">
                <a:solidFill>
                  <a:schemeClr val="tx1"/>
                </a:solidFill>
              </a:defRPr>
            </a:pPr>
            <a:endParaRPr lang="ru-RU"/>
          </a:p>
        </c:txPr>
        <c:crossAx val="187359248"/>
        <c:crosses val="autoZero"/>
        <c:auto val="1"/>
        <c:lblAlgn val="ctr"/>
        <c:lblOffset val="100"/>
        <c:noMultiLvlLbl val="0"/>
      </c:catAx>
      <c:valAx>
        <c:axId val="1873592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_-* #,##0\ _€_-;\-* #,##0\ _€_-;_-* &quot;-&quot;??\ _€_-;_-@_-" sourceLinked="1"/>
        <c:majorTickMark val="none"/>
        <c:minorTickMark val="none"/>
        <c:tickLblPos val="none"/>
        <c:spPr>
          <a:ln>
            <a:noFill/>
          </a:ln>
        </c:spPr>
        <c:crossAx val="187357680"/>
        <c:crosses val="autoZero"/>
        <c:crossBetween val="between"/>
      </c:valAx>
      <c:spPr>
        <a:noFill/>
        <a:ln w="9525" cap="flat" cmpd="sng" algn="ctr">
          <a:noFill/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400" baseline="0">
          <a:latin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957070707070716E-2"/>
          <c:y val="7.8177685525650524E-4"/>
          <c:w val="0.97104292929292912"/>
          <c:h val="0.999218235473358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56E-4248-AE7C-31789E483EF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56E-4248-AE7C-31789E483EF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56E-4248-AE7C-31789E483EF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56E-4248-AE7C-31789E483EF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56E-4248-AE7C-31789E483EF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56E-4248-AE7C-31789E483EF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56E-4248-AE7C-31789E483EF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56E-4248-AE7C-31789E483EF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256E-4248-AE7C-31789E483EF2}"/>
              </c:ext>
            </c:extLst>
          </c:dPt>
          <c:dLbls>
            <c:dLbl>
              <c:idx val="0"/>
              <c:layout>
                <c:manualLayout>
                  <c:x val="-8.8131016756874625E-2"/>
                  <c:y val="4.03340924225828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56E-4248-AE7C-31789E483EF2}"/>
                </c:ext>
              </c:extLst>
            </c:dLbl>
            <c:dLbl>
              <c:idx val="2"/>
              <c:layout>
                <c:manualLayout>
                  <c:x val="-0.101996662836197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56E-4248-AE7C-31789E483EF2}"/>
                </c:ext>
              </c:extLst>
            </c:dLbl>
            <c:dLbl>
              <c:idx val="5"/>
              <c:layout>
                <c:manualLayout>
                  <c:x val="-8.831355618661655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56E-4248-AE7C-31789E483EF2}"/>
                </c:ext>
              </c:extLst>
            </c:dLbl>
            <c:dLbl>
              <c:idx val="6"/>
              <c:layout>
                <c:manualLayout>
                  <c:x val="-8.2518235566521533E-2"/>
                  <c:y val="4.22077334374103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56E-4248-AE7C-31789E483EF2}"/>
                </c:ext>
              </c:extLst>
            </c:dLbl>
            <c:dLbl>
              <c:idx val="7"/>
              <c:layout>
                <c:manualLayout>
                  <c:x val="-0.15036593642727458"/>
                  <c:y val="4.03340924225828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56E-4248-AE7C-31789E483EF2}"/>
                </c:ext>
              </c:extLst>
            </c:dLbl>
            <c:dLbl>
              <c:idx val="8"/>
              <c:layout>
                <c:manualLayout>
                  <c:x val="-8.0351691550734919E-2"/>
                  <c:y val="8.43948028750053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56E-4248-AE7C-31789E483E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Sheet1!$B$2:$B$10</c:f>
              <c:numCache>
                <c:formatCode>0</c:formatCode>
                <c:ptCount val="9"/>
                <c:pt idx="0">
                  <c:v>3.0534351145038165</c:v>
                </c:pt>
                <c:pt idx="1">
                  <c:v>11</c:v>
                </c:pt>
                <c:pt idx="2">
                  <c:v>5.343511450381679</c:v>
                </c:pt>
                <c:pt idx="3">
                  <c:v>11</c:v>
                </c:pt>
                <c:pt idx="4">
                  <c:v>24</c:v>
                </c:pt>
                <c:pt idx="5">
                  <c:v>2</c:v>
                </c:pt>
                <c:pt idx="6">
                  <c:v>2.2900763358778624</c:v>
                </c:pt>
                <c:pt idx="7">
                  <c:v>25</c:v>
                </c:pt>
                <c:pt idx="8">
                  <c:v>2.2900763358778624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56E-4248-AE7C-31789E483EF2}"/>
            </c:ext>
          </c:extLst>
        </c:ser>
        <c:ser>
          <c:idx val="1"/>
          <c:order val="1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256E-4248-AE7C-31789E483EF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256E-4248-AE7C-31789E483EF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256E-4248-AE7C-31789E483EF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256E-4248-AE7C-31789E483EF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256E-4248-AE7C-31789E483EF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256E-4248-AE7C-31789E483EF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256E-4248-AE7C-31789E483EF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256E-4248-AE7C-31789E483EF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256E-4248-AE7C-31789E483EF2}"/>
              </c:ext>
            </c:extLst>
          </c:dPt>
          <c:dLbls>
            <c:dLbl>
              <c:idx val="0"/>
              <c:layout>
                <c:manualLayout>
                  <c:x val="-9.9547694245230092E-2"/>
                  <c:y val="3.1756627369957402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56E-4248-AE7C-31789E483EF2}"/>
                </c:ext>
              </c:extLst>
            </c:dLbl>
            <c:dLbl>
              <c:idx val="2"/>
              <c:layout>
                <c:manualLayout>
                  <c:x val="-0.101996662836197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56E-4248-AE7C-31789E483EF2}"/>
                </c:ext>
              </c:extLst>
            </c:dLbl>
            <c:dLbl>
              <c:idx val="5"/>
              <c:layout>
                <c:manualLayout>
                  <c:x val="-0.10731787097770079"/>
                  <c:y val="4.2201382111936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256E-4248-AE7C-31789E483EF2}"/>
                </c:ext>
              </c:extLst>
            </c:dLbl>
            <c:dLbl>
              <c:idx val="6"/>
              <c:layout>
                <c:manualLayout>
                  <c:x val="-8.035169155073491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256E-4248-AE7C-31789E483EF2}"/>
                </c:ext>
              </c:extLst>
            </c:dLbl>
            <c:dLbl>
              <c:idx val="7"/>
              <c:layout>
                <c:manualLayout>
                  <c:x val="-0.16394368474827936"/>
                  <c:y val="4.03372680853198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256E-4248-AE7C-31789E483EF2}"/>
                </c:ext>
              </c:extLst>
            </c:dLbl>
            <c:dLbl>
              <c:idx val="8"/>
              <c:layout>
                <c:manualLayout>
                  <c:x val="-8.035169155073491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256E-4248-AE7C-31789E483EF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Sheet1!$C$2:$C$10</c:f>
              <c:numCache>
                <c:formatCode>0</c:formatCode>
                <c:ptCount val="9"/>
                <c:pt idx="0">
                  <c:v>2.9197080291970803</c:v>
                </c:pt>
                <c:pt idx="1">
                  <c:v>16</c:v>
                </c:pt>
                <c:pt idx="2">
                  <c:v>4.3795620437956204</c:v>
                </c:pt>
                <c:pt idx="3">
                  <c:v>4</c:v>
                </c:pt>
                <c:pt idx="4">
                  <c:v>37</c:v>
                </c:pt>
                <c:pt idx="5">
                  <c:v>5</c:v>
                </c:pt>
                <c:pt idx="6">
                  <c:v>1.4598540145985401</c:v>
                </c:pt>
                <c:pt idx="7">
                  <c:v>18</c:v>
                </c:pt>
                <c:pt idx="8">
                  <c:v>2.1897810218978102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56E-4248-AE7C-31789E483E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9"/>
        <c:axId val="187355328"/>
        <c:axId val="187356896"/>
      </c:barChart>
      <c:catAx>
        <c:axId val="1873553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356896"/>
        <c:crosses val="autoZero"/>
        <c:auto val="1"/>
        <c:lblAlgn val="ctr"/>
        <c:lblOffset val="100"/>
        <c:noMultiLvlLbl val="0"/>
      </c:catAx>
      <c:valAx>
        <c:axId val="187356896"/>
        <c:scaling>
          <c:orientation val="minMax"/>
          <c:max val="6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35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922419" y="194777"/>
            <a:ext cx="432283" cy="4323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6088" y="9429446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</a:t>
            </a:r>
            <a:r>
              <a:rPr lang="en-US" dirty="0" err="1"/>
              <a:t>GfK</a:t>
            </a:r>
            <a:r>
              <a:rPr lang="en-US" dirty="0"/>
              <a:t> </a:t>
            </a:r>
            <a:fld id="{C8998D9E-49B2-4097-B552-57EEB9E5A717}" type="datetime4">
              <a:rPr lang="en-US" smtClean="0"/>
              <a:t>September 4, 2018</a:t>
            </a:fld>
            <a:r>
              <a:rPr lang="en-US" dirty="0" smtClean="0"/>
              <a:t> </a:t>
            </a:r>
            <a:r>
              <a:rPr lang="en-US" dirty="0"/>
              <a:t>| Title of </a:t>
            </a:r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gray">
          <a:xfrm>
            <a:off x="5703157" y="9429446"/>
            <a:ext cx="648090" cy="288086"/>
          </a:xfrm>
          <a:prstGeom prst="rect">
            <a:avLst/>
          </a:prstGeom>
        </p:spPr>
        <p:txBody>
          <a:bodyPr vert="horz" lIns="0" tIns="0" rIns="0" bIns="0" rtlCol="0" anchor="b"/>
          <a:lstStyle/>
          <a:p>
            <a:pPr lvl="0" algn="r"/>
            <a:fld id="{CA005866-F985-470A-86CC-2BB4A48D5BA8}" type="slidenum">
              <a:rPr lang="de-DE" sz="800" smtClean="0">
                <a:solidFill>
                  <a:schemeClr val="bg2"/>
                </a:solidFill>
              </a:rPr>
              <a:pPr lvl="0" algn="r"/>
              <a:t>‹#›</a:t>
            </a:fld>
            <a:endParaRPr lang="de-DE" sz="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3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46088" y="787400"/>
            <a:ext cx="5905500" cy="3322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46088" y="4315919"/>
            <a:ext cx="5905500" cy="482544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088" y="9429446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</a:t>
            </a:r>
            <a:r>
              <a:rPr lang="en-US" dirty="0" err="1"/>
              <a:t>GfK</a:t>
            </a:r>
            <a:r>
              <a:rPr lang="en-US" dirty="0"/>
              <a:t> </a:t>
            </a:r>
            <a:fld id="{0B798607-B8D6-44E8-B6BA-DA2D673578FB}" type="datetime4">
              <a:rPr lang="en-US" smtClean="0"/>
              <a:t>September 4, 2018</a:t>
            </a:fld>
            <a:r>
              <a:rPr lang="en-US" dirty="0" smtClean="0"/>
              <a:t> </a:t>
            </a:r>
            <a:r>
              <a:rPr lang="en-US" dirty="0"/>
              <a:t>| Title of </a:t>
            </a:r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gray">
          <a:xfrm>
            <a:off x="5703157" y="9429446"/>
            <a:ext cx="648090" cy="288086"/>
          </a:xfrm>
          <a:prstGeom prst="rect">
            <a:avLst/>
          </a:prstGeom>
        </p:spPr>
        <p:txBody>
          <a:bodyPr vert="horz" lIns="0" tIns="0" rIns="0" bIns="0" rtlCol="0" anchor="b"/>
          <a:lstStyle/>
          <a:p>
            <a:pPr lvl="0" algn="r"/>
            <a:fld id="{CA005866-F985-470A-86CC-2BB4A48D5BA8}" type="slidenum">
              <a:rPr lang="de-DE" sz="800" smtClean="0">
                <a:solidFill>
                  <a:schemeClr val="bg2"/>
                </a:solidFill>
              </a:rPr>
              <a:pPr lvl="0" algn="r"/>
              <a:t>‹#›</a:t>
            </a:fld>
            <a:endParaRPr lang="de-DE" sz="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2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300"/>
      </a:spcBef>
      <a:spcAft>
        <a:spcPts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576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66700" indent="-88900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576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778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93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F06FA2-4D84-48C3-8EF2-06251BB591A6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278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993CB70-BD2A-4F06-98EA-265C7CC0FE3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27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993CB70-BD2A-4F06-98EA-265C7CC0FE3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3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0375" y="782638"/>
            <a:ext cx="5876925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703160" y="9376680"/>
            <a:ext cx="648431" cy="2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5334" indent="-286667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6667" indent="-229334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5334" indent="-229334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64001" indent="-229334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22667" indent="-2293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81333" indent="-2293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40000" indent="-2293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98667" indent="-2293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de-DE" dirty="0">
                <a:solidFill>
                  <a:schemeClr val="bg2"/>
                </a:solidFill>
              </a:rPr>
              <a:t>Seite </a:t>
            </a:r>
            <a:fld id="{17A8F84A-B230-4B4F-ACB4-DFBE1F091A3D}" type="slidenum">
              <a:rPr lang="en-US" altLang="de-DE">
                <a:solidFill>
                  <a:schemeClr val="bg2"/>
                </a:solidFill>
              </a:rPr>
              <a:pPr/>
              <a:t>15</a:t>
            </a:fld>
            <a:endParaRPr lang="de-DE" alt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06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703160" y="9376680"/>
            <a:ext cx="648431" cy="286474"/>
          </a:xfrm>
          <a:prstGeom prst="rect">
            <a:avLst/>
          </a:prstGeom>
        </p:spPr>
        <p:txBody>
          <a:bodyPr/>
          <a:lstStyle/>
          <a:p>
            <a:fld id="{5227E9A1-BB6A-40C6-A74F-ED878F9B574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6600"/>
            <a:ext cx="6589713" cy="37068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5" y="4690822"/>
            <a:ext cx="5438775" cy="44429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05" tIns="46052" rIns="92105" bIns="460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297906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6600"/>
            <a:ext cx="6589713" cy="37068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5" y="4690822"/>
            <a:ext cx="5438775" cy="44429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05" tIns="46052" rIns="92105" bIns="460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428192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82638"/>
            <a:ext cx="5876925" cy="33051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Adidas‘ strong </a:t>
            </a:r>
            <a:r>
              <a:rPr lang="en-US" sz="1600" b="1" dirty="0"/>
              <a:t>brand experiences </a:t>
            </a:r>
            <a:r>
              <a:rPr lang="en-US" sz="1600" dirty="0"/>
              <a:t>are </a:t>
            </a:r>
            <a:r>
              <a:rPr lang="en-US" sz="1600" b="1" dirty="0"/>
              <a:t>reflected</a:t>
            </a:r>
            <a:r>
              <a:rPr lang="en-US" sz="1600" dirty="0"/>
              <a:t> in a strong, long-term </a:t>
            </a:r>
            <a:r>
              <a:rPr lang="en-US" sz="1600" b="1" dirty="0"/>
              <a:t>brand relationship</a:t>
            </a:r>
            <a:r>
              <a:rPr lang="en-US" sz="1600" dirty="0"/>
              <a:t>.</a:t>
            </a:r>
          </a:p>
          <a:p>
            <a:r>
              <a:rPr lang="en-US" sz="1600" dirty="0"/>
              <a:t>The </a:t>
            </a:r>
            <a:r>
              <a:rPr lang="en-US" sz="1600" b="1" dirty="0"/>
              <a:t>relationship types marked with green font </a:t>
            </a:r>
            <a:r>
              <a:rPr lang="en-US" sz="1600" dirty="0"/>
              <a:t>are </a:t>
            </a:r>
            <a:r>
              <a:rPr lang="en-US" sz="1600" b="1" dirty="0"/>
              <a:t>strong relationships</a:t>
            </a:r>
            <a:r>
              <a:rPr lang="en-US" sz="1600" dirty="0"/>
              <a:t>, which correlate highly with market share and price premium.</a:t>
            </a:r>
          </a:p>
          <a:p>
            <a:r>
              <a:rPr lang="en-US" sz="1600" dirty="0"/>
              <a:t>Adidas clearly outperforms Puma in this regard. Adidas is perceived as a </a:t>
            </a:r>
            <a:r>
              <a:rPr lang="en-US" sz="1600" b="1" dirty="0"/>
              <a:t>close friend</a:t>
            </a:r>
            <a:r>
              <a:rPr lang="en-US" sz="1600" dirty="0"/>
              <a:t> or </a:t>
            </a:r>
            <a:r>
              <a:rPr lang="en-US" sz="1600" b="1" dirty="0"/>
              <a:t>guru</a:t>
            </a:r>
            <a:r>
              <a:rPr lang="en-US" sz="1600" dirty="0"/>
              <a:t>, which can be admired.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703160" y="9376680"/>
            <a:ext cx="648431" cy="286474"/>
          </a:xfrm>
          <a:prstGeom prst="rect">
            <a:avLst/>
          </a:prstGeom>
        </p:spPr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Seite </a:t>
            </a:r>
            <a:fld id="{631115FC-FCCC-412E-8B45-85A3F482063D}" type="slidenum">
              <a:rPr lang="en-US" sz="800">
                <a:solidFill>
                  <a:schemeClr val="bg2"/>
                </a:solidFill>
              </a:rPr>
              <a:pPr/>
              <a:t>19</a:t>
            </a:fld>
            <a:endParaRPr lang="de-DE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5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49" y="1779587"/>
            <a:ext cx="8496301" cy="1008193"/>
          </a:xfr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49" y="2859790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850" y="4588060"/>
            <a:ext cx="849630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09560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20"/>
            <a:ext cx="8497180" cy="2880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0" y="1275570"/>
            <a:ext cx="2735703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03809" y="1276350"/>
            <a:ext cx="2736381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6084210" y="1276350"/>
            <a:ext cx="2736380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216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5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79649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21"/>
            <a:ext cx="8497180" cy="2880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4803552"/>
            <a:ext cx="8496418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95383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580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20"/>
            <a:ext cx="8497180" cy="2880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0" y="1275570"/>
            <a:ext cx="2735703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03809" y="1276350"/>
            <a:ext cx="2736381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6084210" y="1276350"/>
            <a:ext cx="2736380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59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2432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6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23411" y="1275570"/>
            <a:ext cx="20162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2483711" y="1275570"/>
            <a:ext cx="2016279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644010" y="1275570"/>
            <a:ext cx="2016280" cy="345520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804310" y="1275570"/>
            <a:ext cx="2016280" cy="345442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63771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23411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644010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67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9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0" y="915989"/>
            <a:ext cx="8496299" cy="20142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4992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9"/>
            <a:ext cx="8496299" cy="20161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2462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8"/>
            <a:ext cx="8496300" cy="201612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48354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63765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23411" y="1275570"/>
            <a:ext cx="20162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2483711" y="1275570"/>
            <a:ext cx="2016279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644010" y="1275570"/>
            <a:ext cx="2016280" cy="345520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804310" y="1275570"/>
            <a:ext cx="2016280" cy="345442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1279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81066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35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6447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8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8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8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9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763688" y="307582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888" y="307629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733343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5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6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639432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2pPr>
            <a:lvl3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4pPr>
            <a:lvl5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6pPr>
            <a:lvl7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7pPr>
            <a:lvl8pPr>
              <a:defRPr sz="1600"/>
            </a:lvl8pPr>
            <a:lvl9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04060"/>
            <a:ext cx="8496300" cy="144462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3366675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04060"/>
            <a:ext cx="8496300" cy="144462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23851" y="915521"/>
            <a:ext cx="4176713" cy="381681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2pPr>
            <a:lvl3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4pPr>
            <a:lvl5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6pPr>
            <a:lvl7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7pPr>
            <a:lvl8pPr>
              <a:defRPr sz="1600"/>
            </a:lvl8pPr>
            <a:lvl9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 bwMode="gray">
          <a:xfrm>
            <a:off x="4644012" y="915521"/>
            <a:ext cx="4176713" cy="381681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2pPr>
            <a:lvl3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4pPr>
            <a:lvl5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6pPr>
            <a:lvl7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7pPr>
            <a:lvl8pPr>
              <a:defRPr sz="1600"/>
            </a:lvl8pPr>
            <a:lvl9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58520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891"/>
            <a:ext cx="8496300" cy="108347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788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49" y="1779587"/>
            <a:ext cx="8496301" cy="1008193"/>
          </a:xfr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49" y="2859790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987530"/>
            <a:ext cx="8496740" cy="3960707"/>
          </a:xfrm>
        </p:spPr>
        <p:txBody>
          <a:bodyPr/>
          <a:lstStyle/>
          <a:p>
            <a:r>
              <a:rPr lang="en-US" dirty="0" smtClean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430" y="1779588"/>
            <a:ext cx="8209140" cy="1008193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871" y="2859790"/>
            <a:ext cx="8209684" cy="1152160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27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2571750"/>
            <a:ext cx="8497180" cy="21603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symbol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a </a:t>
            </a:r>
            <a:r>
              <a:rPr lang="de-DE" dirty="0" err="1" smtClean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410" y="915520"/>
            <a:ext cx="8497180" cy="1008140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410" y="1995670"/>
            <a:ext cx="8497180" cy="432060"/>
          </a:xfr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3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6000" algn="r"/>
              </a:tabLst>
              <a:defRPr sz="1800">
                <a:solidFill>
                  <a:schemeClr val="tx1"/>
                </a:solidFill>
              </a:defRPr>
            </a:lvl1pPr>
            <a:lvl2pPr marL="358775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80000" algn="r"/>
              </a:tabLst>
              <a:defRPr sz="1800">
                <a:solidFill>
                  <a:schemeClr val="bg2"/>
                </a:solidFill>
              </a:defRPr>
            </a:lvl2pPr>
            <a:lvl3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2921201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23411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644010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5943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662"/>
            <a:ext cx="8497180" cy="1439810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 for divider slide</a:t>
            </a:r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0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74"/>
            <a:ext cx="9144000" cy="16350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588"/>
            <a:ext cx="8496418" cy="1439862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 for divider slide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323410" y="1779662"/>
            <a:ext cx="8497134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323410" y="3147814"/>
            <a:ext cx="8496118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43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9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96388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21"/>
            <a:ext cx="8497180" cy="2880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4803552"/>
            <a:ext cx="8496418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107669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569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20"/>
            <a:ext cx="8497180" cy="2880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0" y="1275570"/>
            <a:ext cx="2735703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03809" y="1276350"/>
            <a:ext cx="2736381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6084210" y="1276350"/>
            <a:ext cx="2736380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339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22762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23411" y="1275570"/>
            <a:ext cx="20162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2483711" y="1275570"/>
            <a:ext cx="2016279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644010" y="1275570"/>
            <a:ext cx="2016280" cy="345520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804310" y="1275570"/>
            <a:ext cx="2016280" cy="345442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19052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23411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644010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97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1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0" y="915989"/>
            <a:ext cx="8496299" cy="20142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34632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7314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44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9"/>
            <a:ext cx="8496299" cy="20161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9018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8"/>
            <a:ext cx="8496300" cy="201612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2304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378014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35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6447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8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8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8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9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763688" y="307582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888" y="307629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4283981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5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2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49" y="1779587"/>
            <a:ext cx="8496301" cy="1008193"/>
          </a:xfr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49" y="2859790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04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987530"/>
            <a:ext cx="8496740" cy="3960707"/>
          </a:xfrm>
        </p:spPr>
        <p:txBody>
          <a:bodyPr/>
          <a:lstStyle/>
          <a:p>
            <a:r>
              <a:rPr lang="en-US" dirty="0" smtClean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430" y="1779588"/>
            <a:ext cx="8209140" cy="1008193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871" y="2859790"/>
            <a:ext cx="8209684" cy="1152160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3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2571750"/>
            <a:ext cx="8497180" cy="21603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symbol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a </a:t>
            </a:r>
            <a:r>
              <a:rPr lang="de-DE" dirty="0" err="1" smtClean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410" y="915520"/>
            <a:ext cx="8497180" cy="1008140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410" y="1995670"/>
            <a:ext cx="8497180" cy="432060"/>
          </a:xfr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6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6000" algn="r"/>
              </a:tabLst>
              <a:defRPr sz="1800">
                <a:solidFill>
                  <a:schemeClr val="tx1"/>
                </a:solidFill>
              </a:defRPr>
            </a:lvl1pPr>
            <a:lvl2pPr marL="358775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80000" algn="r"/>
              </a:tabLst>
              <a:defRPr sz="1800">
                <a:solidFill>
                  <a:schemeClr val="bg2"/>
                </a:solidFill>
              </a:defRPr>
            </a:lvl2pPr>
            <a:lvl3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77788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662"/>
            <a:ext cx="8497180" cy="1439810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 for divider slide</a:t>
            </a:r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0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19" descr="C:\Users\arfedot\Desktop\Celebrating25year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410" y="195420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9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0" y="915989"/>
            <a:ext cx="8496299" cy="20142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6991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74"/>
            <a:ext cx="9144000" cy="16350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588"/>
            <a:ext cx="8496418" cy="1439862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 for divider slide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323410" y="1779662"/>
            <a:ext cx="8497134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323410" y="3147814"/>
            <a:ext cx="8496118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5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8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37798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8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21"/>
            <a:ext cx="8497180" cy="2880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4803552"/>
            <a:ext cx="8496418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94999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09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20"/>
            <a:ext cx="8497180" cy="2880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0" y="1275570"/>
            <a:ext cx="2735703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03809" y="1276350"/>
            <a:ext cx="2736381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6084210" y="1276350"/>
            <a:ext cx="2736380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01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80733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2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23411" y="1275570"/>
            <a:ext cx="20162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2483711" y="1275570"/>
            <a:ext cx="2016279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644010" y="1275570"/>
            <a:ext cx="2016280" cy="345520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804310" y="1275570"/>
            <a:ext cx="2016280" cy="345442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424061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23411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644010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22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3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0" y="915989"/>
            <a:ext cx="8496299" cy="20142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9841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9"/>
            <a:ext cx="8496299" cy="20161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9840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9"/>
            <a:ext cx="8496299" cy="20161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5170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8"/>
            <a:ext cx="8496300" cy="201612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4371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2192727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35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6447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8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8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8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9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763688" y="307582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888" y="307629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729836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5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86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2" name="VCT_Marker_ID_2" hidden="1"/>
          <p:cNvSpPr/>
          <p:nvPr userDrawn="1">
            <p:custDataLst>
              <p:tags r:id="rId1"/>
            </p:custDataLst>
          </p:nvPr>
        </p:nvSpPr>
        <p:spPr>
          <a:xfrm>
            <a:off x="5916969" y="195263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a-Latn" dirty="0" smtClean="0">
                <a:solidFill>
                  <a:srgbClr val="000000"/>
                </a:solidFill>
              </a:rPr>
              <a:t>Marker</a:t>
            </a:r>
            <a:endParaRPr lang="la-Lat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8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03775"/>
            <a:ext cx="8496300" cy="144462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338935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8"/>
            <a:ext cx="8496300" cy="201612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0122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338117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35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6447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8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8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8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9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763688" y="307582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888" y="307629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354654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5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Thank you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6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68879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987530"/>
            <a:ext cx="8496740" cy="3960707"/>
          </a:xfrm>
        </p:spPr>
        <p:txBody>
          <a:bodyPr/>
          <a:lstStyle/>
          <a:p>
            <a:r>
              <a:rPr lang="en-US" dirty="0" smtClean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430" y="1779588"/>
            <a:ext cx="8209140" cy="1008193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871" y="2859790"/>
            <a:ext cx="8209684" cy="1152160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7431" y="4588030"/>
            <a:ext cx="820914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4092582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49" y="1779587"/>
            <a:ext cx="8496301" cy="1008193"/>
          </a:xfr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49" y="2859790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77815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987530"/>
            <a:ext cx="8496740" cy="3960707"/>
          </a:xfrm>
        </p:spPr>
        <p:txBody>
          <a:bodyPr/>
          <a:lstStyle/>
          <a:p>
            <a:r>
              <a:rPr lang="en-US" dirty="0" smtClean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430" y="1779588"/>
            <a:ext cx="8209140" cy="1008193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871" y="2859790"/>
            <a:ext cx="8209684" cy="1152160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9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2016</a:t>
            </a:r>
            <a:r>
              <a:rPr lang="en-US" sz="800" dirty="0" smtClean="0">
                <a:solidFill>
                  <a:srgbClr val="8E8581"/>
                </a:solidFill>
              </a:rPr>
              <a:t> | </a:t>
            </a:r>
            <a:r>
              <a:rPr lang="ru-RU" sz="800" dirty="0" smtClean="0">
                <a:solidFill>
                  <a:srgbClr val="8E8581"/>
                </a:solidFill>
              </a:rPr>
              <a:t>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7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2571750"/>
            <a:ext cx="8497180" cy="21603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symbol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a </a:t>
            </a:r>
            <a:r>
              <a:rPr lang="de-DE" dirty="0" err="1" smtClean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410" y="915520"/>
            <a:ext cx="8497180" cy="1008140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410" y="1995670"/>
            <a:ext cx="8497180" cy="432060"/>
          </a:xfr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9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2016</a:t>
            </a:r>
            <a:r>
              <a:rPr lang="en-US" sz="800" dirty="0" smtClean="0">
                <a:solidFill>
                  <a:srgbClr val="8E8581"/>
                </a:solidFill>
              </a:rPr>
              <a:t> | </a:t>
            </a:r>
            <a:r>
              <a:rPr lang="ru-RU" sz="800" dirty="0" smtClean="0">
                <a:solidFill>
                  <a:srgbClr val="8E8581"/>
                </a:solidFill>
              </a:rPr>
              <a:t>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6000" algn="r"/>
              </a:tabLst>
              <a:defRPr sz="1800">
                <a:solidFill>
                  <a:schemeClr val="tx1"/>
                </a:solidFill>
              </a:defRPr>
            </a:lvl1pPr>
            <a:lvl2pPr marL="358775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80000" algn="r"/>
              </a:tabLst>
              <a:defRPr sz="1800">
                <a:solidFill>
                  <a:schemeClr val="bg2"/>
                </a:solidFill>
              </a:defRPr>
            </a:lvl2pPr>
            <a:lvl3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405106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662"/>
            <a:ext cx="8497180" cy="1439810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 for divider slide</a:t>
            </a:r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0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39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74"/>
            <a:ext cx="9144000" cy="16350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588"/>
            <a:ext cx="8496418" cy="1439862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 for divider slide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323410" y="1779662"/>
            <a:ext cx="8497134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323410" y="3147814"/>
            <a:ext cx="8496118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6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837072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21"/>
            <a:ext cx="8497180" cy="2880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4803552"/>
            <a:ext cx="8496418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1533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443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20"/>
            <a:ext cx="8497180" cy="2880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0" y="1275570"/>
            <a:ext cx="2735703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03809" y="1276350"/>
            <a:ext cx="2736381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6084210" y="1276350"/>
            <a:ext cx="2736380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82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2571750"/>
            <a:ext cx="8497180" cy="21603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symbol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a </a:t>
            </a:r>
            <a:r>
              <a:rPr lang="de-DE" dirty="0" err="1" smtClean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410" y="915520"/>
            <a:ext cx="8497180" cy="1008140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410" y="1995670"/>
            <a:ext cx="8497180" cy="432060"/>
          </a:xfr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0"/>
            <a:ext cx="8496622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43008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61261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23411" y="1275570"/>
            <a:ext cx="20162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2483711" y="1275570"/>
            <a:ext cx="2016279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644010" y="1275570"/>
            <a:ext cx="2016280" cy="345520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804310" y="1275570"/>
            <a:ext cx="2016280" cy="345442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151968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23411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644010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566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" name="Grafik 7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44408" y="267494"/>
            <a:ext cx="577597" cy="576000"/>
          </a:xfrm>
          <a:prstGeom prst="rect">
            <a:avLst/>
          </a:prstGeom>
        </p:spPr>
      </p:pic>
      <p:sp>
        <p:nvSpPr>
          <p:cNvPr id="8" name="Rechteck 13"/>
          <p:cNvSpPr/>
          <p:nvPr userDrawn="1"/>
        </p:nvSpPr>
        <p:spPr bwMode="gray">
          <a:xfrm>
            <a:off x="396320" y="4948014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8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0" y="915989"/>
            <a:ext cx="8496299" cy="20142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2308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9"/>
            <a:ext cx="8496299" cy="20161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5345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8"/>
            <a:ext cx="8496300" cy="201612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3909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4028978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35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6447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889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8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8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9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763688" y="307582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888" y="307629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20782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-26526" y="1764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5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891"/>
            <a:ext cx="8496300" cy="108347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03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6000" algn="r"/>
              </a:tabLst>
              <a:defRPr sz="1800">
                <a:solidFill>
                  <a:schemeClr val="tx1"/>
                </a:solidFill>
              </a:defRPr>
            </a:lvl1pPr>
            <a:lvl2pPr marL="358775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80000" algn="r"/>
              </a:tabLst>
              <a:defRPr sz="1800">
                <a:solidFill>
                  <a:schemeClr val="bg2"/>
                </a:solidFill>
              </a:defRPr>
            </a:lvl2pPr>
            <a:lvl3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3267252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for printing docu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0" y="1995672"/>
            <a:ext cx="9144000" cy="1152160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0" y="1977684"/>
            <a:ext cx="9144000" cy="54006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0" y="3111810"/>
            <a:ext cx="9144000" cy="54006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0"/>
            <a:ext cx="9144000" cy="17795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buFont typeface="Courier New" pitchFamily="49" charset="0"/>
              <a:buNone/>
            </a:pPr>
            <a:endParaRPr lang="de-DE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81639" tIns="40819" rIns="81639" bIns="40819" numCol="1" anchor="b" anchorCtr="0" compatLnSpc="1">
            <a:prstTxWarp prst="textNoShape">
              <a:avLst/>
            </a:prstTxWarp>
            <a:noAutofit/>
          </a:bodyPr>
          <a:lstStyle>
            <a:lvl1pPr>
              <a:defRPr lang="en-US" dirty="0"/>
            </a:lvl1pPr>
          </a:lstStyle>
          <a:p>
            <a:pPr lvl="0" eaLnBrk="1" hangingPunct="1"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91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05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7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51" y="1779600"/>
            <a:ext cx="8496301" cy="1008193"/>
          </a:xfr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49" y="2859791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850" y="4588060"/>
            <a:ext cx="849630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62582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987534"/>
            <a:ext cx="8496740" cy="3960707"/>
          </a:xfrm>
        </p:spPr>
        <p:txBody>
          <a:bodyPr/>
          <a:lstStyle/>
          <a:p>
            <a:r>
              <a:rPr lang="en-US" dirty="0" smtClean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430" y="1779601"/>
            <a:ext cx="8209140" cy="1008193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871" y="2859791"/>
            <a:ext cx="8209684" cy="1152160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7431" y="4588030"/>
            <a:ext cx="820914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662751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2571750"/>
            <a:ext cx="8497180" cy="21603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symbol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a </a:t>
            </a:r>
            <a:r>
              <a:rPr lang="de-DE" dirty="0" err="1" smtClean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410" y="915520"/>
            <a:ext cx="8497180" cy="1008140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410" y="1995670"/>
            <a:ext cx="8497180" cy="432060"/>
          </a:xfr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0"/>
            <a:ext cx="8496622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118749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6000" algn="r"/>
              </a:tabLst>
              <a:defRPr sz="1800">
                <a:solidFill>
                  <a:schemeClr val="tx1"/>
                </a:solidFill>
              </a:defRPr>
            </a:lvl1pPr>
            <a:lvl2pPr marL="358775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80000" algn="r"/>
              </a:tabLst>
              <a:defRPr sz="1800">
                <a:solidFill>
                  <a:schemeClr val="bg2"/>
                </a:solidFill>
              </a:defRPr>
            </a:lvl2pPr>
            <a:lvl3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875558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663"/>
            <a:ext cx="8497180" cy="1439810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add text for divider slide</a:t>
            </a:r>
            <a:endParaRPr lang="en-US" dirty="0" smtClean="0"/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3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2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74"/>
            <a:ext cx="9144000" cy="16350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588"/>
            <a:ext cx="8496418" cy="1439862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add text for divider slide</a:t>
            </a:r>
            <a:endParaRPr lang="en-US" dirty="0" smtClean="0"/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323410" y="1779662"/>
            <a:ext cx="8497134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323410" y="3147814"/>
            <a:ext cx="8496118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70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662"/>
            <a:ext cx="8497180" cy="1439810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add text for divider slide</a:t>
            </a:r>
            <a:endParaRPr lang="en-US" dirty="0" smtClean="0"/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0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8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69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5127375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22"/>
            <a:ext cx="8497180" cy="2880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4803552"/>
            <a:ext cx="8496418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653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782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33"/>
            <a:ext cx="8497180" cy="2880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2735703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03813" y="1276350"/>
            <a:ext cx="2736381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6084210" y="1276350"/>
            <a:ext cx="2736380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029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738923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23411" y="1275570"/>
            <a:ext cx="20162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2483724" y="1275570"/>
            <a:ext cx="2016279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644010" y="1275570"/>
            <a:ext cx="2016280" cy="345520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804310" y="1275570"/>
            <a:ext cx="2016280" cy="345442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849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1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1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23411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644010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297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7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2" y="915989"/>
            <a:ext cx="8496299" cy="20142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2857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2" y="915989"/>
            <a:ext cx="8496299" cy="20161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278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6001"/>
            <a:ext cx="8496300" cy="201612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5161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74"/>
            <a:ext cx="9144000" cy="16350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588"/>
            <a:ext cx="8496418" cy="1439862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add text for divider slide</a:t>
            </a:r>
            <a:endParaRPr lang="en-US" dirty="0" smtClean="0"/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323410" y="1779662"/>
            <a:ext cx="8497134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323410" y="3147814"/>
            <a:ext cx="8496118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7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93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90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348702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35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93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6447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890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8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8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9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93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90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763688" y="307582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888" y="307629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304124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6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Thank you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6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44989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0825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27313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940425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425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904"/>
            <a:ext cx="8496300" cy="108347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023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6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Thank you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6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19791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904"/>
            <a:ext cx="8496300" cy="108347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86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892"/>
            <a:ext cx="8496300" cy="108347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934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891"/>
            <a:ext cx="8496300" cy="108347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879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51" y="1779600"/>
            <a:ext cx="8496301" cy="1008193"/>
          </a:xfr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49" y="2859791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850" y="4588060"/>
            <a:ext cx="849630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7466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189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987534"/>
            <a:ext cx="8496740" cy="3960707"/>
          </a:xfrm>
        </p:spPr>
        <p:txBody>
          <a:bodyPr/>
          <a:lstStyle/>
          <a:p>
            <a:r>
              <a:rPr lang="en-US" dirty="0" smtClean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430" y="1779601"/>
            <a:ext cx="8209140" cy="1008193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871" y="2859791"/>
            <a:ext cx="8209684" cy="1152160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7431" y="4588030"/>
            <a:ext cx="820914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72576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2571750"/>
            <a:ext cx="8497180" cy="21603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symbol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a </a:t>
            </a:r>
            <a:r>
              <a:rPr lang="de-DE" dirty="0" err="1" smtClean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410" y="915520"/>
            <a:ext cx="8497180" cy="1008140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410" y="1995670"/>
            <a:ext cx="8497180" cy="432060"/>
          </a:xfr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0"/>
            <a:ext cx="8496622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07999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6000" algn="r"/>
              </a:tabLst>
              <a:defRPr sz="1800">
                <a:solidFill>
                  <a:schemeClr val="tx1"/>
                </a:solidFill>
              </a:defRPr>
            </a:lvl1pPr>
            <a:lvl2pPr marL="358775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80000" algn="r"/>
              </a:tabLst>
              <a:defRPr sz="1800">
                <a:solidFill>
                  <a:schemeClr val="bg2"/>
                </a:solidFill>
              </a:defRPr>
            </a:lvl2pPr>
            <a:lvl3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72920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663"/>
            <a:ext cx="8497180" cy="1439810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add text for divider slide</a:t>
            </a:r>
            <a:endParaRPr lang="en-US" dirty="0" smtClean="0"/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3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8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74"/>
            <a:ext cx="9144000" cy="16350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588"/>
            <a:ext cx="8496418" cy="1439862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add text for divider slide</a:t>
            </a:r>
            <a:endParaRPr lang="en-US" dirty="0" smtClean="0"/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323410" y="1779662"/>
            <a:ext cx="8497134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323410" y="3147814"/>
            <a:ext cx="8496118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6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613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675431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1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22"/>
            <a:ext cx="8497180" cy="2880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4803552"/>
            <a:ext cx="8496418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9670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150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33"/>
            <a:ext cx="8497180" cy="2880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2735703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03813" y="1276350"/>
            <a:ext cx="2736381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6084210" y="1276350"/>
            <a:ext cx="2736380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93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1148901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23411" y="1275570"/>
            <a:ext cx="20162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2483724" y="1275570"/>
            <a:ext cx="2016279" cy="345598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644010" y="1275570"/>
            <a:ext cx="2016280" cy="345520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804310" y="1275570"/>
            <a:ext cx="2016280" cy="345442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8490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56379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21"/>
            <a:ext cx="8497180" cy="2880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4803552"/>
            <a:ext cx="8496418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73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1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1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23411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644010" y="3075820"/>
            <a:ext cx="4176580" cy="1656230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770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2" y="915989"/>
            <a:ext cx="8496299" cy="20142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0377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2" y="915989"/>
            <a:ext cx="8496299" cy="2016126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5556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6001"/>
            <a:ext cx="8496300" cy="201612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22289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93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90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1906348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35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93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6447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890" y="408397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888" y="365193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888" y="430000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967" y="451602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93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90" y="228472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763688" y="3075820"/>
            <a:ext cx="2736304" cy="57633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888" y="3076294"/>
            <a:ext cx="2736304" cy="576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407065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6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Thank you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6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82973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0825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27313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940425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121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904"/>
            <a:ext cx="8496300" cy="108347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37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smtClean="0"/>
              <a:t>Click to add headline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</a:t>
            </a:r>
            <a:r>
              <a:rPr lang="en-US" dirty="0" err="1" smtClean="0"/>
              <a:t>subheadline</a:t>
            </a:r>
            <a:endParaRPr lang="en-US" dirty="0" smtClean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add source information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0" y="1275570"/>
            <a:ext cx="4176580" cy="3456768"/>
          </a:xfrm>
        </p:spPr>
        <p:txBody>
          <a:bodyPr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44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0" y="987426"/>
            <a:ext cx="8497180" cy="1944688"/>
          </a:xfr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Thank you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6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81434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904"/>
            <a:ext cx="8496300" cy="108347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09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8"/>
            <a:ext cx="8229600" cy="4104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627313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03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39891"/>
            <a:ext cx="8496300" cy="108347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09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49" y="1779587"/>
            <a:ext cx="8496301" cy="1008193"/>
          </a:xfr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49" y="2859790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850" y="4588060"/>
            <a:ext cx="849630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18426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987530"/>
            <a:ext cx="8496740" cy="3960707"/>
          </a:xfrm>
        </p:spPr>
        <p:txBody>
          <a:bodyPr/>
          <a:lstStyle/>
          <a:p>
            <a:r>
              <a:rPr lang="en-US" dirty="0" smtClean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430" y="1779588"/>
            <a:ext cx="8209140" cy="1008193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871" y="2859790"/>
            <a:ext cx="8209684" cy="1152160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7431" y="4588030"/>
            <a:ext cx="820914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31454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2571750"/>
            <a:ext cx="8497180" cy="21603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symbol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a </a:t>
            </a:r>
            <a:r>
              <a:rPr lang="de-DE" dirty="0" err="1" smtClean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410" y="915520"/>
            <a:ext cx="8497180" cy="1008140"/>
          </a:xfr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410" y="1995670"/>
            <a:ext cx="8497180" cy="432060"/>
          </a:xfr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8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4732050"/>
            <a:ext cx="8496622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61411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6000" algn="r"/>
              </a:tabLst>
              <a:defRPr sz="1800">
                <a:solidFill>
                  <a:schemeClr val="tx1"/>
                </a:solidFill>
              </a:defRPr>
            </a:lvl1pPr>
            <a:lvl2pPr marL="358775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80000" algn="r"/>
              </a:tabLst>
              <a:defRPr sz="1800">
                <a:solidFill>
                  <a:schemeClr val="bg2"/>
                </a:solidFill>
              </a:defRPr>
            </a:lvl2pPr>
            <a:lvl3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155298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662"/>
            <a:ext cx="8497180" cy="1439810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 for divider slide</a:t>
            </a:r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0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74"/>
            <a:ext cx="9144000" cy="16350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0" y="1779588"/>
            <a:ext cx="8496418" cy="1439862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 for divider slide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323410" y="1779662"/>
            <a:ext cx="8497134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323410" y="3147814"/>
            <a:ext cx="8496118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17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Relationship Id="rId27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vmlDrawing" Target="../drawings/vmlDrawing4.v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tags" Target="../tags/tag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image" Target="../media/image2.wmf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tags" Target="../tags/tag8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tags" Target="../tags/tag7.xml"/><Relationship Id="rId30" Type="http://schemas.openxmlformats.org/officeDocument/2006/relationships/oleObject" Target="../embeddings/oleObject4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image" Target="../media/image2.wmf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tags" Target="../tags/tag1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tags" Target="../tags/tag1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oleObject" Target="../embeddings/oleObject7.bin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vmlDrawing" Target="../drawings/vmlDrawing7.vml"/><Relationship Id="rId30" Type="http://schemas.openxmlformats.org/officeDocument/2006/relationships/tags" Target="../tags/tag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image" Target="../media/image2.wmf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tags" Target="../tags/tag1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tags" Target="../tags/tag17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oleObject" Target="../embeddings/oleObject10.bin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vmlDrawing" Target="../drawings/vmlDrawing10.vml"/><Relationship Id="rId30" Type="http://schemas.openxmlformats.org/officeDocument/2006/relationships/tags" Target="../tags/tag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tags" Target="../tags/tag23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tags" Target="../tags/tag22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vmlDrawing" Target="../drawings/vmlDrawing13.v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theme" Target="../theme/theme5.xml"/><Relationship Id="rId28" Type="http://schemas.openxmlformats.org/officeDocument/2006/relationships/oleObject" Target="../embeddings/oleObject13.bin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image" Target="../media/image5.jp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tags" Target="../tags/tag24.xml"/><Relationship Id="rId30" Type="http://schemas.openxmlformats.org/officeDocument/2006/relationships/image" Target="../media/image2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18.xml"/><Relationship Id="rId21" Type="http://schemas.openxmlformats.org/officeDocument/2006/relationships/vmlDrawing" Target="../drawings/vmlDrawing16.v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oleObject" Target="../embeddings/oleObject16.bin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tags" Target="../tags/tag29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tags" Target="../tags/tag28.xml"/><Relationship Id="rId28" Type="http://schemas.openxmlformats.org/officeDocument/2006/relationships/image" Target="../media/image5.jpg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tags" Target="../tags/tag27.xml"/><Relationship Id="rId27" Type="http://schemas.openxmlformats.org/officeDocument/2006/relationships/image" Target="../media/image2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tags" Target="../tags/tag34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tags" Target="../tags/tag33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29" Type="http://schemas.openxmlformats.org/officeDocument/2006/relationships/image" Target="../media/image2.wmf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tags" Target="../tags/tag32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vmlDrawing" Target="../drawings/vmlDrawing19.v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theme" Target="../theme/theme7.xml"/><Relationship Id="rId27" Type="http://schemas.openxmlformats.org/officeDocument/2006/relationships/oleObject" Target="../embeddings/oleObject19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467236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" name="think-cell Slide" r:id="rId25" imgW="353" imgH="353" progId="TCLayout.ActiveDocument.1">
                  <p:embed/>
                </p:oleObj>
              </mc:Choice>
              <mc:Fallback>
                <p:oleObj name="think-cell Slide" r:id="rId2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411" y="195420"/>
            <a:ext cx="640888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 bwMode="gray">
          <a:xfrm>
            <a:off x="323410" y="915521"/>
            <a:ext cx="8497180" cy="381653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323850" y="-315520"/>
            <a:ext cx="8496740" cy="21603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323850" y="5236120"/>
            <a:ext cx="8496740" cy="21603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9252514" y="195486"/>
            <a:ext cx="216166" cy="4752594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324680" y="195486"/>
            <a:ext cx="216166" cy="4752594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7524750" y="4948080"/>
            <a:ext cx="129584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/>
            <a:fld id="{FCBC2E87-33EB-478A-988F-F7C865AFDA8A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t>‹#›</a:t>
            </a:fld>
            <a:endParaRPr lang="en-US" sz="800" dirty="0" smtClean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80" name="Grafik 7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44190" y="195420"/>
            <a:ext cx="577597" cy="576000"/>
          </a:xfrm>
          <a:prstGeom prst="rect">
            <a:avLst/>
          </a:prstGeom>
        </p:spPr>
      </p:pic>
      <p:sp>
        <p:nvSpPr>
          <p:cNvPr id="4" name="VCT_Marker_ID_4" hidden="1"/>
          <p:cNvSpPr/>
          <p:nvPr>
            <p:custDataLst>
              <p:tags r:id="rId24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hteck 13"/>
          <p:cNvSpPr/>
          <p:nvPr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84" r:id="rId3"/>
    <p:sldLayoutId id="2147483659" r:id="rId4"/>
    <p:sldLayoutId id="2147483675" r:id="rId5"/>
    <p:sldLayoutId id="2147483677" r:id="rId6"/>
    <p:sldLayoutId id="2147483654" r:id="rId7"/>
    <p:sldLayoutId id="2147483650" r:id="rId8"/>
    <p:sldLayoutId id="2147483652" r:id="rId9"/>
    <p:sldLayoutId id="2147483678" r:id="rId10"/>
    <p:sldLayoutId id="2147483685" r:id="rId11"/>
    <p:sldLayoutId id="2147483686" r:id="rId12"/>
    <p:sldLayoutId id="2147483680" r:id="rId13"/>
    <p:sldLayoutId id="2147483664" r:id="rId14"/>
    <p:sldLayoutId id="2147483673" r:id="rId15"/>
    <p:sldLayoutId id="2147483665" r:id="rId16"/>
    <p:sldLayoutId id="2147483668" r:id="rId17"/>
    <p:sldLayoutId id="2147483670" r:id="rId18"/>
    <p:sldLayoutId id="2147483671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marR="0" indent="-180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8801431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6" name="think-cell Slide" r:id="rId30" imgW="353" imgH="353" progId="TCLayout.ActiveDocument.1">
                  <p:embed/>
                </p:oleObj>
              </mc:Choice>
              <mc:Fallback>
                <p:oleObj name="think-cell Slide" r:id="rId30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411" y="195420"/>
            <a:ext cx="640888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 bwMode="gray">
          <a:xfrm>
            <a:off x="323410" y="915521"/>
            <a:ext cx="8497180" cy="381653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323850" y="-315520"/>
            <a:ext cx="8496740" cy="21603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323850" y="5236120"/>
            <a:ext cx="8496740" cy="21603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9252514" y="195486"/>
            <a:ext cx="216166" cy="4752594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324680" y="195486"/>
            <a:ext cx="216166" cy="4752594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7524750" y="4948080"/>
            <a:ext cx="129584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FCBC2E87-33EB-478A-988F-F7C865AFDA8A}" type="slidenum">
              <a:rPr lang="en-US" sz="800" smtClean="0">
                <a:solidFill>
                  <a:srgbClr val="8E8581"/>
                </a:solidFill>
              </a:rPr>
              <a:pPr algn="r"/>
              <a:t>‹#›</a:t>
            </a:fld>
            <a:endParaRPr lang="en-US" sz="800" dirty="0" smtClean="0">
              <a:solidFill>
                <a:srgbClr val="8E8581"/>
              </a:solidFill>
            </a:endParaRPr>
          </a:p>
        </p:txBody>
      </p:sp>
      <p:pic>
        <p:nvPicPr>
          <p:cNvPr id="80" name="Grafik 7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44190" y="195420"/>
            <a:ext cx="577597" cy="576000"/>
          </a:xfrm>
          <a:prstGeom prst="rect">
            <a:avLst/>
          </a:prstGeom>
        </p:spPr>
      </p:pic>
      <p:sp>
        <p:nvSpPr>
          <p:cNvPr id="4" name="VCT_Marker_ID_4" hidden="1"/>
          <p:cNvSpPr/>
          <p:nvPr>
            <p:custDataLst>
              <p:tags r:id="rId29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2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851" r:id="rId20"/>
    <p:sldLayoutId id="2147483854" r:id="rId21"/>
    <p:sldLayoutId id="2147483855" r:id="rId22"/>
    <p:sldLayoutId id="2147483856" r:id="rId23"/>
    <p:sldLayoutId id="2147483857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marR="0" indent="-180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4172677350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6" name="think-cell Slide" r:id="rId31" imgW="360" imgH="360" progId="">
                  <p:embed/>
                </p:oleObj>
              </mc:Choice>
              <mc:Fallback>
                <p:oleObj name="think-cell Slide" r:id="rId3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411" y="195421"/>
            <a:ext cx="640888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 bwMode="gray">
          <a:xfrm>
            <a:off x="323410" y="915521"/>
            <a:ext cx="8497180" cy="381653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323850" y="-315520"/>
            <a:ext cx="8496740" cy="21603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323850" y="5236120"/>
            <a:ext cx="8496740" cy="21603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9252514" y="195486"/>
            <a:ext cx="216166" cy="4752594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324680" y="195486"/>
            <a:ext cx="216166" cy="4752594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7524750" y="4948080"/>
            <a:ext cx="129584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FCBC2E87-33EB-478A-988F-F7C865AFDA8A}" type="slidenum">
              <a:rPr lang="en-US" sz="800" smtClean="0">
                <a:solidFill>
                  <a:srgbClr val="8E8581"/>
                </a:solidFill>
              </a:rPr>
              <a:pPr algn="r"/>
              <a:t>‹#›</a:t>
            </a:fld>
            <a:endParaRPr lang="en-US" sz="800" dirty="0" smtClean="0">
              <a:solidFill>
                <a:srgbClr val="8E8581"/>
              </a:solidFill>
            </a:endParaRPr>
          </a:p>
        </p:txBody>
      </p:sp>
      <p:pic>
        <p:nvPicPr>
          <p:cNvPr id="80" name="Grafik 7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44212" y="195420"/>
            <a:ext cx="577597" cy="576000"/>
          </a:xfrm>
          <a:prstGeom prst="rect">
            <a:avLst/>
          </a:prstGeom>
        </p:spPr>
      </p:pic>
      <p:sp>
        <p:nvSpPr>
          <p:cNvPr id="4" name="VCT_Marker_ID_4" hidden="1"/>
          <p:cNvSpPr/>
          <p:nvPr>
            <p:custDataLst>
              <p:tags r:id="rId30"/>
            </p:custDataLst>
          </p:nvPr>
        </p:nvSpPr>
        <p:spPr bwMode="gray">
          <a:xfrm>
            <a:off x="1270000" y="127002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3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1" r:id="rId24"/>
    <p:sldLayoutId id="2147483752" r:id="rId2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marR="0" indent="-180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1766860487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8" name="think-cell Slide" r:id="rId31" imgW="360" imgH="360" progId="">
                  <p:embed/>
                </p:oleObj>
              </mc:Choice>
              <mc:Fallback>
                <p:oleObj name="think-cell Slide" r:id="rId3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411" y="195421"/>
            <a:ext cx="640888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 bwMode="gray">
          <a:xfrm>
            <a:off x="323410" y="915521"/>
            <a:ext cx="8497180" cy="381653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323850" y="-315520"/>
            <a:ext cx="8496740" cy="21603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323850" y="5236120"/>
            <a:ext cx="8496740" cy="21603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9252514" y="195486"/>
            <a:ext cx="216166" cy="4752594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324680" y="195486"/>
            <a:ext cx="216166" cy="4752594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7524750" y="4948080"/>
            <a:ext cx="129584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FCBC2E87-33EB-478A-988F-F7C865AFDA8A}" type="slidenum">
              <a:rPr lang="en-US" sz="800" smtClean="0">
                <a:solidFill>
                  <a:srgbClr val="8E8581"/>
                </a:solidFill>
              </a:rPr>
              <a:pPr algn="r"/>
              <a:t>‹#›</a:t>
            </a:fld>
            <a:endParaRPr lang="en-US" sz="800" dirty="0" smtClean="0">
              <a:solidFill>
                <a:srgbClr val="8E8581"/>
              </a:solidFill>
            </a:endParaRPr>
          </a:p>
        </p:txBody>
      </p:sp>
      <p:pic>
        <p:nvPicPr>
          <p:cNvPr id="80" name="Grafik 7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44212" y="195420"/>
            <a:ext cx="577597" cy="576000"/>
          </a:xfrm>
          <a:prstGeom prst="rect">
            <a:avLst/>
          </a:prstGeom>
        </p:spPr>
      </p:pic>
      <p:sp>
        <p:nvSpPr>
          <p:cNvPr id="4" name="VCT_Marker_ID_4" hidden="1"/>
          <p:cNvSpPr/>
          <p:nvPr>
            <p:custDataLst>
              <p:tags r:id="rId30"/>
            </p:custDataLst>
          </p:nvPr>
        </p:nvSpPr>
        <p:spPr bwMode="gray">
          <a:xfrm>
            <a:off x="1270000" y="127002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9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9" r:id="rId2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marR="0" indent="-180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4857128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2" name="think-cell Slide" r:id="rId28" imgW="353" imgH="353" progId="TCLayout.ActiveDocument.1">
                  <p:embed/>
                </p:oleObj>
              </mc:Choice>
              <mc:Fallback>
                <p:oleObj name="think-cell Slide" r:id="rId28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411" y="195420"/>
            <a:ext cx="640888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 bwMode="gray">
          <a:xfrm>
            <a:off x="323410" y="915521"/>
            <a:ext cx="8497180" cy="381653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323850" y="-315520"/>
            <a:ext cx="8496740" cy="21603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323850" y="5236120"/>
            <a:ext cx="8496740" cy="21603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9252514" y="195486"/>
            <a:ext cx="216166" cy="4752594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324680" y="195486"/>
            <a:ext cx="216166" cy="4752594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7524750" y="4948080"/>
            <a:ext cx="129584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FCBC2E87-33EB-478A-988F-F7C865AFDA8A}" type="slidenum">
              <a:rPr lang="en-US" sz="800" smtClean="0">
                <a:solidFill>
                  <a:srgbClr val="8E8581"/>
                </a:solidFill>
              </a:rPr>
              <a:pPr algn="r"/>
              <a:t>‹#›</a:t>
            </a:fld>
            <a:endParaRPr lang="en-US" sz="800" dirty="0" smtClean="0">
              <a:solidFill>
                <a:srgbClr val="8E8581"/>
              </a:solidFill>
            </a:endParaRPr>
          </a:p>
        </p:txBody>
      </p:sp>
      <p:pic>
        <p:nvPicPr>
          <p:cNvPr id="80" name="Grafik 7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44190" y="195420"/>
            <a:ext cx="577597" cy="576000"/>
          </a:xfrm>
          <a:prstGeom prst="rect">
            <a:avLst/>
          </a:prstGeom>
        </p:spPr>
      </p:pic>
      <p:sp>
        <p:nvSpPr>
          <p:cNvPr id="4" name="VCT_Marker_ID_4" hidden="1"/>
          <p:cNvSpPr/>
          <p:nvPr>
            <p:custDataLst>
              <p:tags r:id="rId27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08" y="207275"/>
            <a:ext cx="576000" cy="576000"/>
          </a:xfrm>
          <a:prstGeom prst="rect">
            <a:avLst/>
          </a:prstGeom>
        </p:spPr>
      </p:pic>
      <p:sp>
        <p:nvSpPr>
          <p:cNvPr id="87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2" r:id="rId21"/>
    <p:sldLayoutId id="2147483803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marR="0" indent="-180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4489952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1" name="think-cell Slide" r:id="rId25" imgW="353" imgH="353" progId="TCLayout.ActiveDocument.1">
                  <p:embed/>
                </p:oleObj>
              </mc:Choice>
              <mc:Fallback>
                <p:oleObj name="think-cell Slide" r:id="rId2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411" y="195420"/>
            <a:ext cx="640888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 bwMode="gray">
          <a:xfrm>
            <a:off x="323410" y="915521"/>
            <a:ext cx="8497180" cy="381653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323850" y="-315520"/>
            <a:ext cx="8496740" cy="21603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323850" y="5236120"/>
            <a:ext cx="8496740" cy="21603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9252514" y="195486"/>
            <a:ext cx="216166" cy="4752594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324680" y="195486"/>
            <a:ext cx="216166" cy="4752594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7524750" y="4948080"/>
            <a:ext cx="129584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FCBC2E87-33EB-478A-988F-F7C865AFDA8A}" type="slidenum">
              <a:rPr lang="en-US" sz="800" smtClean="0">
                <a:solidFill>
                  <a:srgbClr val="8E8581"/>
                </a:solidFill>
              </a:rPr>
              <a:pPr algn="r"/>
              <a:t>‹#›</a:t>
            </a:fld>
            <a:endParaRPr lang="en-US" sz="800" dirty="0" smtClean="0">
              <a:solidFill>
                <a:srgbClr val="8E8581"/>
              </a:solidFill>
            </a:endParaRPr>
          </a:p>
        </p:txBody>
      </p:sp>
      <p:pic>
        <p:nvPicPr>
          <p:cNvPr id="80" name="Grafik 7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44190" y="195420"/>
            <a:ext cx="577597" cy="576000"/>
          </a:xfrm>
          <a:prstGeom prst="rect">
            <a:avLst/>
          </a:prstGeom>
        </p:spPr>
      </p:pic>
      <p:sp>
        <p:nvSpPr>
          <p:cNvPr id="4" name="VCT_Marker_ID_4" hidden="1"/>
          <p:cNvSpPr/>
          <p:nvPr>
            <p:custDataLst>
              <p:tags r:id="rId24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43" name="Picture 19" descr="C:\Users\arfedot\Desktop\Celebrating25years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10" y="195420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3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marR="0" indent="-180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4378710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" name="think-cell Slide" r:id="rId27" imgW="353" imgH="353" progId="TCLayout.ActiveDocument.1">
                  <p:embed/>
                </p:oleObj>
              </mc:Choice>
              <mc:Fallback>
                <p:oleObj name="think-cell Slide" r:id="rId27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411" y="195420"/>
            <a:ext cx="640888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 bwMode="gray">
          <a:xfrm>
            <a:off x="323410" y="915521"/>
            <a:ext cx="8497180" cy="381653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323850" y="-315520"/>
            <a:ext cx="8496740" cy="21603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323850" y="5236120"/>
            <a:ext cx="8496740" cy="21603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9252514" y="195486"/>
            <a:ext cx="216166" cy="4752594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324680" y="195486"/>
            <a:ext cx="216166" cy="4752594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7524750" y="4948080"/>
            <a:ext cx="129584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FCBC2E87-33EB-478A-988F-F7C865AFDA8A}" type="slidenum">
              <a:rPr lang="en-US" sz="800" smtClean="0">
                <a:solidFill>
                  <a:srgbClr val="8E8581"/>
                </a:solidFill>
              </a:rPr>
              <a:pPr algn="r"/>
              <a:t>‹#›</a:t>
            </a:fld>
            <a:endParaRPr lang="en-US" sz="800" dirty="0" smtClean="0">
              <a:solidFill>
                <a:srgbClr val="8E8581"/>
              </a:solidFill>
            </a:endParaRPr>
          </a:p>
        </p:txBody>
      </p:sp>
      <p:pic>
        <p:nvPicPr>
          <p:cNvPr id="80" name="Grafik 7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44190" y="195420"/>
            <a:ext cx="577597" cy="576000"/>
          </a:xfrm>
          <a:prstGeom prst="rect">
            <a:avLst/>
          </a:prstGeom>
        </p:spPr>
      </p:pic>
      <p:sp>
        <p:nvSpPr>
          <p:cNvPr id="4" name="VCT_Marker_ID_4" hidden="1"/>
          <p:cNvSpPr/>
          <p:nvPr>
            <p:custDataLst>
              <p:tags r:id="rId26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Rechteck 13"/>
          <p:cNvSpPr/>
          <p:nvPr userDrawn="1"/>
        </p:nvSpPr>
        <p:spPr bwMode="gray">
          <a:xfrm>
            <a:off x="39632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800" dirty="0" smtClean="0">
                <a:solidFill>
                  <a:srgbClr val="8E8581"/>
                </a:solidFill>
              </a:rPr>
              <a:t>© GfK </a:t>
            </a:r>
            <a:r>
              <a:rPr lang="ru-RU" sz="800" dirty="0" smtClean="0">
                <a:solidFill>
                  <a:srgbClr val="8E8581"/>
                </a:solidFill>
              </a:rPr>
              <a:t>2018</a:t>
            </a:r>
            <a:r>
              <a:rPr lang="en-US" sz="800" dirty="0" smtClean="0">
                <a:solidFill>
                  <a:srgbClr val="8E8581"/>
                </a:solidFill>
              </a:rPr>
              <a:t> |</a:t>
            </a:r>
            <a:r>
              <a:rPr lang="ru-RU" sz="800" dirty="0" smtClean="0">
                <a:solidFill>
                  <a:srgbClr val="8E8581"/>
                </a:solidFill>
              </a:rPr>
              <a:t> Москва</a:t>
            </a:r>
            <a:endParaRPr lang="en-US" sz="800" dirty="0" smtClean="0">
              <a:solidFill>
                <a:srgbClr val="8E8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3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marR="0" indent="-180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8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14.jpeg"/><Relationship Id="rId2" Type="http://schemas.openxmlformats.org/officeDocument/2006/relationships/tags" Target="../tags/tag40.xml"/><Relationship Id="rId16" Type="http://schemas.openxmlformats.org/officeDocument/2006/relationships/image" Target="../media/image13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2.png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image" Target="../media/image15.emf"/><Relationship Id="rId2" Type="http://schemas.openxmlformats.org/officeDocument/2006/relationships/tags" Target="../tags/tag52.xml"/><Relationship Id="rId16" Type="http://schemas.openxmlformats.org/officeDocument/2006/relationships/oleObject" Target="../embeddings/oleObject22.bin"/><Relationship Id="rId1" Type="http://schemas.openxmlformats.org/officeDocument/2006/relationships/vmlDrawing" Target="../drawings/vmlDrawing22.v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slideLayout" Target="../slideLayouts/slideLayout42.xml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" Type="http://schemas.openxmlformats.org/officeDocument/2006/relationships/tags" Target="../tags/tag67.xml"/><Relationship Id="rId21" Type="http://schemas.openxmlformats.org/officeDocument/2006/relationships/tags" Target="../tags/tag85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tags" Target="../tags/tag93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notesSlide" Target="../notesSlides/notesSlide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tags" Target="../tags/tag96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tags" Target="../tags/tag95.xml"/><Relationship Id="rId16" Type="http://schemas.openxmlformats.org/officeDocument/2006/relationships/image" Target="../media/image26.jpeg"/><Relationship Id="rId1" Type="http://schemas.openxmlformats.org/officeDocument/2006/relationships/tags" Target="../tags/tag94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jpeg"/><Relationship Id="rId3" Type="http://schemas.openxmlformats.org/officeDocument/2006/relationships/tags" Target="../tags/tag98.xml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tags" Target="../tags/tag97.xml"/><Relationship Id="rId16" Type="http://schemas.openxmlformats.org/officeDocument/2006/relationships/image" Target="../media/image38.jpeg"/><Relationship Id="rId1" Type="http://schemas.openxmlformats.org/officeDocument/2006/relationships/vmlDrawing" Target="../drawings/vmlDrawing23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3.jpe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tags" Target="../tags/tag99.xml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43.png"/><Relationship Id="rId3" Type="http://schemas.openxmlformats.org/officeDocument/2006/relationships/tags" Target="../tags/tag101.xml"/><Relationship Id="rId7" Type="http://schemas.openxmlformats.org/officeDocument/2006/relationships/image" Target="../media/image30.emf"/><Relationship Id="rId12" Type="http://schemas.openxmlformats.org/officeDocument/2006/relationships/image" Target="../media/image42.png"/><Relationship Id="rId2" Type="http://schemas.openxmlformats.org/officeDocument/2006/relationships/tags" Target="../tags/tag100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0.jpe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30.emf"/><Relationship Id="rId18" Type="http://schemas.openxmlformats.org/officeDocument/2006/relationships/image" Target="../media/image48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47.png"/><Relationship Id="rId2" Type="http://schemas.openxmlformats.org/officeDocument/2006/relationships/tags" Target="../tags/tag102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vmlDrawing" Target="../drawings/vmlDrawing25.vml"/><Relationship Id="rId6" Type="http://schemas.openxmlformats.org/officeDocument/2006/relationships/tags" Target="../tags/tag106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105.xml"/><Relationship Id="rId15" Type="http://schemas.openxmlformats.org/officeDocument/2006/relationships/image" Target="../media/image45.jpeg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49.png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111.xml"/><Relationship Id="rId7" Type="http://schemas.openxmlformats.org/officeDocument/2006/relationships/image" Target="../media/image30.emf"/><Relationship Id="rId2" Type="http://schemas.openxmlformats.org/officeDocument/2006/relationships/tags" Target="../tags/tag110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tags" Target="../tags/tag114.xml"/><Relationship Id="rId7" Type="http://schemas.openxmlformats.org/officeDocument/2006/relationships/chart" Target="../charts/char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57.jpe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56.jpeg"/><Relationship Id="rId4" Type="http://schemas.openxmlformats.org/officeDocument/2006/relationships/tags" Target="../tags/tag115.xml"/><Relationship Id="rId9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ru-RU" dirty="0"/>
              <a:t>Взаимоотношения потребителей и брендов: как построить сильные бренды</a:t>
            </a: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chemeClr val="tx1"/>
                </a:solidFill>
              </a:rPr>
              <a:t>Валерия Морозова</a:t>
            </a:r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de-DE" dirty="0" smtClean="0">
                <a:solidFill>
                  <a:schemeClr val="tx1"/>
                </a:solidFill>
              </a:rPr>
              <a:t>GfK Rus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endParaRPr lang="ru-RU" dirty="0" smtClean="0"/>
          </a:p>
          <a:p>
            <a:pPr>
              <a:lnSpc>
                <a:spcPct val="80000"/>
              </a:lnSpc>
            </a:pPr>
            <a:endParaRPr lang="ru-RU" sz="1200" b="1" dirty="0" smtClean="0"/>
          </a:p>
          <a:p>
            <a:pPr>
              <a:lnSpc>
                <a:spcPct val="80000"/>
              </a:lnSpc>
            </a:pPr>
            <a:endParaRPr lang="ru-RU" sz="1200" dirty="0" smtClean="0"/>
          </a:p>
          <a:p>
            <a:pPr>
              <a:lnSpc>
                <a:spcPct val="80000"/>
              </a:lnSpc>
            </a:pPr>
            <a:r>
              <a:rPr lang="ru-RU" sz="1200" dirty="0" smtClean="0"/>
              <a:t>7 сентября, 2018 г., Москва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 bwMode="gray">
          <a:xfrm>
            <a:off x="0" y="4876006"/>
            <a:ext cx="9144000" cy="26749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dirty="0" smtClean="0"/>
              <a:t>Новая динамика потребитель-бренд</a:t>
            </a:r>
          </a:p>
        </p:txBody>
      </p:sp>
      <p:sp>
        <p:nvSpPr>
          <p:cNvPr id="4" name="Abgerundetes Rechteck 6"/>
          <p:cNvSpPr/>
          <p:nvPr>
            <p:custDataLst>
              <p:tags r:id="rId1"/>
            </p:custDataLst>
          </p:nvPr>
        </p:nvSpPr>
        <p:spPr bwMode="gray">
          <a:xfrm flipH="1">
            <a:off x="324240" y="989374"/>
            <a:ext cx="4895832" cy="864000"/>
          </a:xfrm>
          <a:prstGeom prst="parallelogram">
            <a:avLst>
              <a:gd name="adj" fmla="val 62965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1200" dirty="0">
              <a:solidFill>
                <a:schemeClr val="tx2"/>
              </a:solidFill>
            </a:endParaRPr>
          </a:p>
        </p:txBody>
      </p:sp>
      <p:sp>
        <p:nvSpPr>
          <p:cNvPr id="5" name="Abgerundetes Rechteck 6"/>
          <p:cNvSpPr/>
          <p:nvPr>
            <p:custDataLst>
              <p:tags r:id="rId2"/>
            </p:custDataLst>
          </p:nvPr>
        </p:nvSpPr>
        <p:spPr bwMode="gray">
          <a:xfrm>
            <a:off x="324240" y="3868050"/>
            <a:ext cx="4895832" cy="864000"/>
          </a:xfrm>
          <a:prstGeom prst="parallelogram">
            <a:avLst>
              <a:gd name="adj" fmla="val 62965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1200" dirty="0">
              <a:solidFill>
                <a:schemeClr val="tx2"/>
              </a:solidFill>
            </a:endParaRPr>
          </a:p>
        </p:txBody>
      </p:sp>
      <p:sp>
        <p:nvSpPr>
          <p:cNvPr id="6" name="Abgerundetes Rechteck 4"/>
          <p:cNvSpPr/>
          <p:nvPr>
            <p:custDataLst>
              <p:tags r:id="rId3"/>
            </p:custDataLst>
          </p:nvPr>
        </p:nvSpPr>
        <p:spPr bwMode="gray">
          <a:xfrm>
            <a:off x="755576" y="988580"/>
            <a:ext cx="4076794" cy="8640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tx1"/>
                </a:solidFill>
              </a:rPr>
              <a:t>Бренды создаются </a:t>
            </a:r>
            <a:r>
              <a:rPr lang="en-US" sz="1400" kern="1200" dirty="0" err="1" smtClean="0">
                <a:solidFill>
                  <a:schemeClr val="tx1"/>
                </a:solidFill>
              </a:rPr>
              <a:t>благодаря</a:t>
            </a:r>
            <a:r>
              <a:rPr lang="en-US" sz="1400" kern="1200" dirty="0" smtClean="0">
                <a:solidFill>
                  <a:schemeClr val="tx1"/>
                </a:solidFill>
              </a:rPr>
              <a:t> </a:t>
            </a:r>
            <a:r>
              <a:rPr lang="en-US" sz="1400" b="1" kern="1200" dirty="0" err="1" smtClean="0">
                <a:solidFill>
                  <a:schemeClr val="accent3"/>
                </a:solidFill>
              </a:rPr>
              <a:t>впечатлениям</a:t>
            </a:r>
            <a:r>
              <a:rPr lang="en-US" sz="1400" b="1" kern="1200" dirty="0" smtClean="0">
                <a:solidFill>
                  <a:schemeClr val="accent3"/>
                </a:solidFill>
              </a:rPr>
              <a:t>,</a:t>
            </a:r>
            <a:r>
              <a:rPr lang="en-US" sz="1400" dirty="0" smtClean="0"/>
              <a:t> </a:t>
            </a:r>
            <a:r>
              <a:rPr lang="en-US" sz="1400" kern="1200" dirty="0" err="1" smtClean="0">
                <a:solidFill>
                  <a:schemeClr val="tx1"/>
                </a:solidFill>
              </a:rPr>
              <a:t>которые</a:t>
            </a:r>
            <a:r>
              <a:rPr lang="en-US" sz="1400" kern="1200" dirty="0" smtClean="0">
                <a:solidFill>
                  <a:schemeClr val="tx1"/>
                </a:solidFill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</a:rPr>
              <a:t>они</a:t>
            </a:r>
            <a:r>
              <a:rPr lang="en-US" sz="1400" kern="1200" dirty="0" smtClean="0">
                <a:solidFill>
                  <a:schemeClr val="tx1"/>
                </a:solidFill>
              </a:rPr>
              <a:t> производят на потребителей</a:t>
            </a:r>
            <a:endParaRPr lang="ru-RU" sz="1400" kern="1200" dirty="0">
              <a:solidFill>
                <a:schemeClr val="tx1"/>
              </a:solidFill>
            </a:endParaRPr>
          </a:p>
        </p:txBody>
      </p:sp>
      <p:sp>
        <p:nvSpPr>
          <p:cNvPr id="7" name="Abgerundetes Rechteck 10"/>
          <p:cNvSpPr/>
          <p:nvPr/>
        </p:nvSpPr>
        <p:spPr bwMode="gray">
          <a:xfrm>
            <a:off x="755576" y="3858877"/>
            <a:ext cx="4057072" cy="8640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tx1"/>
                </a:solidFill>
              </a:rPr>
              <a:t>и </a:t>
            </a:r>
            <a:r>
              <a:rPr lang="en-US" sz="1400" kern="1200" dirty="0" err="1" smtClean="0">
                <a:solidFill>
                  <a:schemeClr val="tx1"/>
                </a:solidFill>
              </a:rPr>
              <a:t>стимулируют</a:t>
            </a:r>
            <a:r>
              <a:rPr lang="en-US" sz="1400" kern="1200" dirty="0" smtClean="0">
                <a:solidFill>
                  <a:schemeClr val="tx1"/>
                </a:solidFill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</a:rPr>
              <a:t>дальнейшее </a:t>
            </a:r>
            <a:r>
              <a:rPr lang="en-US" sz="1400" b="1" dirty="0" err="1" smtClean="0">
                <a:solidFill>
                  <a:schemeClr val="accent2"/>
                </a:solidFill>
              </a:rPr>
              <a:t>развитие</a:t>
            </a:r>
            <a:r>
              <a:rPr lang="en-US" sz="1400" b="1" dirty="0" smtClean="0">
                <a:solidFill>
                  <a:schemeClr val="accent2"/>
                </a:solidFill>
              </a:rPr>
              <a:t> взаимоотношений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8" name="Abgerundetes Rechteck 6"/>
          <p:cNvSpPr/>
          <p:nvPr>
            <p:custDataLst>
              <p:tags r:id="rId4"/>
            </p:custDataLst>
          </p:nvPr>
        </p:nvSpPr>
        <p:spPr bwMode="gray">
          <a:xfrm flipH="1" flipV="1">
            <a:off x="324240" y="1923660"/>
            <a:ext cx="4895832" cy="864000"/>
          </a:xfrm>
          <a:prstGeom prst="parallelogram">
            <a:avLst>
              <a:gd name="adj" fmla="val 62965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1200" dirty="0">
              <a:solidFill>
                <a:schemeClr val="tx2"/>
              </a:solidFill>
            </a:endParaRPr>
          </a:p>
        </p:txBody>
      </p:sp>
      <p:sp>
        <p:nvSpPr>
          <p:cNvPr id="9" name="Abgerundetes Rechteck 6"/>
          <p:cNvSpPr/>
          <p:nvPr/>
        </p:nvSpPr>
        <p:spPr bwMode="gray">
          <a:xfrm>
            <a:off x="755576" y="1925407"/>
            <a:ext cx="4057072" cy="8640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tx1"/>
                </a:solidFill>
              </a:rPr>
              <a:t>Эти впечатления формируют основу взаимоотношений</a:t>
            </a:r>
            <a:r>
              <a:rPr sz="1400" dirty="0" smtClean="0"/>
              <a:t> </a:t>
            </a:r>
            <a:r>
              <a:rPr lang="en-US" sz="1400" b="1" dirty="0" err="1" smtClean="0">
                <a:solidFill>
                  <a:schemeClr val="accent1"/>
                </a:solidFill>
              </a:rPr>
              <a:t>потребителей</a:t>
            </a: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</a:rPr>
              <a:t>и</a:t>
            </a: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</a:rPr>
              <a:t>брендов</a:t>
            </a:r>
            <a:endParaRPr lang="ru-RU" sz="1400" b="1" dirty="0">
              <a:solidFill>
                <a:schemeClr val="accent1"/>
              </a:solidFill>
            </a:endParaRPr>
          </a:p>
        </p:txBody>
      </p:sp>
      <p:sp>
        <p:nvSpPr>
          <p:cNvPr id="10" name="Abgerundetes Rechteck 6"/>
          <p:cNvSpPr/>
          <p:nvPr>
            <p:custDataLst>
              <p:tags r:id="rId5"/>
            </p:custDataLst>
          </p:nvPr>
        </p:nvSpPr>
        <p:spPr bwMode="gray">
          <a:xfrm flipV="1">
            <a:off x="324240" y="2922747"/>
            <a:ext cx="4895832" cy="864000"/>
          </a:xfrm>
          <a:prstGeom prst="parallelogram">
            <a:avLst>
              <a:gd name="adj" fmla="val 62965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1200" dirty="0">
              <a:solidFill>
                <a:schemeClr val="tx2"/>
              </a:solidFill>
            </a:endParaRPr>
          </a:p>
        </p:txBody>
      </p:sp>
      <p:sp>
        <p:nvSpPr>
          <p:cNvPr id="11" name="Abgerundetes Rechteck 8"/>
          <p:cNvSpPr/>
          <p:nvPr/>
        </p:nvSpPr>
        <p:spPr bwMode="gray">
          <a:xfrm>
            <a:off x="755576" y="2922825"/>
            <a:ext cx="4057072" cy="8640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tx1"/>
                </a:solidFill>
              </a:rPr>
              <a:t>Впечатления и </a:t>
            </a:r>
            <a:r>
              <a:rPr lang="en-US" sz="1400" kern="1200" dirty="0" err="1" smtClean="0">
                <a:solidFill>
                  <a:schemeClr val="tx1"/>
                </a:solidFill>
              </a:rPr>
              <a:t>взаимоотношения</a:t>
            </a:r>
            <a:r>
              <a:rPr lang="en-US" sz="1400" kern="1200" dirty="0" smtClean="0">
                <a:solidFill>
                  <a:schemeClr val="tx1"/>
                </a:solidFill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</a:rPr>
              <a:t/>
            </a:r>
            <a:br>
              <a:rPr lang="ru-RU" sz="1400" kern="1200" dirty="0" smtClean="0">
                <a:solidFill>
                  <a:schemeClr val="tx1"/>
                </a:solidFill>
              </a:rPr>
            </a:br>
            <a:r>
              <a:rPr lang="en-US" sz="1400" b="1" kern="1200" dirty="0" err="1" smtClean="0">
                <a:solidFill>
                  <a:schemeClr val="accent2"/>
                </a:solidFill>
              </a:rPr>
              <a:t>вместе</a:t>
            </a:r>
            <a:r>
              <a:rPr lang="en-US" sz="1400" b="1" kern="1200" dirty="0" smtClean="0">
                <a:solidFill>
                  <a:schemeClr val="accent2"/>
                </a:solidFill>
              </a:rPr>
              <a:t> </a:t>
            </a:r>
            <a:r>
              <a:rPr lang="ru-RU" sz="1400" b="1" kern="1200" dirty="0" smtClean="0">
                <a:solidFill>
                  <a:schemeClr val="accent2"/>
                </a:solidFill>
              </a:rPr>
              <a:t>определяют </a:t>
            </a:r>
            <a:r>
              <a:rPr lang="en-US" sz="1400" b="1" kern="1200" dirty="0" err="1" smtClean="0">
                <a:solidFill>
                  <a:schemeClr val="accent2"/>
                </a:solidFill>
              </a:rPr>
              <a:t>будущ</a:t>
            </a:r>
            <a:r>
              <a:rPr lang="ru-RU" sz="1400" b="1" kern="1200" dirty="0" smtClean="0">
                <a:solidFill>
                  <a:schemeClr val="accent2"/>
                </a:solidFill>
              </a:rPr>
              <a:t>ее</a:t>
            </a:r>
            <a:r>
              <a:rPr lang="en-US" sz="1400" b="1" kern="1200" dirty="0" smtClean="0">
                <a:solidFill>
                  <a:schemeClr val="accent2"/>
                </a:solidFill>
              </a:rPr>
              <a:t> </a:t>
            </a:r>
            <a:r>
              <a:rPr lang="en-US" sz="1400" b="1" kern="1200" dirty="0" err="1" smtClean="0">
                <a:solidFill>
                  <a:schemeClr val="accent2"/>
                </a:solidFill>
              </a:rPr>
              <a:t>поведение</a:t>
            </a:r>
            <a:r>
              <a:rPr lang="ru-RU" sz="1400" b="1" kern="1200" dirty="0" smtClean="0">
                <a:solidFill>
                  <a:schemeClr val="accent2"/>
                </a:solidFill>
              </a:rPr>
              <a:t> </a:t>
            </a:r>
            <a:br>
              <a:rPr lang="ru-RU" sz="1400" b="1" kern="1200" dirty="0" smtClean="0">
                <a:solidFill>
                  <a:schemeClr val="accent2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 </a:t>
            </a:r>
            <a:r>
              <a:rPr lang="ru-RU" sz="1400" dirty="0">
                <a:solidFill>
                  <a:schemeClr val="tx1"/>
                </a:solidFill>
              </a:rPr>
              <a:t>категории</a:t>
            </a:r>
            <a:r>
              <a:rPr sz="1400" dirty="0">
                <a:solidFill>
                  <a:schemeClr val="tx1"/>
                </a:solidFill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Eingekerbter Richtungspfeil 11"/>
          <p:cNvSpPr/>
          <p:nvPr>
            <p:custDataLst>
              <p:tags r:id="rId6"/>
            </p:custDataLst>
          </p:nvPr>
        </p:nvSpPr>
        <p:spPr bwMode="gray">
          <a:xfrm>
            <a:off x="4788024" y="987530"/>
            <a:ext cx="1152550" cy="1800250"/>
          </a:xfrm>
          <a:prstGeom prst="chevron">
            <a:avLst>
              <a:gd name="adj" fmla="val 47804"/>
            </a:avLst>
          </a:prstGeom>
          <a:solidFill>
            <a:schemeClr val="bg2">
              <a:lumMod val="20000"/>
              <a:lumOff val="80000"/>
              <a:alpha val="37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13" name="Gruppieren 12"/>
          <p:cNvGrpSpPr/>
          <p:nvPr>
            <p:custDataLst>
              <p:tags r:id="rId7"/>
            </p:custDataLst>
          </p:nvPr>
        </p:nvGrpSpPr>
        <p:grpSpPr bwMode="gray">
          <a:xfrm>
            <a:off x="5587578" y="1134618"/>
            <a:ext cx="3448918" cy="3597432"/>
            <a:chOff x="5587578" y="1937024"/>
            <a:chExt cx="3448918" cy="3597432"/>
          </a:xfrm>
        </p:grpSpPr>
        <p:sp>
          <p:nvSpPr>
            <p:cNvPr id="14" name="Abgerundetes Rechteck 13"/>
            <p:cNvSpPr/>
            <p:nvPr/>
          </p:nvSpPr>
          <p:spPr bwMode="gray">
            <a:xfrm>
              <a:off x="6108646" y="3332871"/>
              <a:ext cx="2490421" cy="643105"/>
            </a:xfrm>
            <a:prstGeom prst="roundRect">
              <a:avLst>
                <a:gd name="adj" fmla="val 16225"/>
              </a:avLst>
            </a:prstGeom>
            <a:no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accent3"/>
                  </a:solidFill>
                </a:rPr>
                <a:t>БРЕНДЫ</a:t>
              </a:r>
            </a:p>
          </p:txBody>
        </p:sp>
        <p:sp>
          <p:nvSpPr>
            <p:cNvPr id="15" name="Bogen 1"/>
            <p:cNvSpPr/>
            <p:nvPr>
              <p:custDataLst>
                <p:tags r:id="rId9"/>
              </p:custDataLst>
            </p:nvPr>
          </p:nvSpPr>
          <p:spPr bwMode="gray">
            <a:xfrm>
              <a:off x="6091421" y="2394984"/>
              <a:ext cx="2518882" cy="2518879"/>
            </a:xfrm>
            <a:prstGeom prst="arc">
              <a:avLst>
                <a:gd name="adj1" fmla="val 18206034"/>
                <a:gd name="adj2" fmla="val 3493613"/>
              </a:avLst>
            </a:prstGeom>
            <a:ln w="238125" cap="rnd">
              <a:solidFill>
                <a:schemeClr val="bg1"/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" name="Bogen 1"/>
            <p:cNvSpPr/>
            <p:nvPr/>
          </p:nvSpPr>
          <p:spPr bwMode="gray">
            <a:xfrm>
              <a:off x="6091421" y="2394984"/>
              <a:ext cx="2518882" cy="2518879"/>
            </a:xfrm>
            <a:prstGeom prst="arc">
              <a:avLst>
                <a:gd name="adj1" fmla="val 7561000"/>
                <a:gd name="adj2" fmla="val 14066517"/>
              </a:avLst>
            </a:prstGeom>
            <a:ln w="238125" cap="rnd">
              <a:solidFill>
                <a:schemeClr val="bg1"/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 bwMode="gray">
            <a:xfrm flipH="1" flipV="1">
              <a:off x="5856831" y="2169672"/>
              <a:ext cx="2969170" cy="2969503"/>
            </a:xfrm>
            <a:prstGeom prst="ellipse">
              <a:avLst/>
            </a:prstGeom>
            <a:noFill/>
            <a:ln w="28575" cap="rnd">
              <a:solidFill>
                <a:schemeClr val="accent3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 bwMode="gray">
            <a:xfrm>
              <a:off x="6628728" y="4118492"/>
              <a:ext cx="1415965" cy="1415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3"/>
                </a:solidFill>
              </a:endParaRPr>
            </a:p>
          </p:txBody>
        </p:sp>
        <p:sp>
          <p:nvSpPr>
            <p:cNvPr id="19" name="Ellipse 18"/>
            <p:cNvSpPr/>
            <p:nvPr>
              <p:custDataLst>
                <p:tags r:id="rId10"/>
              </p:custDataLst>
            </p:nvPr>
          </p:nvSpPr>
          <p:spPr bwMode="gray">
            <a:xfrm>
              <a:off x="5587578" y="1937024"/>
              <a:ext cx="3448918" cy="3448917"/>
            </a:xfrm>
            <a:prstGeom prst="ellipse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prstTxWarp prst="textArchUp">
                <a:avLst>
                  <a:gd name="adj" fmla="val 13961658"/>
                </a:avLst>
              </a:prstTxWarp>
            </a:bodyPr>
            <a:lstStyle/>
            <a:p>
              <a:pPr algn="ctr"/>
              <a:r>
                <a:rPr lang="en-US" sz="1000" b="1" dirty="0" smtClean="0">
                  <a:solidFill>
                    <a:schemeClr val="accent1"/>
                  </a:solidFill>
                  <a:latin typeface="Arial" pitchFamily="34" charset="0"/>
                </a:rPr>
                <a:t>ВЗАИМООТНОШЕНИЯ</a:t>
              </a:r>
              <a:endParaRPr lang="ru-RU" sz="1000" dirty="0" smtClean="0">
                <a:solidFill>
                  <a:schemeClr val="accent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 bwMode="gray">
            <a:xfrm>
              <a:off x="5608666" y="1958112"/>
              <a:ext cx="3407593" cy="3407592"/>
            </a:xfrm>
            <a:prstGeom prst="ellipse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prstTxWarp prst="textArchDown">
                <a:avLst/>
              </a:prstTxWarp>
            </a:bodyPr>
            <a:lstStyle/>
            <a:p>
              <a:pPr algn="ctr"/>
              <a:r>
                <a:rPr lang="en-US" sz="1000" b="1" dirty="0" smtClean="0">
                  <a:solidFill>
                    <a:schemeClr val="accent1"/>
                  </a:solidFill>
                  <a:latin typeface="Arial" pitchFamily="34" charset="0"/>
                </a:rPr>
                <a:t>ВПЕЧАТЛЕНИЯ</a:t>
              </a:r>
              <a:endParaRPr lang="ru-RU" sz="1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Bogen 1"/>
            <p:cNvSpPr/>
            <p:nvPr>
              <p:custDataLst>
                <p:tags r:id="rId11"/>
              </p:custDataLst>
            </p:nvPr>
          </p:nvSpPr>
          <p:spPr bwMode="gray">
            <a:xfrm>
              <a:off x="6091421" y="2394984"/>
              <a:ext cx="2518882" cy="2518879"/>
            </a:xfrm>
            <a:prstGeom prst="arc">
              <a:avLst>
                <a:gd name="adj1" fmla="val 18374390"/>
                <a:gd name="adj2" fmla="val 3493613"/>
              </a:avLst>
            </a:prstGeom>
            <a:ln w="101600" cap="rnd">
              <a:solidFill>
                <a:schemeClr val="accent1"/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2" name="Bogen 1"/>
            <p:cNvSpPr/>
            <p:nvPr>
              <p:custDataLst>
                <p:tags r:id="rId12"/>
              </p:custDataLst>
            </p:nvPr>
          </p:nvSpPr>
          <p:spPr bwMode="gray">
            <a:xfrm>
              <a:off x="6091421" y="2394984"/>
              <a:ext cx="2518882" cy="2518879"/>
            </a:xfrm>
            <a:prstGeom prst="arc">
              <a:avLst>
                <a:gd name="adj1" fmla="val 7561000"/>
                <a:gd name="adj2" fmla="val 14066517"/>
              </a:avLst>
            </a:prstGeom>
            <a:ln w="101600" cap="rnd">
              <a:solidFill>
                <a:schemeClr val="accent1"/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 bwMode="gray">
            <a:xfrm>
              <a:off x="6580447" y="3582194"/>
              <a:ext cx="543794" cy="543832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ArchDown">
                <a:avLst>
                  <a:gd name="adj" fmla="val 16644208"/>
                </a:avLst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endParaRPr lang="en-US" sz="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Gleichschenkliges Dreieck 23"/>
            <p:cNvSpPr/>
            <p:nvPr/>
          </p:nvSpPr>
          <p:spPr bwMode="gray">
            <a:xfrm rot="18825598" flipV="1">
              <a:off x="6946553" y="4498528"/>
              <a:ext cx="244159" cy="292991"/>
            </a:xfrm>
            <a:prstGeom prst="triangle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97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 bwMode="gray">
            <a:xfrm flipH="1">
              <a:off x="6829560" y="4406698"/>
              <a:ext cx="244132" cy="244132"/>
            </a:xfrm>
            <a:prstGeom prst="ellipse">
              <a:avLst/>
            </a:prstGeom>
            <a:solidFill>
              <a:schemeClr val="tx2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6" name="Gleichschenkliges Dreieck 25"/>
            <p:cNvSpPr/>
            <p:nvPr/>
          </p:nvSpPr>
          <p:spPr bwMode="gray">
            <a:xfrm rot="2774402" flipH="1" flipV="1">
              <a:off x="7434871" y="4498528"/>
              <a:ext cx="244159" cy="292991"/>
            </a:xfrm>
            <a:prstGeom prst="triangle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97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 bwMode="gray">
            <a:xfrm flipH="1">
              <a:off x="7562064" y="4406698"/>
              <a:ext cx="244132" cy="244132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8" name="Gleichschenkliges Dreieck 27"/>
            <p:cNvSpPr/>
            <p:nvPr/>
          </p:nvSpPr>
          <p:spPr bwMode="gray">
            <a:xfrm flipH="1" flipV="1">
              <a:off x="7220214" y="4357867"/>
              <a:ext cx="244159" cy="292991"/>
            </a:xfrm>
            <a:prstGeom prst="triangle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97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gray">
            <a:xfrm flipH="1">
              <a:off x="7220214" y="4211371"/>
              <a:ext cx="244132" cy="244132"/>
            </a:xfrm>
            <a:prstGeom prst="ellipse">
              <a:avLst/>
            </a:prstGeom>
            <a:solidFill>
              <a:schemeClr val="accent4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0" name="Gleichschenkliges Dreieck 29"/>
            <p:cNvSpPr/>
            <p:nvPr/>
          </p:nvSpPr>
          <p:spPr bwMode="gray">
            <a:xfrm rot="2774402">
              <a:off x="6946553" y="4874364"/>
              <a:ext cx="244159" cy="292991"/>
            </a:xfrm>
            <a:prstGeom prst="triangle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97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1" name="Gleichschenkliges Dreieck 30"/>
            <p:cNvSpPr/>
            <p:nvPr/>
          </p:nvSpPr>
          <p:spPr bwMode="gray">
            <a:xfrm flipH="1">
              <a:off x="7220214" y="4981903"/>
              <a:ext cx="244159" cy="292991"/>
            </a:xfrm>
            <a:prstGeom prst="triangle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97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2" name="Gleichschenkliges Dreieck 31"/>
            <p:cNvSpPr/>
            <p:nvPr/>
          </p:nvSpPr>
          <p:spPr bwMode="gray">
            <a:xfrm rot="18825598" flipH="1">
              <a:off x="7434871" y="4860003"/>
              <a:ext cx="244159" cy="292991"/>
            </a:xfrm>
            <a:prstGeom prst="triangle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97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 bwMode="gray">
            <a:xfrm flipH="1">
              <a:off x="6829560" y="4992680"/>
              <a:ext cx="244132" cy="244132"/>
            </a:xfrm>
            <a:prstGeom prst="ellipse">
              <a:avLst/>
            </a:prstGeom>
            <a:solidFill>
              <a:schemeClr val="accent3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4" name="Ellipse 33"/>
            <p:cNvSpPr/>
            <p:nvPr/>
          </p:nvSpPr>
          <p:spPr bwMode="gray">
            <a:xfrm flipH="1">
              <a:off x="7220214" y="5139175"/>
              <a:ext cx="244132" cy="244132"/>
            </a:xfrm>
            <a:prstGeom prst="ellipse">
              <a:avLst/>
            </a:prstGeom>
            <a:solidFill>
              <a:schemeClr val="accent5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 bwMode="gray">
            <a:xfrm flipH="1">
              <a:off x="7562037" y="4992680"/>
              <a:ext cx="244132" cy="244132"/>
            </a:xfrm>
            <a:prstGeom prst="ellipse">
              <a:avLst/>
            </a:prstGeom>
            <a:solidFill>
              <a:schemeClr val="tx2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grpSp>
          <p:nvGrpSpPr>
            <p:cNvPr id="36" name="Gruppieren 35"/>
            <p:cNvGrpSpPr/>
            <p:nvPr/>
          </p:nvGrpSpPr>
          <p:grpSpPr bwMode="gray">
            <a:xfrm>
              <a:off x="6638243" y="2564897"/>
              <a:ext cx="1406450" cy="728858"/>
              <a:chOff x="6699163" y="2645676"/>
              <a:chExt cx="1372601" cy="711316"/>
            </a:xfrm>
          </p:grpSpPr>
          <p:pic>
            <p:nvPicPr>
              <p:cNvPr id="37" name="Picture 5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gray">
              <a:xfrm flipH="1">
                <a:off x="6699163" y="2792172"/>
                <a:ext cx="564820" cy="56482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9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gray">
              <a:xfrm>
                <a:off x="7506944" y="2792172"/>
                <a:ext cx="564820" cy="56482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"/>
              <a:stretch/>
            </p:blipFill>
            <p:spPr bwMode="gray">
              <a:xfrm>
                <a:off x="7084434" y="2645676"/>
                <a:ext cx="553294" cy="564820"/>
              </a:xfrm>
              <a:prstGeom prst="ellipse">
                <a:avLst/>
              </a:prstGeom>
              <a:noFill/>
              <a:ln w="698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0" name="Eingekerbter Richtungspfeil 39"/>
          <p:cNvSpPr/>
          <p:nvPr>
            <p:custDataLst>
              <p:tags r:id="rId8"/>
            </p:custDataLst>
          </p:nvPr>
        </p:nvSpPr>
        <p:spPr bwMode="gray">
          <a:xfrm>
            <a:off x="4788030" y="2931800"/>
            <a:ext cx="1152550" cy="1800250"/>
          </a:xfrm>
          <a:prstGeom prst="chevron">
            <a:avLst>
              <a:gd name="adj" fmla="val 47804"/>
            </a:avLst>
          </a:prstGeom>
          <a:solidFill>
            <a:schemeClr val="bg2">
              <a:lumMod val="20000"/>
              <a:lumOff val="80000"/>
              <a:alpha val="37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kt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6" name="think-cell Folie" r:id="rId16" imgW="270" imgH="270" progId="TCLayout.ActiveDocument.1">
                  <p:embed/>
                </p:oleObj>
              </mc:Choice>
              <mc:Fallback>
                <p:oleObj name="think-cell Folie" r:id="rId16" imgW="270" imgH="270" progId="TCLayout.ActiveDocument.1">
                  <p:embed/>
                  <p:pic>
                    <p:nvPicPr>
                      <p:cNvPr id="31" name="Objekt 30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60"/>
          <p:cNvSpPr/>
          <p:nvPr/>
        </p:nvSpPr>
        <p:spPr bwMode="gray">
          <a:xfrm flipH="1">
            <a:off x="2051720" y="1302895"/>
            <a:ext cx="2258411" cy="77440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5" name="Rectangle 61"/>
          <p:cNvSpPr/>
          <p:nvPr/>
        </p:nvSpPr>
        <p:spPr bwMode="gray">
          <a:xfrm flipH="1">
            <a:off x="2761667" y="2464624"/>
            <a:ext cx="1548464" cy="77440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6" name="Rectangle 62"/>
          <p:cNvSpPr/>
          <p:nvPr>
            <p:custDataLst>
              <p:tags r:id="rId3"/>
            </p:custDataLst>
          </p:nvPr>
        </p:nvSpPr>
        <p:spPr bwMode="gray">
          <a:xfrm flipH="1">
            <a:off x="2051720" y="3626353"/>
            <a:ext cx="2258411" cy="77440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23851" y="195419"/>
            <a:ext cx="7812545" cy="576105"/>
          </a:xfrm>
        </p:spPr>
        <p:txBody>
          <a:bodyPr/>
          <a:lstStyle/>
          <a:p>
            <a:r>
              <a:rPr lang="ru-RU" sz="1600" dirty="0" smtClean="0"/>
              <a:t>Взаимоотношения </a:t>
            </a:r>
            <a:r>
              <a:rPr lang="ru-RU" sz="1600" dirty="0"/>
              <a:t>потребителей и бренда – это результат совокупности их впечатлений о вашем бренде. Взаимоотношения «Потребитель-бренд» играют важнейшую роль в формировании готовности к покупке</a:t>
            </a:r>
            <a:endParaRPr lang="de-DE" sz="1600" dirty="0"/>
          </a:p>
        </p:txBody>
      </p:sp>
      <p:sp>
        <p:nvSpPr>
          <p:cNvPr id="4" name="Oval 45"/>
          <p:cNvSpPr/>
          <p:nvPr>
            <p:custDataLst>
              <p:tags r:id="rId4"/>
            </p:custDataLst>
          </p:nvPr>
        </p:nvSpPr>
        <p:spPr bwMode="gray">
          <a:xfrm flipH="1">
            <a:off x="-635041" y="1044613"/>
            <a:ext cx="3614615" cy="36146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11" name="Gruppieren 10"/>
          <p:cNvGrpSpPr/>
          <p:nvPr>
            <p:custDataLst>
              <p:tags r:id="rId5"/>
            </p:custDataLst>
          </p:nvPr>
        </p:nvGrpSpPr>
        <p:grpSpPr bwMode="gray">
          <a:xfrm>
            <a:off x="204666" y="1752245"/>
            <a:ext cx="2219148" cy="2199353"/>
            <a:chOff x="6647532" y="2706262"/>
            <a:chExt cx="2475672" cy="2453588"/>
          </a:xfrm>
        </p:grpSpPr>
        <p:sp>
          <p:nvSpPr>
            <p:cNvPr id="12" name="Bogen 1"/>
            <p:cNvSpPr/>
            <p:nvPr/>
          </p:nvSpPr>
          <p:spPr bwMode="gray">
            <a:xfrm>
              <a:off x="6847376" y="3068961"/>
              <a:ext cx="1728192" cy="1728190"/>
            </a:xfrm>
            <a:prstGeom prst="arc">
              <a:avLst>
                <a:gd name="adj1" fmla="val 17569247"/>
                <a:gd name="adj2" fmla="val 2677656"/>
              </a:avLst>
            </a:prstGeom>
            <a:ln w="127000" cap="rnd">
              <a:solidFill>
                <a:schemeClr val="bg2">
                  <a:lumMod val="60000"/>
                  <a:lumOff val="40000"/>
                </a:schemeClr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grpSp>
          <p:nvGrpSpPr>
            <p:cNvPr id="13" name="Gruppieren 12"/>
            <p:cNvGrpSpPr/>
            <p:nvPr/>
          </p:nvGrpSpPr>
          <p:grpSpPr bwMode="gray">
            <a:xfrm flipV="1">
              <a:off x="7235135" y="2864799"/>
              <a:ext cx="1023494" cy="744926"/>
              <a:chOff x="4161915" y="5049227"/>
              <a:chExt cx="1731306" cy="1260093"/>
            </a:xfrm>
          </p:grpSpPr>
          <p:sp>
            <p:nvSpPr>
              <p:cNvPr id="22" name="Rechteck 9"/>
              <p:cNvSpPr/>
              <p:nvPr/>
            </p:nvSpPr>
            <p:spPr bwMode="gray">
              <a:xfrm>
                <a:off x="4161915" y="5445227"/>
                <a:ext cx="1728400" cy="864093"/>
              </a:xfrm>
              <a:custGeom>
                <a:avLst/>
                <a:gdLst/>
                <a:ahLst/>
                <a:cxnLst/>
                <a:rect l="l" t="t" r="r" b="b"/>
                <a:pathLst>
                  <a:path w="1728400" h="864093">
                    <a:moveTo>
                      <a:pt x="0" y="0"/>
                    </a:moveTo>
                    <a:lnTo>
                      <a:pt x="1728400" y="0"/>
                    </a:lnTo>
                    <a:lnTo>
                      <a:pt x="1728400" y="161533"/>
                    </a:lnTo>
                    <a:lnTo>
                      <a:pt x="1728400" y="162225"/>
                    </a:lnTo>
                    <a:lnTo>
                      <a:pt x="1728400" y="709501"/>
                    </a:lnTo>
                    <a:cubicBezTo>
                      <a:pt x="1459634" y="810541"/>
                      <a:pt x="1168392" y="864093"/>
                      <a:pt x="864642" y="864093"/>
                    </a:cubicBezTo>
                    <a:cubicBezTo>
                      <a:pt x="560560" y="864093"/>
                      <a:pt x="269013" y="810424"/>
                      <a:pt x="0" y="709177"/>
                    </a:cubicBezTo>
                    <a:lnTo>
                      <a:pt x="0" y="162110"/>
                    </a:lnTo>
                    <a:lnTo>
                      <a:pt x="0" y="161417"/>
                    </a:lnTo>
                    <a:close/>
                  </a:path>
                </a:pathLst>
              </a:custGeom>
              <a:solidFill>
                <a:schemeClr val="tx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rapezoid 22"/>
              <p:cNvSpPr/>
              <p:nvPr/>
            </p:nvSpPr>
            <p:spPr bwMode="gray">
              <a:xfrm>
                <a:off x="4165221" y="5049227"/>
                <a:ext cx="1728000" cy="396000"/>
              </a:xfrm>
              <a:prstGeom prst="trapezoid">
                <a:avLst>
                  <a:gd name="adj" fmla="val 90953"/>
                </a:avLst>
              </a:prstGeom>
              <a:solidFill>
                <a:schemeClr val="tx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Bogen 1"/>
            <p:cNvSpPr/>
            <p:nvPr/>
          </p:nvSpPr>
          <p:spPr bwMode="gray">
            <a:xfrm>
              <a:off x="6847376" y="3068961"/>
              <a:ext cx="1728192" cy="1728190"/>
            </a:xfrm>
            <a:prstGeom prst="arc">
              <a:avLst>
                <a:gd name="adj1" fmla="val 6875855"/>
                <a:gd name="adj2" fmla="val 13894494"/>
              </a:avLst>
            </a:prstGeom>
            <a:ln w="127000" cap="rnd">
              <a:solidFill>
                <a:schemeClr val="bg2">
                  <a:lumMod val="60000"/>
                  <a:lumOff val="40000"/>
                </a:schemeClr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15" name="Ellipse 46"/>
            <p:cNvSpPr/>
            <p:nvPr/>
          </p:nvSpPr>
          <p:spPr bwMode="gray">
            <a:xfrm>
              <a:off x="7215882" y="2706262"/>
              <a:ext cx="1062000" cy="1062000"/>
            </a:xfrm>
            <a:prstGeom prst="ellipse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СВЯЗЬ</a:t>
              </a:r>
              <a:endParaRPr 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hteck 5"/>
            <p:cNvSpPr/>
            <p:nvPr/>
          </p:nvSpPr>
          <p:spPr bwMode="gray">
            <a:xfrm>
              <a:off x="6647532" y="3813062"/>
              <a:ext cx="418014" cy="250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anchor="ctr" anchorCtr="0">
              <a:noAutofit/>
            </a:bodyPr>
            <a:lstStyle/>
            <a:p>
              <a:pPr algn="ctr"/>
              <a:r>
                <a:rPr lang="ru-RU" sz="1000" b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ЗНАНИЕ</a:t>
              </a:r>
              <a:endParaRPr lang="en-US" sz="1000" b="1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Rechteck 53"/>
            <p:cNvSpPr/>
            <p:nvPr/>
          </p:nvSpPr>
          <p:spPr bwMode="gray">
            <a:xfrm>
              <a:off x="7985112" y="3813062"/>
              <a:ext cx="1138092" cy="250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anchor="ctr" anchorCtr="0">
              <a:noAutofit/>
            </a:bodyPr>
            <a:lstStyle/>
            <a:p>
              <a:pPr algn="ctr"/>
              <a:endParaRPr lang="en-US" sz="1000" b="1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18" name="Gruppieren 17"/>
            <p:cNvGrpSpPr/>
            <p:nvPr/>
          </p:nvGrpSpPr>
          <p:grpSpPr bwMode="gray">
            <a:xfrm>
              <a:off x="7235135" y="4256387"/>
              <a:ext cx="1023494" cy="744926"/>
              <a:chOff x="4161915" y="5049227"/>
              <a:chExt cx="1731306" cy="1260093"/>
            </a:xfrm>
          </p:grpSpPr>
          <p:sp>
            <p:nvSpPr>
              <p:cNvPr id="20" name="Rechteck 9"/>
              <p:cNvSpPr/>
              <p:nvPr/>
            </p:nvSpPr>
            <p:spPr bwMode="gray">
              <a:xfrm>
                <a:off x="4161915" y="5445227"/>
                <a:ext cx="1728400" cy="864093"/>
              </a:xfrm>
              <a:custGeom>
                <a:avLst/>
                <a:gdLst/>
                <a:ahLst/>
                <a:cxnLst/>
                <a:rect l="l" t="t" r="r" b="b"/>
                <a:pathLst>
                  <a:path w="1728400" h="864093">
                    <a:moveTo>
                      <a:pt x="0" y="0"/>
                    </a:moveTo>
                    <a:lnTo>
                      <a:pt x="1728400" y="0"/>
                    </a:lnTo>
                    <a:lnTo>
                      <a:pt x="1728400" y="161533"/>
                    </a:lnTo>
                    <a:lnTo>
                      <a:pt x="1728400" y="162225"/>
                    </a:lnTo>
                    <a:lnTo>
                      <a:pt x="1728400" y="709501"/>
                    </a:lnTo>
                    <a:cubicBezTo>
                      <a:pt x="1459634" y="810541"/>
                      <a:pt x="1168392" y="864093"/>
                      <a:pt x="864642" y="864093"/>
                    </a:cubicBezTo>
                    <a:cubicBezTo>
                      <a:pt x="560560" y="864093"/>
                      <a:pt x="269013" y="810424"/>
                      <a:pt x="0" y="709177"/>
                    </a:cubicBezTo>
                    <a:lnTo>
                      <a:pt x="0" y="162110"/>
                    </a:lnTo>
                    <a:lnTo>
                      <a:pt x="0" y="161417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rapezoid 20"/>
              <p:cNvSpPr/>
              <p:nvPr/>
            </p:nvSpPr>
            <p:spPr bwMode="gray">
              <a:xfrm>
                <a:off x="4165221" y="5049227"/>
                <a:ext cx="1728000" cy="396000"/>
              </a:xfrm>
              <a:prstGeom prst="trapezoid">
                <a:avLst>
                  <a:gd name="adj" fmla="val 90953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" name="Ellipse 51"/>
            <p:cNvSpPr/>
            <p:nvPr/>
          </p:nvSpPr>
          <p:spPr bwMode="gray">
            <a:xfrm>
              <a:off x="7215882" y="4097850"/>
              <a:ext cx="1062000" cy="1062000"/>
            </a:xfrm>
            <a:prstGeom prst="ellipse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ВПЕЧАТЛЕНИЕ</a:t>
              </a:r>
              <a:endParaRPr 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Rechteck 9"/>
          <p:cNvSpPr/>
          <p:nvPr>
            <p:custDataLst>
              <p:tags r:id="rId6"/>
            </p:custDataLst>
          </p:nvPr>
        </p:nvSpPr>
        <p:spPr bwMode="gray">
          <a:xfrm flipH="1">
            <a:off x="-760418" y="915566"/>
            <a:ext cx="9580569" cy="3872430"/>
          </a:xfrm>
          <a:custGeom>
            <a:avLst/>
            <a:gdLst/>
            <a:ahLst/>
            <a:cxnLst/>
            <a:rect l="l" t="t" r="r" b="b"/>
            <a:pathLst>
              <a:path w="9580569" h="3872430">
                <a:moveTo>
                  <a:pt x="7644350" y="0"/>
                </a:moveTo>
                <a:cubicBezTo>
                  <a:pt x="7293277" y="0"/>
                  <a:pt x="6964027" y="93436"/>
                  <a:pt x="6680963" y="258277"/>
                </a:cubicBezTo>
                <a:lnTo>
                  <a:pt x="0" y="258277"/>
                </a:lnTo>
                <a:lnTo>
                  <a:pt x="0" y="1290810"/>
                </a:lnTo>
                <a:lnTo>
                  <a:pt x="5820665" y="1290810"/>
                </a:lnTo>
                <a:cubicBezTo>
                  <a:pt x="5803551" y="1332498"/>
                  <a:pt x="5789973" y="1375607"/>
                  <a:pt x="5779894" y="1419891"/>
                </a:cubicBezTo>
                <a:lnTo>
                  <a:pt x="0" y="1419891"/>
                </a:lnTo>
                <a:lnTo>
                  <a:pt x="0" y="2452424"/>
                </a:lnTo>
                <a:lnTo>
                  <a:pt x="5779864" y="2452424"/>
                </a:lnTo>
                <a:cubicBezTo>
                  <a:pt x="5789948" y="2496748"/>
                  <a:pt x="5803538" y="2539896"/>
                  <a:pt x="5820665" y="2581620"/>
                </a:cubicBezTo>
                <a:lnTo>
                  <a:pt x="1" y="2581620"/>
                </a:lnTo>
                <a:lnTo>
                  <a:pt x="1" y="3614153"/>
                </a:lnTo>
                <a:lnTo>
                  <a:pt x="6680963" y="3614153"/>
                </a:lnTo>
                <a:cubicBezTo>
                  <a:pt x="6964027" y="3778994"/>
                  <a:pt x="7293277" y="3872430"/>
                  <a:pt x="7644350" y="3872430"/>
                </a:cubicBezTo>
                <a:cubicBezTo>
                  <a:pt x="8713695" y="3872430"/>
                  <a:pt x="9580569" y="3005558"/>
                  <a:pt x="9580569" y="1936215"/>
                </a:cubicBezTo>
                <a:cubicBezTo>
                  <a:pt x="9580569" y="866873"/>
                  <a:pt x="8713695" y="0"/>
                  <a:pt x="7644350" y="0"/>
                </a:cubicBezTo>
                <a:close/>
              </a:path>
            </a:pathLst>
          </a:custGeom>
          <a:noFill/>
          <a:ln w="12700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hteck 9"/>
          <p:cNvSpPr/>
          <p:nvPr>
            <p:custDataLst>
              <p:tags r:id="rId7"/>
            </p:custDataLst>
          </p:nvPr>
        </p:nvSpPr>
        <p:spPr bwMode="gray">
          <a:xfrm>
            <a:off x="3203576" y="1167594"/>
            <a:ext cx="5615952" cy="1044000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</a:pPr>
            <a:r>
              <a:rPr lang="ru-RU" sz="1600" b="1" dirty="0">
                <a:solidFill>
                  <a:schemeClr val="accent2"/>
                </a:solidFill>
                <a:latin typeface="Arial" pitchFamily="34" charset="0"/>
              </a:rPr>
              <a:t>Знание</a:t>
            </a:r>
            <a:r>
              <a:rPr lang="en-US" sz="1600" b="1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–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</a:rPr>
              <a:t>это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</a:rPr>
              <a:t>важный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</a:rPr>
              <a:t>показатель того, что потребители информированы о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</a:rPr>
              <a:t>ваш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</a:rPr>
              <a:t>ем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</a:rPr>
              <a:t>бренд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</a:rPr>
              <a:t>е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hteck 9"/>
          <p:cNvSpPr/>
          <p:nvPr>
            <p:custDataLst>
              <p:tags r:id="rId8"/>
            </p:custDataLst>
          </p:nvPr>
        </p:nvSpPr>
        <p:spPr bwMode="gray">
          <a:xfrm>
            <a:off x="3203576" y="2319722"/>
            <a:ext cx="5615952" cy="1044000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А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</a:rPr>
              <a:t>создание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  <a:latin typeface="Arial" pitchFamily="34" charset="0"/>
              </a:rPr>
              <a:t>положительных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и </a:t>
            </a:r>
            <a:r>
              <a:rPr lang="en-US" sz="1600" b="1" dirty="0" err="1">
                <a:solidFill>
                  <a:schemeClr val="accent2"/>
                </a:solidFill>
                <a:latin typeface="Arial" pitchFamily="34" charset="0"/>
              </a:rPr>
              <a:t>незабываемых</a:t>
            </a:r>
            <a:r>
              <a:rPr lang="en-US" sz="1600" b="1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  <a:latin typeface="Arial" pitchFamily="34" charset="0"/>
              </a:rPr>
              <a:t>впечатлений</a:t>
            </a:r>
            <a:r>
              <a:rPr lang="en-US" sz="1600" b="1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</a:rPr>
              <a:t>углубляет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</a:rPr>
              <a:t>это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</a:rPr>
              <a:t>знание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hteck 9"/>
          <p:cNvSpPr/>
          <p:nvPr>
            <p:custDataLst>
              <p:tags r:id="rId9"/>
            </p:custDataLst>
          </p:nvPr>
        </p:nvSpPr>
        <p:spPr bwMode="gray">
          <a:xfrm>
            <a:off x="3203576" y="3507970"/>
            <a:ext cx="5615952" cy="1008000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Метафоры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человеческих </a:t>
            </a:r>
            <a:r>
              <a:rPr lang="ru-RU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отношений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ясны для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потребителей 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полезны для маркетологов. </a:t>
            </a:r>
            <a:r>
              <a:rPr lang="ru-RU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Отношения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выявляют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ценность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потребителя от </a:t>
            </a:r>
            <a:r>
              <a:rPr lang="ru-RU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связей с </a:t>
            </a:r>
            <a:r>
              <a:rPr lang="ru-RU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брендом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Isosceles Triangle 7"/>
          <p:cNvSpPr/>
          <p:nvPr>
            <p:custDataLst>
              <p:tags r:id="rId10"/>
            </p:custDataLst>
          </p:nvPr>
        </p:nvSpPr>
        <p:spPr bwMode="gray">
          <a:xfrm rot="5400000">
            <a:off x="3284422" y="1619151"/>
            <a:ext cx="274355" cy="129094"/>
          </a:xfrm>
          <a:prstGeom prst="triangle">
            <a:avLst/>
          </a:prstGeom>
          <a:solidFill>
            <a:schemeClr val="accent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9" name="Isosceles Triangle 7"/>
          <p:cNvSpPr/>
          <p:nvPr>
            <p:custDataLst>
              <p:tags r:id="rId11"/>
            </p:custDataLst>
          </p:nvPr>
        </p:nvSpPr>
        <p:spPr bwMode="gray">
          <a:xfrm rot="5400000">
            <a:off x="3284668" y="2788397"/>
            <a:ext cx="274355" cy="129094"/>
          </a:xfrm>
          <a:prstGeom prst="triangle">
            <a:avLst/>
          </a:prstGeom>
          <a:solidFill>
            <a:schemeClr val="accent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0" name="Isosceles Triangle 7"/>
          <p:cNvSpPr/>
          <p:nvPr>
            <p:custDataLst>
              <p:tags r:id="rId12"/>
            </p:custDataLst>
          </p:nvPr>
        </p:nvSpPr>
        <p:spPr bwMode="gray">
          <a:xfrm rot="5400000">
            <a:off x="3290155" y="3954201"/>
            <a:ext cx="274355" cy="129094"/>
          </a:xfrm>
          <a:prstGeom prst="triangle">
            <a:avLst/>
          </a:prstGeom>
          <a:solidFill>
            <a:schemeClr val="accent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28" name="Gruppieren 6"/>
          <p:cNvGrpSpPr/>
          <p:nvPr>
            <p:custDataLst>
              <p:tags r:id="rId13"/>
            </p:custDataLst>
          </p:nvPr>
        </p:nvGrpSpPr>
        <p:grpSpPr bwMode="gray">
          <a:xfrm>
            <a:off x="204665" y="1752245"/>
            <a:ext cx="2219149" cy="2199353"/>
            <a:chOff x="6647532" y="2706262"/>
            <a:chExt cx="2475673" cy="2453588"/>
          </a:xfrm>
        </p:grpSpPr>
        <p:sp>
          <p:nvSpPr>
            <p:cNvPr id="29" name="Bogen 1"/>
            <p:cNvSpPr/>
            <p:nvPr/>
          </p:nvSpPr>
          <p:spPr bwMode="gray">
            <a:xfrm>
              <a:off x="6847376" y="3068961"/>
              <a:ext cx="1728192" cy="1728190"/>
            </a:xfrm>
            <a:prstGeom prst="arc">
              <a:avLst>
                <a:gd name="adj1" fmla="val 17569247"/>
                <a:gd name="adj2" fmla="val 2677656"/>
              </a:avLst>
            </a:prstGeom>
            <a:ln w="127000" cap="rnd">
              <a:solidFill>
                <a:schemeClr val="tx2"/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32" name="Bogen 1"/>
            <p:cNvSpPr/>
            <p:nvPr/>
          </p:nvSpPr>
          <p:spPr bwMode="gray">
            <a:xfrm>
              <a:off x="6847376" y="3068961"/>
              <a:ext cx="1728192" cy="1728190"/>
            </a:xfrm>
            <a:prstGeom prst="arc">
              <a:avLst>
                <a:gd name="adj1" fmla="val 6875855"/>
                <a:gd name="adj2" fmla="val 13894494"/>
              </a:avLst>
            </a:prstGeom>
            <a:ln w="127000" cap="rnd">
              <a:solidFill>
                <a:schemeClr val="bg2">
                  <a:lumMod val="60000"/>
                  <a:lumOff val="40000"/>
                </a:schemeClr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33" name="Ellipse 46"/>
            <p:cNvSpPr/>
            <p:nvPr/>
          </p:nvSpPr>
          <p:spPr bwMode="gray">
            <a:xfrm>
              <a:off x="7215882" y="2706262"/>
              <a:ext cx="1062000" cy="1062000"/>
            </a:xfrm>
            <a:prstGeom prst="ellipse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СВЯЗЬ</a:t>
              </a:r>
              <a:endParaRPr 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hteck 5"/>
            <p:cNvSpPr/>
            <p:nvPr/>
          </p:nvSpPr>
          <p:spPr bwMode="gray">
            <a:xfrm>
              <a:off x="6647532" y="3813062"/>
              <a:ext cx="418014" cy="250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anchor="ctr" anchorCtr="0">
              <a:noAutofit/>
            </a:bodyPr>
            <a:lstStyle/>
            <a:p>
              <a:pPr algn="ctr"/>
              <a:r>
                <a:rPr lang="ru-RU" sz="1000" b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ЗНАНИЕ</a:t>
              </a:r>
              <a:endParaRPr lang="en-US" sz="1000" b="1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Rechteck 53"/>
            <p:cNvSpPr/>
            <p:nvPr/>
          </p:nvSpPr>
          <p:spPr bwMode="gray">
            <a:xfrm>
              <a:off x="7985113" y="3813062"/>
              <a:ext cx="1138092" cy="250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anchor="ctr" anchorCtr="0">
              <a:no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/>
                  </a:solidFill>
                </a:rPr>
                <a:t>ПРЕДРАСПОЛОЖЕННОСТЬ</a:t>
              </a:r>
              <a:endParaRPr lang="en-US" sz="1000" b="1" dirty="0">
                <a:solidFill>
                  <a:schemeClr val="tx2"/>
                </a:solidFill>
              </a:endParaRPr>
            </a:p>
          </p:txBody>
        </p:sp>
        <p:grpSp>
          <p:nvGrpSpPr>
            <p:cNvPr id="42" name="Gruppieren 13"/>
            <p:cNvGrpSpPr/>
            <p:nvPr/>
          </p:nvGrpSpPr>
          <p:grpSpPr bwMode="gray">
            <a:xfrm>
              <a:off x="7235135" y="4256387"/>
              <a:ext cx="1023494" cy="744926"/>
              <a:chOff x="4161915" y="5049227"/>
              <a:chExt cx="1731306" cy="1260093"/>
            </a:xfrm>
          </p:grpSpPr>
          <p:sp>
            <p:nvSpPr>
              <p:cNvPr id="44" name="Rechteck 9"/>
              <p:cNvSpPr/>
              <p:nvPr/>
            </p:nvSpPr>
            <p:spPr bwMode="gray">
              <a:xfrm>
                <a:off x="4161915" y="5445227"/>
                <a:ext cx="1728400" cy="864093"/>
              </a:xfrm>
              <a:custGeom>
                <a:avLst/>
                <a:gdLst/>
                <a:ahLst/>
                <a:cxnLst/>
                <a:rect l="l" t="t" r="r" b="b"/>
                <a:pathLst>
                  <a:path w="1728400" h="864093">
                    <a:moveTo>
                      <a:pt x="0" y="0"/>
                    </a:moveTo>
                    <a:lnTo>
                      <a:pt x="1728400" y="0"/>
                    </a:lnTo>
                    <a:lnTo>
                      <a:pt x="1728400" y="161533"/>
                    </a:lnTo>
                    <a:lnTo>
                      <a:pt x="1728400" y="162225"/>
                    </a:lnTo>
                    <a:lnTo>
                      <a:pt x="1728400" y="709501"/>
                    </a:lnTo>
                    <a:cubicBezTo>
                      <a:pt x="1459634" y="810541"/>
                      <a:pt x="1168392" y="864093"/>
                      <a:pt x="864642" y="864093"/>
                    </a:cubicBezTo>
                    <a:cubicBezTo>
                      <a:pt x="560560" y="864093"/>
                      <a:pt x="269013" y="810424"/>
                      <a:pt x="0" y="709177"/>
                    </a:cubicBezTo>
                    <a:lnTo>
                      <a:pt x="0" y="162110"/>
                    </a:lnTo>
                    <a:lnTo>
                      <a:pt x="0" y="161417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Trapezoid 16"/>
              <p:cNvSpPr/>
              <p:nvPr/>
            </p:nvSpPr>
            <p:spPr bwMode="gray">
              <a:xfrm>
                <a:off x="4165221" y="5049227"/>
                <a:ext cx="1728000" cy="396000"/>
              </a:xfrm>
              <a:prstGeom prst="trapezoid">
                <a:avLst>
                  <a:gd name="adj" fmla="val 90953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3" name="Ellipse 51"/>
            <p:cNvSpPr/>
            <p:nvPr/>
          </p:nvSpPr>
          <p:spPr bwMode="gray">
            <a:xfrm>
              <a:off x="7215882" y="4097850"/>
              <a:ext cx="1062000" cy="1062000"/>
            </a:xfrm>
            <a:prstGeom prst="ellipse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ВПЕЧАТЛЕНИЕ</a:t>
              </a:r>
              <a:endParaRPr 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uppieren 33"/>
          <p:cNvGrpSpPr/>
          <p:nvPr>
            <p:custDataLst>
              <p:tags r:id="rId14"/>
            </p:custDataLst>
          </p:nvPr>
        </p:nvGrpSpPr>
        <p:grpSpPr bwMode="gray">
          <a:xfrm>
            <a:off x="204666" y="1752245"/>
            <a:ext cx="1728257" cy="2199353"/>
            <a:chOff x="6647532" y="2706262"/>
            <a:chExt cx="1928036" cy="2453588"/>
          </a:xfrm>
        </p:grpSpPr>
        <p:sp>
          <p:nvSpPr>
            <p:cNvPr id="51" name="Bogen 1"/>
            <p:cNvSpPr/>
            <p:nvPr/>
          </p:nvSpPr>
          <p:spPr bwMode="gray">
            <a:xfrm>
              <a:off x="6847376" y="3068961"/>
              <a:ext cx="1728192" cy="1728190"/>
            </a:xfrm>
            <a:prstGeom prst="arc">
              <a:avLst>
                <a:gd name="adj1" fmla="val 6875855"/>
                <a:gd name="adj2" fmla="val 13894494"/>
              </a:avLst>
            </a:prstGeom>
            <a:ln w="127000" cap="rnd">
              <a:solidFill>
                <a:schemeClr val="tx2"/>
              </a:solidFill>
              <a:round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52" name="Ellipse 46"/>
            <p:cNvSpPr/>
            <p:nvPr/>
          </p:nvSpPr>
          <p:spPr bwMode="gray">
            <a:xfrm>
              <a:off x="7215882" y="2706262"/>
              <a:ext cx="1062000" cy="1062000"/>
            </a:xfrm>
            <a:prstGeom prst="ellipse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СВЯЗЬ</a:t>
              </a:r>
              <a:endParaRPr 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hteck 5"/>
            <p:cNvSpPr/>
            <p:nvPr/>
          </p:nvSpPr>
          <p:spPr bwMode="gray">
            <a:xfrm>
              <a:off x="6647532" y="3813062"/>
              <a:ext cx="418014" cy="250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anchor="ctr" anchorCtr="0">
              <a:no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/>
                  </a:solidFill>
                </a:rPr>
                <a:t>ЗНАНИЕ</a:t>
              </a:r>
              <a:endParaRPr lang="en-US" sz="1000" b="1" dirty="0">
                <a:solidFill>
                  <a:schemeClr val="tx2"/>
                </a:solidFill>
              </a:endParaRPr>
            </a:p>
          </p:txBody>
        </p:sp>
        <p:grpSp>
          <p:nvGrpSpPr>
            <p:cNvPr id="55" name="Gruppieren 57"/>
            <p:cNvGrpSpPr/>
            <p:nvPr/>
          </p:nvGrpSpPr>
          <p:grpSpPr bwMode="gray">
            <a:xfrm>
              <a:off x="7235135" y="4256387"/>
              <a:ext cx="1023494" cy="744926"/>
              <a:chOff x="4161915" y="5049227"/>
              <a:chExt cx="1731306" cy="1260093"/>
            </a:xfrm>
          </p:grpSpPr>
          <p:sp>
            <p:nvSpPr>
              <p:cNvPr id="57" name="Rechteck 9"/>
              <p:cNvSpPr/>
              <p:nvPr/>
            </p:nvSpPr>
            <p:spPr bwMode="gray">
              <a:xfrm>
                <a:off x="4161915" y="5445227"/>
                <a:ext cx="1728400" cy="864093"/>
              </a:xfrm>
              <a:custGeom>
                <a:avLst/>
                <a:gdLst/>
                <a:ahLst/>
                <a:cxnLst/>
                <a:rect l="l" t="t" r="r" b="b"/>
                <a:pathLst>
                  <a:path w="1728400" h="864093">
                    <a:moveTo>
                      <a:pt x="0" y="0"/>
                    </a:moveTo>
                    <a:lnTo>
                      <a:pt x="1728400" y="0"/>
                    </a:lnTo>
                    <a:lnTo>
                      <a:pt x="1728400" y="161533"/>
                    </a:lnTo>
                    <a:lnTo>
                      <a:pt x="1728400" y="162225"/>
                    </a:lnTo>
                    <a:lnTo>
                      <a:pt x="1728400" y="709501"/>
                    </a:lnTo>
                    <a:cubicBezTo>
                      <a:pt x="1459634" y="810541"/>
                      <a:pt x="1168392" y="864093"/>
                      <a:pt x="864642" y="864093"/>
                    </a:cubicBezTo>
                    <a:cubicBezTo>
                      <a:pt x="560560" y="864093"/>
                      <a:pt x="269013" y="810424"/>
                      <a:pt x="0" y="709177"/>
                    </a:cubicBezTo>
                    <a:lnTo>
                      <a:pt x="0" y="162110"/>
                    </a:lnTo>
                    <a:lnTo>
                      <a:pt x="0" y="161417"/>
                    </a:lnTo>
                    <a:close/>
                  </a:path>
                </a:pathLst>
              </a:custGeom>
              <a:solidFill>
                <a:schemeClr val="tx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Trapezoid 60"/>
              <p:cNvSpPr/>
              <p:nvPr/>
            </p:nvSpPr>
            <p:spPr bwMode="gray">
              <a:xfrm>
                <a:off x="4165221" y="5049227"/>
                <a:ext cx="1728000" cy="396000"/>
              </a:xfrm>
              <a:prstGeom prst="trapezoid">
                <a:avLst>
                  <a:gd name="adj" fmla="val 90953"/>
                </a:avLst>
              </a:prstGeom>
              <a:solidFill>
                <a:schemeClr val="tx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6" name="Ellipse 51"/>
            <p:cNvSpPr/>
            <p:nvPr/>
          </p:nvSpPr>
          <p:spPr bwMode="gray">
            <a:xfrm>
              <a:off x="7215882" y="4097850"/>
              <a:ext cx="1062000" cy="1062000"/>
            </a:xfrm>
            <a:prstGeom prst="ellipse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ВПЕЧАТЛЕНИЕ</a:t>
              </a:r>
              <a:endParaRPr lang="en-US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9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851" y="195419"/>
            <a:ext cx="7810500" cy="576105"/>
          </a:xfrm>
        </p:spPr>
        <p:txBody>
          <a:bodyPr/>
          <a:lstStyle/>
          <a:p>
            <a:r>
              <a:rPr lang="ru-RU" dirty="0"/>
              <a:t>Отношения с </a:t>
            </a:r>
            <a:r>
              <a:rPr lang="ru-RU" dirty="0" smtClean="0"/>
              <a:t>брендом</a:t>
            </a:r>
            <a:endParaRPr lang="ru-RU" dirty="0">
              <a:latin typeface="+mj-lt"/>
            </a:endParaRPr>
          </a:p>
        </p:txBody>
      </p:sp>
      <p:sp>
        <p:nvSpPr>
          <p:cNvPr id="809" name="RAHMEN" hidden="1"/>
          <p:cNvSpPr txBox="1"/>
          <p:nvPr>
            <p:custDataLst>
              <p:tags r:id="rId1"/>
            </p:custDataLst>
          </p:nvPr>
        </p:nvSpPr>
        <p:spPr bwMode="gray">
          <a:xfrm rot="16200000">
            <a:off x="3114216" y="786914"/>
            <a:ext cx="2916000" cy="388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225"/>
              </a:spcBef>
              <a:defRPr sz="1050">
                <a:cs typeface="Arial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0" name="Gruppieren 39" hidden="1"/>
          <p:cNvGrpSpPr/>
          <p:nvPr/>
        </p:nvGrpSpPr>
        <p:grpSpPr bwMode="gray">
          <a:xfrm>
            <a:off x="2627784" y="1167594"/>
            <a:ext cx="3888433" cy="3186354"/>
            <a:chOff x="2627783" y="1484784"/>
            <a:chExt cx="3888433" cy="3996444"/>
          </a:xfrm>
        </p:grpSpPr>
        <p:cxnSp>
          <p:nvCxnSpPr>
            <p:cNvPr id="1362" name="Gerade Verbindung 1361"/>
            <p:cNvCxnSpPr/>
            <p:nvPr/>
          </p:nvCxnSpPr>
          <p:spPr bwMode="gray">
            <a:xfrm rot="16200000">
              <a:off x="629561" y="3483006"/>
              <a:ext cx="399644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</a:ln>
          </p:spPr>
        </p:cxnSp>
        <p:cxnSp>
          <p:nvCxnSpPr>
            <p:cNvPr id="1364" name="Gerade Verbindung 1363"/>
            <p:cNvCxnSpPr/>
            <p:nvPr/>
          </p:nvCxnSpPr>
          <p:spPr bwMode="gray">
            <a:xfrm rot="16200000">
              <a:off x="4517994" y="3483006"/>
              <a:ext cx="399644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</a:ln>
          </p:spPr>
        </p:cxnSp>
      </p:grpSp>
      <p:grpSp>
        <p:nvGrpSpPr>
          <p:cNvPr id="41" name="Gruppieren 40" hidden="1"/>
          <p:cNvGrpSpPr/>
          <p:nvPr/>
        </p:nvGrpSpPr>
        <p:grpSpPr bwMode="gray">
          <a:xfrm>
            <a:off x="2267744" y="1434931"/>
            <a:ext cx="4248472" cy="2919017"/>
            <a:chOff x="2267744" y="1841233"/>
            <a:chExt cx="3960000" cy="3892023"/>
          </a:xfrm>
        </p:grpSpPr>
        <p:cxnSp>
          <p:nvCxnSpPr>
            <p:cNvPr id="38" name="Gerade Verbindung 37"/>
            <p:cNvCxnSpPr/>
            <p:nvPr/>
          </p:nvCxnSpPr>
          <p:spPr bwMode="gray">
            <a:xfrm>
              <a:off x="2267744" y="1841233"/>
              <a:ext cx="396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</a:ln>
          </p:spPr>
        </p:cxnSp>
        <p:cxnSp>
          <p:nvCxnSpPr>
            <p:cNvPr id="1365" name="Gerade Verbindung 1364"/>
            <p:cNvCxnSpPr/>
            <p:nvPr/>
          </p:nvCxnSpPr>
          <p:spPr bwMode="gray">
            <a:xfrm>
              <a:off x="2267744" y="5733256"/>
              <a:ext cx="396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</a:ln>
          </p:spPr>
        </p:cxnSp>
      </p:grpSp>
      <p:sp>
        <p:nvSpPr>
          <p:cNvPr id="43" name="Rechteck 26"/>
          <p:cNvSpPr/>
          <p:nvPr>
            <p:custDataLst>
              <p:tags r:id="rId2"/>
            </p:custDataLst>
          </p:nvPr>
        </p:nvSpPr>
        <p:spPr bwMode="gray">
          <a:xfrm>
            <a:off x="611442" y="4300002"/>
            <a:ext cx="8208590" cy="43204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Мы используем метафоры человеческих отношений, чтобы выяснить силу связи потребителей с брендами – измерение, превосходящее  покупательское поведение</a:t>
            </a:r>
            <a:r>
              <a:rPr lang="en-US" sz="1400" b="1" dirty="0" smtClean="0">
                <a:solidFill>
                  <a:schemeClr val="tx2"/>
                </a:solidFill>
              </a:rPr>
              <a:t>.</a:t>
            </a:r>
            <a:endParaRPr lang="en-US" sz="1400" b="1" dirty="0">
              <a:solidFill>
                <a:schemeClr val="tx2"/>
              </a:solidFill>
            </a:endParaRPr>
          </a:p>
        </p:txBody>
      </p:sp>
      <p:grpSp>
        <p:nvGrpSpPr>
          <p:cNvPr id="44" name="Gruppieren 28"/>
          <p:cNvGrpSpPr/>
          <p:nvPr>
            <p:custDataLst>
              <p:tags r:id="rId3"/>
            </p:custDataLst>
          </p:nvPr>
        </p:nvGrpSpPr>
        <p:grpSpPr bwMode="gray">
          <a:xfrm>
            <a:off x="323410" y="4372026"/>
            <a:ext cx="288032" cy="288000"/>
            <a:chOff x="323528" y="5949280"/>
            <a:chExt cx="288032" cy="288032"/>
          </a:xfrm>
        </p:grpSpPr>
        <p:sp>
          <p:nvSpPr>
            <p:cNvPr id="45" name="Rechteck 38"/>
            <p:cNvSpPr/>
            <p:nvPr/>
          </p:nvSpPr>
          <p:spPr bwMode="gray">
            <a:xfrm>
              <a:off x="323528" y="5949280"/>
              <a:ext cx="288032" cy="288032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46" name="Gerade Verbindung 39"/>
            <p:cNvCxnSpPr/>
            <p:nvPr/>
          </p:nvCxnSpPr>
          <p:spPr bwMode="gray">
            <a:xfrm>
              <a:off x="323528" y="6093296"/>
              <a:ext cx="252000" cy="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1475656" y="930724"/>
            <a:ext cx="6230155" cy="3215492"/>
            <a:chOff x="319397" y="1273944"/>
            <a:chExt cx="5584255" cy="2882131"/>
          </a:xfrm>
        </p:grpSpPr>
        <p:sp>
          <p:nvSpPr>
            <p:cNvPr id="50" name="Freihandform 11"/>
            <p:cNvSpPr/>
            <p:nvPr>
              <p:custDataLst>
                <p:tags r:id="rId4"/>
              </p:custDataLst>
            </p:nvPr>
          </p:nvSpPr>
          <p:spPr bwMode="gray">
            <a:xfrm>
              <a:off x="420070" y="2921000"/>
              <a:ext cx="4494829" cy="953903"/>
            </a:xfrm>
            <a:custGeom>
              <a:avLst/>
              <a:gdLst>
                <a:gd name="connsiteX0" fmla="*/ 381000 w 4451350"/>
                <a:gd name="connsiteY0" fmla="*/ 31750 h 908050"/>
                <a:gd name="connsiteX1" fmla="*/ 0 w 4451350"/>
                <a:gd name="connsiteY1" fmla="*/ 812800 h 908050"/>
                <a:gd name="connsiteX2" fmla="*/ 1009650 w 4451350"/>
                <a:gd name="connsiteY2" fmla="*/ 908050 h 908050"/>
                <a:gd name="connsiteX3" fmla="*/ 3441700 w 4451350"/>
                <a:gd name="connsiteY3" fmla="*/ 508000 h 908050"/>
                <a:gd name="connsiteX4" fmla="*/ 4451350 w 4451350"/>
                <a:gd name="connsiteY4" fmla="*/ 0 h 908050"/>
                <a:gd name="connsiteX0" fmla="*/ 395288 w 4451350"/>
                <a:gd name="connsiteY0" fmla="*/ 38894 h 908050"/>
                <a:gd name="connsiteX1" fmla="*/ 0 w 4451350"/>
                <a:gd name="connsiteY1" fmla="*/ 812800 h 908050"/>
                <a:gd name="connsiteX2" fmla="*/ 1009650 w 4451350"/>
                <a:gd name="connsiteY2" fmla="*/ 908050 h 908050"/>
                <a:gd name="connsiteX3" fmla="*/ 3441700 w 4451350"/>
                <a:gd name="connsiteY3" fmla="*/ 508000 h 908050"/>
                <a:gd name="connsiteX4" fmla="*/ 4451350 w 4451350"/>
                <a:gd name="connsiteY4" fmla="*/ 0 h 908050"/>
                <a:gd name="connsiteX0" fmla="*/ 395288 w 4451350"/>
                <a:gd name="connsiteY0" fmla="*/ 38894 h 908050"/>
                <a:gd name="connsiteX1" fmla="*/ 0 w 4451350"/>
                <a:gd name="connsiteY1" fmla="*/ 812800 h 908050"/>
                <a:gd name="connsiteX2" fmla="*/ 1009650 w 4451350"/>
                <a:gd name="connsiteY2" fmla="*/ 908050 h 908050"/>
                <a:gd name="connsiteX3" fmla="*/ 3441700 w 4451350"/>
                <a:gd name="connsiteY3" fmla="*/ 508000 h 908050"/>
                <a:gd name="connsiteX4" fmla="*/ 4451350 w 4451350"/>
                <a:gd name="connsiteY4" fmla="*/ 0 h 908050"/>
                <a:gd name="connsiteX0" fmla="*/ 438767 w 4494829"/>
                <a:gd name="connsiteY0" fmla="*/ 38894 h 908050"/>
                <a:gd name="connsiteX1" fmla="*/ 43479 w 4494829"/>
                <a:gd name="connsiteY1" fmla="*/ 812800 h 908050"/>
                <a:gd name="connsiteX2" fmla="*/ 1053129 w 4494829"/>
                <a:gd name="connsiteY2" fmla="*/ 908050 h 908050"/>
                <a:gd name="connsiteX3" fmla="*/ 3485179 w 4494829"/>
                <a:gd name="connsiteY3" fmla="*/ 508000 h 908050"/>
                <a:gd name="connsiteX4" fmla="*/ 4494829 w 4494829"/>
                <a:gd name="connsiteY4" fmla="*/ 0 h 908050"/>
                <a:gd name="connsiteX0" fmla="*/ 438767 w 4494829"/>
                <a:gd name="connsiteY0" fmla="*/ 38894 h 936598"/>
                <a:gd name="connsiteX1" fmla="*/ 43479 w 4494829"/>
                <a:gd name="connsiteY1" fmla="*/ 812800 h 936598"/>
                <a:gd name="connsiteX2" fmla="*/ 1053129 w 4494829"/>
                <a:gd name="connsiteY2" fmla="*/ 908050 h 936598"/>
                <a:gd name="connsiteX3" fmla="*/ 3485179 w 4494829"/>
                <a:gd name="connsiteY3" fmla="*/ 508000 h 936598"/>
                <a:gd name="connsiteX4" fmla="*/ 4494829 w 4494829"/>
                <a:gd name="connsiteY4" fmla="*/ 0 h 936598"/>
                <a:gd name="connsiteX0" fmla="*/ 438767 w 4494829"/>
                <a:gd name="connsiteY0" fmla="*/ 38894 h 933600"/>
                <a:gd name="connsiteX1" fmla="*/ 43479 w 4494829"/>
                <a:gd name="connsiteY1" fmla="*/ 812800 h 933600"/>
                <a:gd name="connsiteX2" fmla="*/ 1053129 w 4494829"/>
                <a:gd name="connsiteY2" fmla="*/ 908050 h 933600"/>
                <a:gd name="connsiteX3" fmla="*/ 3485179 w 4494829"/>
                <a:gd name="connsiteY3" fmla="*/ 508000 h 933600"/>
                <a:gd name="connsiteX4" fmla="*/ 4494829 w 4494829"/>
                <a:gd name="connsiteY4" fmla="*/ 0 h 933600"/>
                <a:gd name="connsiteX0" fmla="*/ 438767 w 4494829"/>
                <a:gd name="connsiteY0" fmla="*/ 38894 h 932662"/>
                <a:gd name="connsiteX1" fmla="*/ 43479 w 4494829"/>
                <a:gd name="connsiteY1" fmla="*/ 812800 h 932662"/>
                <a:gd name="connsiteX2" fmla="*/ 1079322 w 4494829"/>
                <a:gd name="connsiteY2" fmla="*/ 905669 h 932662"/>
                <a:gd name="connsiteX3" fmla="*/ 3485179 w 4494829"/>
                <a:gd name="connsiteY3" fmla="*/ 508000 h 932662"/>
                <a:gd name="connsiteX4" fmla="*/ 4494829 w 4494829"/>
                <a:gd name="connsiteY4" fmla="*/ 0 h 932662"/>
                <a:gd name="connsiteX0" fmla="*/ 438767 w 4494829"/>
                <a:gd name="connsiteY0" fmla="*/ 38894 h 932662"/>
                <a:gd name="connsiteX1" fmla="*/ 43479 w 4494829"/>
                <a:gd name="connsiteY1" fmla="*/ 812800 h 932662"/>
                <a:gd name="connsiteX2" fmla="*/ 1091229 w 4494829"/>
                <a:gd name="connsiteY2" fmla="*/ 905669 h 932662"/>
                <a:gd name="connsiteX3" fmla="*/ 3485179 w 4494829"/>
                <a:gd name="connsiteY3" fmla="*/ 508000 h 932662"/>
                <a:gd name="connsiteX4" fmla="*/ 4494829 w 4494829"/>
                <a:gd name="connsiteY4" fmla="*/ 0 h 932662"/>
                <a:gd name="connsiteX0" fmla="*/ 438767 w 4494829"/>
                <a:gd name="connsiteY0" fmla="*/ 38894 h 953903"/>
                <a:gd name="connsiteX1" fmla="*/ 43479 w 4494829"/>
                <a:gd name="connsiteY1" fmla="*/ 812800 h 953903"/>
                <a:gd name="connsiteX2" fmla="*/ 1091229 w 4494829"/>
                <a:gd name="connsiteY2" fmla="*/ 905669 h 953903"/>
                <a:gd name="connsiteX3" fmla="*/ 3485179 w 4494829"/>
                <a:gd name="connsiteY3" fmla="*/ 508000 h 953903"/>
                <a:gd name="connsiteX4" fmla="*/ 4494829 w 4494829"/>
                <a:gd name="connsiteY4" fmla="*/ 0 h 953903"/>
                <a:gd name="connsiteX0" fmla="*/ 438767 w 4494829"/>
                <a:gd name="connsiteY0" fmla="*/ 38894 h 953903"/>
                <a:gd name="connsiteX1" fmla="*/ 43479 w 4494829"/>
                <a:gd name="connsiteY1" fmla="*/ 812800 h 953903"/>
                <a:gd name="connsiteX2" fmla="*/ 1091229 w 4494829"/>
                <a:gd name="connsiteY2" fmla="*/ 905669 h 953903"/>
                <a:gd name="connsiteX3" fmla="*/ 3485179 w 4494829"/>
                <a:gd name="connsiteY3" fmla="*/ 508000 h 953903"/>
                <a:gd name="connsiteX4" fmla="*/ 4494829 w 4494829"/>
                <a:gd name="connsiteY4" fmla="*/ 0 h 953903"/>
                <a:gd name="connsiteX0" fmla="*/ 438767 w 4494829"/>
                <a:gd name="connsiteY0" fmla="*/ 38894 h 953903"/>
                <a:gd name="connsiteX1" fmla="*/ 43479 w 4494829"/>
                <a:gd name="connsiteY1" fmla="*/ 812800 h 953903"/>
                <a:gd name="connsiteX2" fmla="*/ 1091229 w 4494829"/>
                <a:gd name="connsiteY2" fmla="*/ 905669 h 953903"/>
                <a:gd name="connsiteX3" fmla="*/ 3485179 w 4494829"/>
                <a:gd name="connsiteY3" fmla="*/ 508000 h 953903"/>
                <a:gd name="connsiteX4" fmla="*/ 4494829 w 4494829"/>
                <a:gd name="connsiteY4" fmla="*/ 0 h 953903"/>
                <a:gd name="connsiteX0" fmla="*/ 438767 w 4494829"/>
                <a:gd name="connsiteY0" fmla="*/ 38894 h 953903"/>
                <a:gd name="connsiteX1" fmla="*/ 43479 w 4494829"/>
                <a:gd name="connsiteY1" fmla="*/ 812800 h 953903"/>
                <a:gd name="connsiteX2" fmla="*/ 1091229 w 4494829"/>
                <a:gd name="connsiteY2" fmla="*/ 905669 h 953903"/>
                <a:gd name="connsiteX3" fmla="*/ 3485179 w 4494829"/>
                <a:gd name="connsiteY3" fmla="*/ 508000 h 953903"/>
                <a:gd name="connsiteX4" fmla="*/ 4494829 w 4494829"/>
                <a:gd name="connsiteY4" fmla="*/ 0 h 953903"/>
                <a:gd name="connsiteX0" fmla="*/ 438767 w 4494829"/>
                <a:gd name="connsiteY0" fmla="*/ 38894 h 953903"/>
                <a:gd name="connsiteX1" fmla="*/ 43479 w 4494829"/>
                <a:gd name="connsiteY1" fmla="*/ 812800 h 953903"/>
                <a:gd name="connsiteX2" fmla="*/ 1091229 w 4494829"/>
                <a:gd name="connsiteY2" fmla="*/ 905669 h 953903"/>
                <a:gd name="connsiteX3" fmla="*/ 3485179 w 4494829"/>
                <a:gd name="connsiteY3" fmla="*/ 508000 h 953903"/>
                <a:gd name="connsiteX4" fmla="*/ 4494829 w 4494829"/>
                <a:gd name="connsiteY4" fmla="*/ 0 h 95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4829" h="953903">
                  <a:moveTo>
                    <a:pt x="438767" y="38894"/>
                  </a:moveTo>
                  <a:cubicBezTo>
                    <a:pt x="-21608" y="358775"/>
                    <a:pt x="-50977" y="602456"/>
                    <a:pt x="43479" y="812800"/>
                  </a:cubicBezTo>
                  <a:cubicBezTo>
                    <a:pt x="177622" y="1035050"/>
                    <a:pt x="814210" y="935831"/>
                    <a:pt x="1091229" y="905669"/>
                  </a:cubicBezTo>
                  <a:cubicBezTo>
                    <a:pt x="2422612" y="811213"/>
                    <a:pt x="2896746" y="666749"/>
                    <a:pt x="3485179" y="508000"/>
                  </a:cubicBezTo>
                  <a:cubicBezTo>
                    <a:pt x="3938410" y="381529"/>
                    <a:pt x="4232098" y="186001"/>
                    <a:pt x="4494829" y="0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22900">
                    <a:schemeClr val="tx2"/>
                  </a:gs>
                  <a:gs pos="0">
                    <a:schemeClr val="accent2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ihandform 12"/>
            <p:cNvSpPr/>
            <p:nvPr>
              <p:custDataLst>
                <p:tags r:id="rId5"/>
              </p:custDataLst>
            </p:nvPr>
          </p:nvSpPr>
          <p:spPr bwMode="gray">
            <a:xfrm>
              <a:off x="319397" y="1804987"/>
              <a:ext cx="516422" cy="738187"/>
            </a:xfrm>
            <a:custGeom>
              <a:avLst/>
              <a:gdLst>
                <a:gd name="connsiteX0" fmla="*/ 407194 w 407194"/>
                <a:gd name="connsiteY0" fmla="*/ 731044 h 731044"/>
                <a:gd name="connsiteX1" fmla="*/ 0 w 407194"/>
                <a:gd name="connsiteY1" fmla="*/ 0 h 731044"/>
                <a:gd name="connsiteX0" fmla="*/ 440371 w 440371"/>
                <a:gd name="connsiteY0" fmla="*/ 731044 h 731044"/>
                <a:gd name="connsiteX1" fmla="*/ 33177 w 440371"/>
                <a:gd name="connsiteY1" fmla="*/ 0 h 731044"/>
                <a:gd name="connsiteX0" fmla="*/ 533197 w 533197"/>
                <a:gd name="connsiteY0" fmla="*/ 731044 h 731044"/>
                <a:gd name="connsiteX1" fmla="*/ 126003 w 533197"/>
                <a:gd name="connsiteY1" fmla="*/ 0 h 731044"/>
                <a:gd name="connsiteX0" fmla="*/ 521160 w 521160"/>
                <a:gd name="connsiteY0" fmla="*/ 738187 h 738187"/>
                <a:gd name="connsiteX1" fmla="*/ 135397 w 521160"/>
                <a:gd name="connsiteY1" fmla="*/ 0 h 738187"/>
                <a:gd name="connsiteX0" fmla="*/ 516422 w 516422"/>
                <a:gd name="connsiteY0" fmla="*/ 738187 h 738187"/>
                <a:gd name="connsiteX1" fmla="*/ 130659 w 516422"/>
                <a:gd name="connsiteY1" fmla="*/ 0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6422" h="738187">
                  <a:moveTo>
                    <a:pt x="516422" y="738187"/>
                  </a:moveTo>
                  <a:cubicBezTo>
                    <a:pt x="-247959" y="173037"/>
                    <a:pt x="35409" y="69850"/>
                    <a:pt x="130659" y="0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ihandform 13"/>
            <p:cNvSpPr/>
            <p:nvPr>
              <p:custDataLst>
                <p:tags r:id="rId6"/>
              </p:custDataLst>
            </p:nvPr>
          </p:nvSpPr>
          <p:spPr bwMode="gray">
            <a:xfrm>
              <a:off x="1328738" y="1605733"/>
              <a:ext cx="716756" cy="56379"/>
            </a:xfrm>
            <a:custGeom>
              <a:avLst/>
              <a:gdLst>
                <a:gd name="connsiteX0" fmla="*/ 0 w 716756"/>
                <a:gd name="connsiteY0" fmla="*/ 0 h 45244"/>
                <a:gd name="connsiteX1" fmla="*/ 716756 w 716756"/>
                <a:gd name="connsiteY1" fmla="*/ 45244 h 45244"/>
                <a:gd name="connsiteX0" fmla="*/ 0 w 716756"/>
                <a:gd name="connsiteY0" fmla="*/ 8329 h 53573"/>
                <a:gd name="connsiteX1" fmla="*/ 716756 w 716756"/>
                <a:gd name="connsiteY1" fmla="*/ 53573 h 53573"/>
                <a:gd name="connsiteX0" fmla="*/ 0 w 716756"/>
                <a:gd name="connsiteY0" fmla="*/ 11135 h 56379"/>
                <a:gd name="connsiteX1" fmla="*/ 716756 w 716756"/>
                <a:gd name="connsiteY1" fmla="*/ 56379 h 5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6756" h="56379">
                  <a:moveTo>
                    <a:pt x="0" y="11135"/>
                  </a:moveTo>
                  <a:cubicBezTo>
                    <a:pt x="269875" y="-19028"/>
                    <a:pt x="568325" y="17486"/>
                    <a:pt x="716756" y="56379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reihandform 15"/>
            <p:cNvSpPr/>
            <p:nvPr>
              <p:custDataLst>
                <p:tags r:id="rId7"/>
              </p:custDataLst>
            </p:nvPr>
          </p:nvSpPr>
          <p:spPr bwMode="gray">
            <a:xfrm>
              <a:off x="1362075" y="1767800"/>
              <a:ext cx="707231" cy="518199"/>
            </a:xfrm>
            <a:custGeom>
              <a:avLst/>
              <a:gdLst>
                <a:gd name="connsiteX0" fmla="*/ 0 w 707231"/>
                <a:gd name="connsiteY0" fmla="*/ 514350 h 514350"/>
                <a:gd name="connsiteX1" fmla="*/ 707231 w 707231"/>
                <a:gd name="connsiteY1" fmla="*/ 0 h 514350"/>
                <a:gd name="connsiteX0" fmla="*/ 0 w 707231"/>
                <a:gd name="connsiteY0" fmla="*/ 514350 h 514350"/>
                <a:gd name="connsiteX1" fmla="*/ 707231 w 707231"/>
                <a:gd name="connsiteY1" fmla="*/ 0 h 514350"/>
                <a:gd name="connsiteX0" fmla="*/ 0 w 707231"/>
                <a:gd name="connsiteY0" fmla="*/ 518199 h 518199"/>
                <a:gd name="connsiteX1" fmla="*/ 707231 w 707231"/>
                <a:gd name="connsiteY1" fmla="*/ 3849 h 5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7231" h="518199">
                  <a:moveTo>
                    <a:pt x="0" y="518199"/>
                  </a:moveTo>
                  <a:cubicBezTo>
                    <a:pt x="154781" y="215780"/>
                    <a:pt x="521493" y="-34251"/>
                    <a:pt x="707231" y="3849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ihandform 18"/>
            <p:cNvSpPr/>
            <p:nvPr>
              <p:custDataLst>
                <p:tags r:id="rId8"/>
              </p:custDataLst>
            </p:nvPr>
          </p:nvSpPr>
          <p:spPr bwMode="gray">
            <a:xfrm>
              <a:off x="2588419" y="1357392"/>
              <a:ext cx="1264444" cy="97552"/>
            </a:xfrm>
            <a:custGeom>
              <a:avLst/>
              <a:gdLst>
                <a:gd name="connsiteX0" fmla="*/ 0 w 1264444"/>
                <a:gd name="connsiteY0" fmla="*/ 0 h 23813"/>
                <a:gd name="connsiteX1" fmla="*/ 1264444 w 1264444"/>
                <a:gd name="connsiteY1" fmla="*/ 23813 h 23813"/>
                <a:gd name="connsiteX0" fmla="*/ 0 w 1264444"/>
                <a:gd name="connsiteY0" fmla="*/ 60098 h 83911"/>
                <a:gd name="connsiteX1" fmla="*/ 1264444 w 1264444"/>
                <a:gd name="connsiteY1" fmla="*/ 83911 h 83911"/>
                <a:gd name="connsiteX0" fmla="*/ 0 w 1264444"/>
                <a:gd name="connsiteY0" fmla="*/ 73739 h 97552"/>
                <a:gd name="connsiteX1" fmla="*/ 1264444 w 1264444"/>
                <a:gd name="connsiteY1" fmla="*/ 97552 h 9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444" h="97552">
                  <a:moveTo>
                    <a:pt x="0" y="73739"/>
                  </a:moveTo>
                  <a:cubicBezTo>
                    <a:pt x="557212" y="-70723"/>
                    <a:pt x="1092995" y="30083"/>
                    <a:pt x="1264444" y="97552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ihandform 23"/>
            <p:cNvSpPr/>
            <p:nvPr>
              <p:custDataLst>
                <p:tags r:id="rId9"/>
              </p:custDataLst>
            </p:nvPr>
          </p:nvSpPr>
          <p:spPr bwMode="gray">
            <a:xfrm>
              <a:off x="2597944" y="1774031"/>
              <a:ext cx="269081" cy="150019"/>
            </a:xfrm>
            <a:custGeom>
              <a:avLst/>
              <a:gdLst>
                <a:gd name="connsiteX0" fmla="*/ 0 w 238125"/>
                <a:gd name="connsiteY0" fmla="*/ 0 h 92869"/>
                <a:gd name="connsiteX1" fmla="*/ 238125 w 238125"/>
                <a:gd name="connsiteY1" fmla="*/ 92869 h 92869"/>
                <a:gd name="connsiteX0" fmla="*/ 0 w 238125"/>
                <a:gd name="connsiteY0" fmla="*/ 0 h 92869"/>
                <a:gd name="connsiteX1" fmla="*/ 238125 w 238125"/>
                <a:gd name="connsiteY1" fmla="*/ 92869 h 92869"/>
                <a:gd name="connsiteX0" fmla="*/ 0 w 230981"/>
                <a:gd name="connsiteY0" fmla="*/ 0 h 90488"/>
                <a:gd name="connsiteX1" fmla="*/ 230981 w 230981"/>
                <a:gd name="connsiteY1" fmla="*/ 90488 h 90488"/>
                <a:gd name="connsiteX0" fmla="*/ 0 w 230981"/>
                <a:gd name="connsiteY0" fmla="*/ 0 h 90488"/>
                <a:gd name="connsiteX1" fmla="*/ 230981 w 230981"/>
                <a:gd name="connsiteY1" fmla="*/ 90488 h 90488"/>
                <a:gd name="connsiteX0" fmla="*/ 0 w 269081"/>
                <a:gd name="connsiteY0" fmla="*/ 0 h 150019"/>
                <a:gd name="connsiteX1" fmla="*/ 269081 w 269081"/>
                <a:gd name="connsiteY1" fmla="*/ 150019 h 1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081" h="150019">
                  <a:moveTo>
                    <a:pt x="0" y="0"/>
                  </a:moveTo>
                  <a:cubicBezTo>
                    <a:pt x="148432" y="16669"/>
                    <a:pt x="234949" y="111920"/>
                    <a:pt x="269081" y="150019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Freihandform 27"/>
            <p:cNvSpPr/>
            <p:nvPr>
              <p:custDataLst>
                <p:tags r:id="rId10"/>
              </p:custDataLst>
            </p:nvPr>
          </p:nvSpPr>
          <p:spPr bwMode="gray">
            <a:xfrm>
              <a:off x="1595438" y="2147887"/>
              <a:ext cx="957263" cy="295276"/>
            </a:xfrm>
            <a:custGeom>
              <a:avLst/>
              <a:gdLst>
                <a:gd name="connsiteX0" fmla="*/ 0 w 895350"/>
                <a:gd name="connsiteY0" fmla="*/ 345282 h 345282"/>
                <a:gd name="connsiteX1" fmla="*/ 895350 w 895350"/>
                <a:gd name="connsiteY1" fmla="*/ 0 h 345282"/>
                <a:gd name="connsiteX0" fmla="*/ 0 w 895350"/>
                <a:gd name="connsiteY0" fmla="*/ 345282 h 345282"/>
                <a:gd name="connsiteX1" fmla="*/ 895350 w 895350"/>
                <a:gd name="connsiteY1" fmla="*/ 0 h 345282"/>
                <a:gd name="connsiteX0" fmla="*/ 0 w 895350"/>
                <a:gd name="connsiteY0" fmla="*/ 345282 h 345282"/>
                <a:gd name="connsiteX1" fmla="*/ 895350 w 895350"/>
                <a:gd name="connsiteY1" fmla="*/ 0 h 345282"/>
                <a:gd name="connsiteX0" fmla="*/ 0 w 895350"/>
                <a:gd name="connsiteY0" fmla="*/ 345282 h 345282"/>
                <a:gd name="connsiteX1" fmla="*/ 895350 w 895350"/>
                <a:gd name="connsiteY1" fmla="*/ 0 h 345282"/>
                <a:gd name="connsiteX0" fmla="*/ 0 w 957263"/>
                <a:gd name="connsiteY0" fmla="*/ 295276 h 295276"/>
                <a:gd name="connsiteX1" fmla="*/ 957263 w 957263"/>
                <a:gd name="connsiteY1" fmla="*/ 0 h 29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7263" h="295276">
                  <a:moveTo>
                    <a:pt x="0" y="295276"/>
                  </a:moveTo>
                  <a:cubicBezTo>
                    <a:pt x="315119" y="39688"/>
                    <a:pt x="723106" y="12700"/>
                    <a:pt x="957263" y="0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ihandform 93183"/>
            <p:cNvSpPr/>
            <p:nvPr>
              <p:custDataLst>
                <p:tags r:id="rId11"/>
              </p:custDataLst>
            </p:nvPr>
          </p:nvSpPr>
          <p:spPr bwMode="gray">
            <a:xfrm>
              <a:off x="1576388" y="3057525"/>
              <a:ext cx="135731" cy="242888"/>
            </a:xfrm>
            <a:custGeom>
              <a:avLst/>
              <a:gdLst>
                <a:gd name="connsiteX0" fmla="*/ 0 w 135731"/>
                <a:gd name="connsiteY0" fmla="*/ 0 h 242888"/>
                <a:gd name="connsiteX1" fmla="*/ 135731 w 135731"/>
                <a:gd name="connsiteY1" fmla="*/ 242888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31" h="242888">
                  <a:moveTo>
                    <a:pt x="0" y="0"/>
                  </a:moveTo>
                  <a:lnTo>
                    <a:pt x="135731" y="242888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ihandform 93184"/>
            <p:cNvSpPr/>
            <p:nvPr>
              <p:custDataLst>
                <p:tags r:id="rId12"/>
              </p:custDataLst>
            </p:nvPr>
          </p:nvSpPr>
          <p:spPr bwMode="gray">
            <a:xfrm>
              <a:off x="1654970" y="2931320"/>
              <a:ext cx="3414712" cy="894148"/>
            </a:xfrm>
            <a:custGeom>
              <a:avLst/>
              <a:gdLst>
                <a:gd name="connsiteX0" fmla="*/ 0 w 2035968"/>
                <a:gd name="connsiteY0" fmla="*/ 0 h 704850"/>
                <a:gd name="connsiteX1" fmla="*/ 2035968 w 2035968"/>
                <a:gd name="connsiteY1" fmla="*/ 704850 h 704850"/>
                <a:gd name="connsiteX0" fmla="*/ 0 w 2035968"/>
                <a:gd name="connsiteY0" fmla="*/ 0 h 704850"/>
                <a:gd name="connsiteX1" fmla="*/ 2035968 w 2035968"/>
                <a:gd name="connsiteY1" fmla="*/ 704850 h 704850"/>
                <a:gd name="connsiteX0" fmla="*/ 0 w 2035968"/>
                <a:gd name="connsiteY0" fmla="*/ 0 h 704850"/>
                <a:gd name="connsiteX1" fmla="*/ 2035968 w 2035968"/>
                <a:gd name="connsiteY1" fmla="*/ 704850 h 704850"/>
                <a:gd name="connsiteX0" fmla="*/ 0 w 3455193"/>
                <a:gd name="connsiteY0" fmla="*/ 0 h 821531"/>
                <a:gd name="connsiteX1" fmla="*/ 3455193 w 3455193"/>
                <a:gd name="connsiteY1" fmla="*/ 821531 h 821531"/>
                <a:gd name="connsiteX0" fmla="*/ 0 w 3455193"/>
                <a:gd name="connsiteY0" fmla="*/ 0 h 831880"/>
                <a:gd name="connsiteX1" fmla="*/ 3455193 w 3455193"/>
                <a:gd name="connsiteY1" fmla="*/ 821531 h 831880"/>
                <a:gd name="connsiteX0" fmla="*/ 0 w 3455193"/>
                <a:gd name="connsiteY0" fmla="*/ 0 h 833404"/>
                <a:gd name="connsiteX1" fmla="*/ 3455193 w 3455193"/>
                <a:gd name="connsiteY1" fmla="*/ 821531 h 833404"/>
                <a:gd name="connsiteX0" fmla="*/ 0 w 3414712"/>
                <a:gd name="connsiteY0" fmla="*/ 0 h 894148"/>
                <a:gd name="connsiteX1" fmla="*/ 3414712 w 3414712"/>
                <a:gd name="connsiteY1" fmla="*/ 883443 h 89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14712" h="894148">
                  <a:moveTo>
                    <a:pt x="0" y="0"/>
                  </a:moveTo>
                  <a:cubicBezTo>
                    <a:pt x="614362" y="437356"/>
                    <a:pt x="2321719" y="977105"/>
                    <a:pt x="3414712" y="883443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48800">
                    <a:schemeClr val="accent5"/>
                  </a:gs>
                  <a:gs pos="0">
                    <a:schemeClr val="accent2"/>
                  </a:gs>
                  <a:gs pos="100000">
                    <a:schemeClr val="accent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ihandform 93186"/>
            <p:cNvSpPr/>
            <p:nvPr>
              <p:custDataLst>
                <p:tags r:id="rId13"/>
              </p:custDataLst>
            </p:nvPr>
          </p:nvSpPr>
          <p:spPr bwMode="gray">
            <a:xfrm>
              <a:off x="2250281" y="4019551"/>
              <a:ext cx="1569244" cy="125960"/>
            </a:xfrm>
            <a:custGeom>
              <a:avLst/>
              <a:gdLst>
                <a:gd name="connsiteX0" fmla="*/ 0 w 1569244"/>
                <a:gd name="connsiteY0" fmla="*/ 4763 h 4763"/>
                <a:gd name="connsiteX1" fmla="*/ 1569244 w 1569244"/>
                <a:gd name="connsiteY1" fmla="*/ 0 h 4763"/>
                <a:gd name="connsiteX0" fmla="*/ 0 w 10000"/>
                <a:gd name="connsiteY0" fmla="*/ 10000 h 189992"/>
                <a:gd name="connsiteX1" fmla="*/ 4401 w 10000"/>
                <a:gd name="connsiteY1" fmla="*/ 189981 h 189992"/>
                <a:gd name="connsiteX2" fmla="*/ 10000 w 10000"/>
                <a:gd name="connsiteY2" fmla="*/ 0 h 189992"/>
                <a:gd name="connsiteX0" fmla="*/ 0 w 10000"/>
                <a:gd name="connsiteY0" fmla="*/ 10000 h 10000"/>
                <a:gd name="connsiteX1" fmla="*/ 10000 w 10000"/>
                <a:gd name="connsiteY1" fmla="*/ 0 h 10000"/>
                <a:gd name="connsiteX0" fmla="*/ 0 w 10000"/>
                <a:gd name="connsiteY0" fmla="*/ 10000 h 217772"/>
                <a:gd name="connsiteX1" fmla="*/ 10000 w 10000"/>
                <a:gd name="connsiteY1" fmla="*/ 0 h 217772"/>
                <a:gd name="connsiteX0" fmla="*/ 0 w 10000"/>
                <a:gd name="connsiteY0" fmla="*/ 10000 h 264455"/>
                <a:gd name="connsiteX1" fmla="*/ 10000 w 10000"/>
                <a:gd name="connsiteY1" fmla="*/ 0 h 26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264455">
                  <a:moveTo>
                    <a:pt x="0" y="10000"/>
                  </a:moveTo>
                  <a:cubicBezTo>
                    <a:pt x="3728" y="481615"/>
                    <a:pt x="8063" y="188314"/>
                    <a:pt x="10000" y="0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tx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ihandform 93187"/>
            <p:cNvSpPr/>
            <p:nvPr>
              <p:custDataLst>
                <p:tags r:id="rId14"/>
              </p:custDataLst>
            </p:nvPr>
          </p:nvSpPr>
          <p:spPr bwMode="gray">
            <a:xfrm>
              <a:off x="5343525" y="2983706"/>
              <a:ext cx="309563" cy="307182"/>
            </a:xfrm>
            <a:custGeom>
              <a:avLst/>
              <a:gdLst>
                <a:gd name="connsiteX0" fmla="*/ 0 w 309563"/>
                <a:gd name="connsiteY0" fmla="*/ 0 h 307182"/>
                <a:gd name="connsiteX1" fmla="*/ 309563 w 309563"/>
                <a:gd name="connsiteY1" fmla="*/ 307182 h 307182"/>
                <a:gd name="connsiteX0" fmla="*/ 0 w 309563"/>
                <a:gd name="connsiteY0" fmla="*/ 0 h 307182"/>
                <a:gd name="connsiteX1" fmla="*/ 309563 w 309563"/>
                <a:gd name="connsiteY1" fmla="*/ 307182 h 307182"/>
                <a:gd name="connsiteX0" fmla="*/ 0 w 309563"/>
                <a:gd name="connsiteY0" fmla="*/ 0 h 307182"/>
                <a:gd name="connsiteX1" fmla="*/ 309563 w 309563"/>
                <a:gd name="connsiteY1" fmla="*/ 307182 h 30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9563" h="307182">
                  <a:moveTo>
                    <a:pt x="0" y="0"/>
                  </a:moveTo>
                  <a:cubicBezTo>
                    <a:pt x="227013" y="88106"/>
                    <a:pt x="282575" y="209550"/>
                    <a:pt x="309563" y="307182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4"/>
                  </a:gs>
                  <a:gs pos="100000">
                    <a:schemeClr val="accent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ihandform 93188"/>
            <p:cNvSpPr/>
            <p:nvPr>
              <p:custDataLst>
                <p:tags r:id="rId15"/>
              </p:custDataLst>
            </p:nvPr>
          </p:nvSpPr>
          <p:spPr bwMode="gray">
            <a:xfrm>
              <a:off x="3829050" y="2293145"/>
              <a:ext cx="1081088" cy="373856"/>
            </a:xfrm>
            <a:custGeom>
              <a:avLst/>
              <a:gdLst>
                <a:gd name="connsiteX0" fmla="*/ 0 w 1007269"/>
                <a:gd name="connsiteY0" fmla="*/ 0 h 376237"/>
                <a:gd name="connsiteX1" fmla="*/ 1007269 w 1007269"/>
                <a:gd name="connsiteY1" fmla="*/ 376237 h 376237"/>
                <a:gd name="connsiteX0" fmla="*/ 0 w 1007269"/>
                <a:gd name="connsiteY0" fmla="*/ 0 h 376237"/>
                <a:gd name="connsiteX1" fmla="*/ 1007269 w 1007269"/>
                <a:gd name="connsiteY1" fmla="*/ 376237 h 376237"/>
                <a:gd name="connsiteX0" fmla="*/ 0 w 1007269"/>
                <a:gd name="connsiteY0" fmla="*/ 0 h 376237"/>
                <a:gd name="connsiteX1" fmla="*/ 1007269 w 1007269"/>
                <a:gd name="connsiteY1" fmla="*/ 376237 h 376237"/>
                <a:gd name="connsiteX0" fmla="*/ 0 w 1081088"/>
                <a:gd name="connsiteY0" fmla="*/ 0 h 373856"/>
                <a:gd name="connsiteX1" fmla="*/ 1081088 w 1081088"/>
                <a:gd name="connsiteY1" fmla="*/ 373856 h 37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1088" h="373856">
                  <a:moveTo>
                    <a:pt x="0" y="0"/>
                  </a:moveTo>
                  <a:cubicBezTo>
                    <a:pt x="459581" y="20637"/>
                    <a:pt x="864395" y="231776"/>
                    <a:pt x="1081088" y="373856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ihandform 93189"/>
            <p:cNvSpPr/>
            <p:nvPr>
              <p:custDataLst>
                <p:tags r:id="rId16"/>
              </p:custDataLst>
            </p:nvPr>
          </p:nvSpPr>
          <p:spPr bwMode="gray">
            <a:xfrm>
              <a:off x="5243513" y="2235994"/>
              <a:ext cx="314325" cy="300037"/>
            </a:xfrm>
            <a:custGeom>
              <a:avLst/>
              <a:gdLst>
                <a:gd name="connsiteX0" fmla="*/ 0 w 314325"/>
                <a:gd name="connsiteY0" fmla="*/ 300037 h 300037"/>
                <a:gd name="connsiteX1" fmla="*/ 314325 w 314325"/>
                <a:gd name="connsiteY1" fmla="*/ 0 h 300037"/>
                <a:gd name="connsiteX0" fmla="*/ 0 w 314325"/>
                <a:gd name="connsiteY0" fmla="*/ 300037 h 300037"/>
                <a:gd name="connsiteX1" fmla="*/ 314325 w 314325"/>
                <a:gd name="connsiteY1" fmla="*/ 0 h 300037"/>
                <a:gd name="connsiteX0" fmla="*/ 0 w 314325"/>
                <a:gd name="connsiteY0" fmla="*/ 300037 h 300037"/>
                <a:gd name="connsiteX1" fmla="*/ 314325 w 314325"/>
                <a:gd name="connsiteY1" fmla="*/ 0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5" h="300037">
                  <a:moveTo>
                    <a:pt x="0" y="300037"/>
                  </a:moveTo>
                  <a:cubicBezTo>
                    <a:pt x="171450" y="228600"/>
                    <a:pt x="264319" y="114300"/>
                    <a:pt x="314325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ihandform 93190"/>
            <p:cNvSpPr/>
            <p:nvPr>
              <p:custDataLst>
                <p:tags r:id="rId17"/>
              </p:custDataLst>
            </p:nvPr>
          </p:nvSpPr>
          <p:spPr bwMode="gray">
            <a:xfrm>
              <a:off x="4491038" y="1675350"/>
              <a:ext cx="764381" cy="67723"/>
            </a:xfrm>
            <a:custGeom>
              <a:avLst/>
              <a:gdLst>
                <a:gd name="connsiteX0" fmla="*/ 764381 w 764381"/>
                <a:gd name="connsiteY0" fmla="*/ 45244 h 45244"/>
                <a:gd name="connsiteX1" fmla="*/ 0 w 764381"/>
                <a:gd name="connsiteY1" fmla="*/ 0 h 45244"/>
                <a:gd name="connsiteX0" fmla="*/ 764381 w 764381"/>
                <a:gd name="connsiteY0" fmla="*/ 56341 h 56341"/>
                <a:gd name="connsiteX1" fmla="*/ 0 w 764381"/>
                <a:gd name="connsiteY1" fmla="*/ 11097 h 56341"/>
                <a:gd name="connsiteX0" fmla="*/ 764381 w 764381"/>
                <a:gd name="connsiteY0" fmla="*/ 64094 h 64094"/>
                <a:gd name="connsiteX1" fmla="*/ 0 w 764381"/>
                <a:gd name="connsiteY1" fmla="*/ 18850 h 64094"/>
                <a:gd name="connsiteX0" fmla="*/ 764381 w 764381"/>
                <a:gd name="connsiteY0" fmla="*/ 67723 h 67723"/>
                <a:gd name="connsiteX1" fmla="*/ 0 w 764381"/>
                <a:gd name="connsiteY1" fmla="*/ 22479 h 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381" h="67723">
                  <a:moveTo>
                    <a:pt x="764381" y="67723"/>
                  </a:moveTo>
                  <a:cubicBezTo>
                    <a:pt x="597693" y="28829"/>
                    <a:pt x="311944" y="-33877"/>
                    <a:pt x="0" y="22479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ihandform 93191"/>
            <p:cNvSpPr/>
            <p:nvPr>
              <p:custDataLst>
                <p:tags r:id="rId18"/>
              </p:custDataLst>
            </p:nvPr>
          </p:nvSpPr>
          <p:spPr bwMode="gray">
            <a:xfrm>
              <a:off x="3145631" y="1718707"/>
              <a:ext cx="678657" cy="169624"/>
            </a:xfrm>
            <a:custGeom>
              <a:avLst/>
              <a:gdLst>
                <a:gd name="connsiteX0" fmla="*/ 0 w 671513"/>
                <a:gd name="connsiteY0" fmla="*/ 100012 h 100012"/>
                <a:gd name="connsiteX1" fmla="*/ 671513 w 671513"/>
                <a:gd name="connsiteY1" fmla="*/ 0 h 100012"/>
                <a:gd name="connsiteX0" fmla="*/ 0 w 671513"/>
                <a:gd name="connsiteY0" fmla="*/ 100012 h 100012"/>
                <a:gd name="connsiteX1" fmla="*/ 671513 w 671513"/>
                <a:gd name="connsiteY1" fmla="*/ 0 h 100012"/>
                <a:gd name="connsiteX0" fmla="*/ 0 w 671513"/>
                <a:gd name="connsiteY0" fmla="*/ 101723 h 101723"/>
                <a:gd name="connsiteX1" fmla="*/ 671513 w 671513"/>
                <a:gd name="connsiteY1" fmla="*/ 1711 h 101723"/>
                <a:gd name="connsiteX0" fmla="*/ 0 w 678657"/>
                <a:gd name="connsiteY0" fmla="*/ 169508 h 169508"/>
                <a:gd name="connsiteX1" fmla="*/ 678657 w 678657"/>
                <a:gd name="connsiteY1" fmla="*/ 440 h 169508"/>
                <a:gd name="connsiteX0" fmla="*/ 0 w 678657"/>
                <a:gd name="connsiteY0" fmla="*/ 169624 h 169624"/>
                <a:gd name="connsiteX1" fmla="*/ 678657 w 678657"/>
                <a:gd name="connsiteY1" fmla="*/ 556 h 16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8657" h="169624">
                  <a:moveTo>
                    <a:pt x="0" y="169624"/>
                  </a:moveTo>
                  <a:cubicBezTo>
                    <a:pt x="185738" y="55325"/>
                    <a:pt x="507207" y="-6588"/>
                    <a:pt x="678657" y="556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Ellipse 57"/>
            <p:cNvSpPr/>
            <p:nvPr>
              <p:custDataLst>
                <p:tags r:id="rId19"/>
              </p:custDataLst>
            </p:nvPr>
          </p:nvSpPr>
          <p:spPr bwMode="gray">
            <a:xfrm>
              <a:off x="5040052" y="3230860"/>
              <a:ext cx="863600" cy="863600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Конфликтные </a:t>
              </a:r>
              <a:b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отношения</a:t>
              </a:r>
              <a:endParaRPr lang="en-US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Ellipse 58"/>
            <p:cNvSpPr/>
            <p:nvPr>
              <p:custDataLst>
                <p:tags r:id="rId20"/>
              </p:custDataLst>
            </p:nvPr>
          </p:nvSpPr>
          <p:spPr bwMode="gray">
            <a:xfrm>
              <a:off x="5185110" y="1602489"/>
              <a:ext cx="647030" cy="64703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Гуру</a:t>
              </a:r>
              <a:endPara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Ellipse 59"/>
            <p:cNvSpPr/>
            <p:nvPr>
              <p:custDataLst>
                <p:tags r:id="rId21"/>
              </p:custDataLst>
            </p:nvPr>
          </p:nvSpPr>
          <p:spPr bwMode="gray">
            <a:xfrm>
              <a:off x="3785135" y="1276350"/>
              <a:ext cx="715428" cy="7154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Друг/</a:t>
              </a:r>
              <a:b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Член </a:t>
              </a:r>
              <a:b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семьи</a:t>
              </a:r>
              <a:endParaRPr lang="en-US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Ellipse 61"/>
            <p:cNvSpPr/>
            <p:nvPr>
              <p:custDataLst>
                <p:tags r:id="rId22"/>
              </p:custDataLst>
            </p:nvPr>
          </p:nvSpPr>
          <p:spPr bwMode="gray">
            <a:xfrm>
              <a:off x="3635896" y="3381673"/>
              <a:ext cx="714090" cy="71409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Враг</a:t>
              </a:r>
              <a:endParaRPr lang="en-US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Ellipse 62"/>
            <p:cNvSpPr/>
            <p:nvPr>
              <p:custDataLst>
                <p:tags r:id="rId23"/>
              </p:custDataLst>
            </p:nvPr>
          </p:nvSpPr>
          <p:spPr bwMode="gray">
            <a:xfrm>
              <a:off x="4860032" y="2499742"/>
              <a:ext cx="581758" cy="58175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Круг </a:t>
              </a:r>
              <a:b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общения</a:t>
              </a:r>
              <a:endPara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Ellipse 63"/>
            <p:cNvSpPr/>
            <p:nvPr>
              <p:custDataLst>
                <p:tags r:id="rId24"/>
              </p:custDataLst>
            </p:nvPr>
          </p:nvSpPr>
          <p:spPr bwMode="gray">
            <a:xfrm>
              <a:off x="1475656" y="3225664"/>
              <a:ext cx="930411" cy="930411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Прекращенные </a:t>
              </a:r>
              <a:b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отношения</a:t>
              </a:r>
              <a:endPara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Ellipse 64"/>
            <p:cNvSpPr/>
            <p:nvPr>
              <p:custDataLst>
                <p:tags r:id="rId25"/>
              </p:custDataLst>
            </p:nvPr>
          </p:nvSpPr>
          <p:spPr bwMode="gray">
            <a:xfrm>
              <a:off x="791580" y="2247714"/>
              <a:ext cx="930411" cy="930411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Знакомый</a:t>
              </a:r>
              <a:endPara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Ellipse 65"/>
            <p:cNvSpPr/>
            <p:nvPr>
              <p:custDataLst>
                <p:tags r:id="rId26"/>
              </p:custDataLst>
            </p:nvPr>
          </p:nvSpPr>
          <p:spPr bwMode="gray">
            <a:xfrm>
              <a:off x="431540" y="1273944"/>
              <a:ext cx="930411" cy="93041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Незнакомец</a:t>
              </a:r>
              <a:endPara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Ellipse 66"/>
            <p:cNvSpPr/>
            <p:nvPr>
              <p:custDataLst>
                <p:tags r:id="rId27"/>
              </p:custDataLst>
            </p:nvPr>
          </p:nvSpPr>
          <p:spPr bwMode="gray">
            <a:xfrm>
              <a:off x="2012552" y="1276350"/>
              <a:ext cx="651236" cy="6512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Короткий </a:t>
              </a:r>
              <a:b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0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роман</a:t>
              </a:r>
              <a:endPara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Ellipse 67"/>
            <p:cNvSpPr/>
            <p:nvPr>
              <p:custDataLst>
                <p:tags r:id="rId28"/>
              </p:custDataLst>
            </p:nvPr>
          </p:nvSpPr>
          <p:spPr bwMode="gray">
            <a:xfrm>
              <a:off x="2372757" y="1921907"/>
              <a:ext cx="1518166" cy="1518166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Отношения с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брендом</a:t>
              </a:r>
              <a:r>
                <a:rPr lang="en-US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en-US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как </a:t>
              </a:r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en-US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отношения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 людьми</a:t>
              </a:r>
              <a:endPara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Ellipse 68"/>
            <p:cNvSpPr/>
            <p:nvPr>
              <p:custDataLst>
                <p:tags r:id="rId29"/>
              </p:custDataLst>
            </p:nvPr>
          </p:nvSpPr>
          <p:spPr bwMode="gray">
            <a:xfrm>
              <a:off x="2339752" y="1888902"/>
              <a:ext cx="1584176" cy="1584176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chemeClr val="accent3"/>
                  </a:gs>
                  <a:gs pos="21001">
                    <a:schemeClr val="accent2"/>
                  </a:gs>
                  <a:gs pos="35001">
                    <a:schemeClr val="accent1"/>
                  </a:gs>
                  <a:gs pos="52000">
                    <a:schemeClr val="tx2"/>
                  </a:gs>
                  <a:gs pos="73000">
                    <a:schemeClr val="accent6"/>
                  </a:gs>
                  <a:gs pos="88000">
                    <a:schemeClr val="accent5"/>
                  </a:gs>
                  <a:gs pos="100000">
                    <a:schemeClr val="accent4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83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RAHMEN" hidden="1"/>
          <p:cNvSpPr txBox="1"/>
          <p:nvPr>
            <p:custDataLst>
              <p:tags r:id="rId1"/>
            </p:custDataLst>
          </p:nvPr>
        </p:nvSpPr>
        <p:spPr bwMode="gray">
          <a:xfrm rot="16200000">
            <a:off x="3114216" y="786914"/>
            <a:ext cx="2916000" cy="388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225"/>
              </a:spcBef>
              <a:defRPr sz="1050">
                <a:cs typeface="Arial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0" name="Gruppieren 39" hidden="1"/>
          <p:cNvGrpSpPr/>
          <p:nvPr/>
        </p:nvGrpSpPr>
        <p:grpSpPr bwMode="gray">
          <a:xfrm>
            <a:off x="2627784" y="1167594"/>
            <a:ext cx="3888433" cy="3186354"/>
            <a:chOff x="2627783" y="1484784"/>
            <a:chExt cx="3888433" cy="3996444"/>
          </a:xfrm>
        </p:grpSpPr>
        <p:cxnSp>
          <p:nvCxnSpPr>
            <p:cNvPr id="1362" name="Gerade Verbindung 1361"/>
            <p:cNvCxnSpPr/>
            <p:nvPr/>
          </p:nvCxnSpPr>
          <p:spPr bwMode="gray">
            <a:xfrm rot="16200000">
              <a:off x="629561" y="3483006"/>
              <a:ext cx="399644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</a:ln>
          </p:spPr>
        </p:cxnSp>
        <p:cxnSp>
          <p:nvCxnSpPr>
            <p:cNvPr id="1364" name="Gerade Verbindung 1363"/>
            <p:cNvCxnSpPr/>
            <p:nvPr/>
          </p:nvCxnSpPr>
          <p:spPr bwMode="gray">
            <a:xfrm rot="16200000">
              <a:off x="4517994" y="3483006"/>
              <a:ext cx="399644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</a:ln>
          </p:spPr>
        </p:cxnSp>
      </p:grpSp>
      <p:grpSp>
        <p:nvGrpSpPr>
          <p:cNvPr id="41" name="Gruppieren 40" hidden="1"/>
          <p:cNvGrpSpPr/>
          <p:nvPr/>
        </p:nvGrpSpPr>
        <p:grpSpPr bwMode="gray">
          <a:xfrm>
            <a:off x="2267744" y="1434931"/>
            <a:ext cx="4248472" cy="2919017"/>
            <a:chOff x="2267744" y="1841233"/>
            <a:chExt cx="3960000" cy="3892023"/>
          </a:xfrm>
        </p:grpSpPr>
        <p:cxnSp>
          <p:nvCxnSpPr>
            <p:cNvPr id="38" name="Gerade Verbindung 37"/>
            <p:cNvCxnSpPr/>
            <p:nvPr/>
          </p:nvCxnSpPr>
          <p:spPr bwMode="gray">
            <a:xfrm>
              <a:off x="2267744" y="1841233"/>
              <a:ext cx="396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</a:ln>
          </p:spPr>
        </p:cxnSp>
        <p:cxnSp>
          <p:nvCxnSpPr>
            <p:cNvPr id="1365" name="Gerade Verbindung 1364"/>
            <p:cNvCxnSpPr/>
            <p:nvPr/>
          </p:nvCxnSpPr>
          <p:spPr bwMode="gray">
            <a:xfrm>
              <a:off x="2267744" y="5733256"/>
              <a:ext cx="396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ap="rnd">
              <a:solidFill>
                <a:schemeClr val="tx1"/>
              </a:solidFill>
              <a:prstDash val="solid"/>
            </a:ln>
          </p:spPr>
        </p:cxn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851" y="195419"/>
            <a:ext cx="7650568" cy="576105"/>
          </a:xfrm>
        </p:spPr>
        <p:txBody>
          <a:bodyPr>
            <a:noAutofit/>
          </a:bodyPr>
          <a:lstStyle/>
          <a:p>
            <a:r>
              <a:rPr lang="ru-RU" dirty="0" smtClean="0"/>
              <a:t>Типы отношений</a:t>
            </a:r>
            <a:endParaRPr lang="ru-RU" dirty="0"/>
          </a:p>
        </p:txBody>
      </p:sp>
      <p:grpSp>
        <p:nvGrpSpPr>
          <p:cNvPr id="90" name="Gruppieren 19"/>
          <p:cNvGrpSpPr/>
          <p:nvPr/>
        </p:nvGrpSpPr>
        <p:grpSpPr>
          <a:xfrm>
            <a:off x="334508" y="1272976"/>
            <a:ext cx="3812189" cy="3531573"/>
            <a:chOff x="6139449" y="1250127"/>
            <a:chExt cx="2380466" cy="2154503"/>
          </a:xfrm>
          <a:effectLst/>
        </p:grpSpPr>
        <p:pic>
          <p:nvPicPr>
            <p:cNvPr id="91" name="Picture 5" descr="S:\BILDER_VORLAGEN\_BILDER\Gekaufte Bilder\CBR Images\Illustrationen Beziehungstypen_final-06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459" y="1250127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pic>
          <p:nvPicPr>
            <p:cNvPr id="92" name="Picture 7" descr="S:\BILDER_VORLAGEN\_BILDER\Gekaufte Bilder\CBR Images\Illustrationen Beziehungstypen_final-08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459" y="1995281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pic>
          <p:nvPicPr>
            <p:cNvPr id="93" name="Picture 10" descr="S:\BILDER_VORLAGEN\_BILDER\Gekaufte Bilder\CBR Images\Illustrationen Beziehungstypen_final-02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459" y="2734035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pic>
          <p:nvPicPr>
            <p:cNvPr id="94" name="Picture 6" descr="S:\BILDER_VORLAGEN\_BILDER\Gekaufte Bilder\CBR Images\Illustrationen Beziehungstypen_final-07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433" y="1250127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pic>
          <p:nvPicPr>
            <p:cNvPr id="95" name="Picture 8" descr="S:\BILDER_VORLAGEN\_BILDER\Gekaufte Bilder\CBR Images\Illustrationen Beziehungstypen_final-09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433" y="1995281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pic>
          <p:nvPicPr>
            <p:cNvPr id="96" name="Picture 9" descr="S:\BILDER_VORLAGEN\_BILDER\Gekaufte Bilder\CBR Images\Illustrationen Beziehungstypen_final-01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433" y="2734035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pic>
          <p:nvPicPr>
            <p:cNvPr id="97" name="Picture 3" descr="S:\BILDER_VORLAGEN\_BILDER\Gekaufte Bilder\CBR Images\Illustrationen Beziehungstypen_final-04.jp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251" y="1250127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pic>
          <p:nvPicPr>
            <p:cNvPr id="98" name="Picture 2" descr="S:\BILDER_VORLAGEN\_BILDER\Gekaufte Bilder\CBR Images\Illustrationen Beziehungstypen_final-03.jp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261" y="2734035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pic>
          <p:nvPicPr>
            <p:cNvPr id="99" name="Picture 4" descr="S:\BILDER_VORLAGEN\_BILDER\Gekaufte Bilder\CBR Images\Illustrationen Beziehungstypen_final-05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251" y="1995281"/>
              <a:ext cx="737654" cy="670595"/>
            </a:xfrm>
            <a:prstGeom prst="rect">
              <a:avLst/>
            </a:prstGeom>
            <a:solidFill>
              <a:schemeClr val="tx1"/>
            </a:solidFill>
            <a:effectLst/>
            <a:extLst/>
          </p:spPr>
        </p:pic>
        <p:sp>
          <p:nvSpPr>
            <p:cNvPr id="100" name="Rechteck 31"/>
            <p:cNvSpPr/>
            <p:nvPr/>
          </p:nvSpPr>
          <p:spPr>
            <a:xfrm>
              <a:off x="6961423" y="1670120"/>
              <a:ext cx="740664" cy="25256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 fontAlgn="b"/>
              <a:r>
                <a:rPr lang="ru-RU" sz="900" dirty="0" smtClean="0">
                  <a:latin typeface="+mj-lt"/>
                </a:rPr>
                <a:t>Незнакомец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1" name="Rechteck 32"/>
            <p:cNvSpPr/>
            <p:nvPr/>
          </p:nvSpPr>
          <p:spPr>
            <a:xfrm>
              <a:off x="7776240" y="1670120"/>
              <a:ext cx="740664" cy="254985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rIns="0" anchor="ctr">
              <a:noAutofit/>
            </a:bodyPr>
            <a:lstStyle/>
            <a:p>
              <a:pPr algn="ctr" fontAlgn="b"/>
              <a:r>
                <a:rPr lang="ru-RU" sz="900" smtClean="0">
                  <a:latin typeface="+mj-lt"/>
                </a:rPr>
                <a:t>Враг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2" name="Rechteck 33"/>
            <p:cNvSpPr/>
            <p:nvPr/>
          </p:nvSpPr>
          <p:spPr>
            <a:xfrm>
              <a:off x="6961423" y="2431934"/>
              <a:ext cx="740664" cy="25256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rIns="0" anchor="ctr">
              <a:noAutofit/>
            </a:bodyPr>
            <a:lstStyle/>
            <a:p>
              <a:pPr algn="ctr" fontAlgn="b"/>
              <a:r>
                <a:rPr lang="ru-RU" sz="900" dirty="0" smtClean="0">
                  <a:latin typeface="+mj-lt"/>
                </a:rPr>
                <a:t>Знакомый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3" name="Rechteck 34"/>
            <p:cNvSpPr/>
            <p:nvPr/>
          </p:nvSpPr>
          <p:spPr>
            <a:xfrm>
              <a:off x="7779251" y="2431934"/>
              <a:ext cx="740664" cy="25256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 fontAlgn="b"/>
              <a:r>
                <a:rPr lang="ru-RU" sz="900" dirty="0"/>
                <a:t>Противоречивые </a:t>
              </a:r>
              <a:r>
                <a:rPr lang="ru-RU" sz="900" dirty="0" smtClean="0">
                  <a:latin typeface="+mj-lt"/>
                </a:rPr>
                <a:t>отношения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4" name="Rechteck 35"/>
            <p:cNvSpPr/>
            <p:nvPr/>
          </p:nvSpPr>
          <p:spPr>
            <a:xfrm>
              <a:off x="6139449" y="2431934"/>
              <a:ext cx="740664" cy="25256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 fontAlgn="b"/>
              <a:r>
                <a:rPr lang="ru-RU" sz="900" dirty="0" smtClean="0">
                  <a:latin typeface="+mj-lt"/>
                </a:rPr>
                <a:t>Круг общения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5" name="Rechteck 36"/>
            <p:cNvSpPr/>
            <p:nvPr/>
          </p:nvSpPr>
          <p:spPr>
            <a:xfrm>
              <a:off x="6961423" y="3151589"/>
              <a:ext cx="740664" cy="25256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 fontAlgn="b"/>
              <a:r>
                <a:rPr lang="ru-RU" sz="900" dirty="0" smtClean="0">
                  <a:latin typeface="+mj-lt"/>
                </a:rPr>
                <a:t>Короткий роман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6" name="Rechteck 37"/>
            <p:cNvSpPr/>
            <p:nvPr/>
          </p:nvSpPr>
          <p:spPr>
            <a:xfrm>
              <a:off x="6139449" y="3151589"/>
              <a:ext cx="740664" cy="25256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rIns="0" anchor="ctr">
              <a:noAutofit/>
            </a:bodyPr>
            <a:lstStyle/>
            <a:p>
              <a:pPr algn="ctr" fontAlgn="b"/>
              <a:r>
                <a:rPr lang="ru-RU" sz="900" dirty="0" smtClean="0">
                  <a:latin typeface="+mj-lt"/>
                </a:rPr>
                <a:t>Гуру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7" name="Rechteck 38"/>
            <p:cNvSpPr/>
            <p:nvPr/>
          </p:nvSpPr>
          <p:spPr>
            <a:xfrm>
              <a:off x="7779251" y="3151589"/>
              <a:ext cx="740664" cy="25256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 fontAlgn="b"/>
              <a:r>
                <a:rPr lang="ru-RU" sz="900" dirty="0" smtClean="0">
                  <a:latin typeface="+mj-lt"/>
                </a:rPr>
                <a:t>Прекращенные отношения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8" name="Rechteck 39"/>
            <p:cNvSpPr/>
            <p:nvPr/>
          </p:nvSpPr>
          <p:spPr>
            <a:xfrm>
              <a:off x="6139449" y="1700631"/>
              <a:ext cx="740664" cy="1924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Близкий друг/</a:t>
              </a:r>
            </a:p>
            <a:p>
              <a:pPr algn="ctr">
                <a:spcBef>
                  <a:spcPts val="300"/>
                </a:spcBef>
              </a:pPr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родственник</a:t>
              </a:r>
              <a:endParaRPr lang="en-US" sz="9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Rechteck 3"/>
          <p:cNvSpPr/>
          <p:nvPr>
            <p:custDataLst>
              <p:tags r:id="rId2"/>
            </p:custDataLst>
          </p:nvPr>
        </p:nvSpPr>
        <p:spPr bwMode="gray">
          <a:xfrm>
            <a:off x="4270271" y="941558"/>
            <a:ext cx="1570634" cy="3863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6" name="Rechteck 5"/>
          <p:cNvSpPr/>
          <p:nvPr>
            <p:custDataLst>
              <p:tags r:id="rId3"/>
            </p:custDataLst>
          </p:nvPr>
        </p:nvSpPr>
        <p:spPr bwMode="gray">
          <a:xfrm>
            <a:off x="4310669" y="1787126"/>
            <a:ext cx="1490089" cy="29762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</a:rPr>
              <a:t>Для Макса </a:t>
            </a:r>
            <a:r>
              <a:rPr lang="en-US" sz="1000" dirty="0" smtClean="0">
                <a:solidFill>
                  <a:schemeClr val="tx1"/>
                </a:solidFill>
              </a:rPr>
              <a:t>LG </a:t>
            </a:r>
            <a:r>
              <a:rPr lang="ru-RU" sz="1000" dirty="0" smtClean="0">
                <a:solidFill>
                  <a:schemeClr val="tx1"/>
                </a:solidFill>
              </a:rPr>
              <a:t>– лишь один из многих производителей телевизоров</a:t>
            </a:r>
            <a:endParaRPr lang="en-US" sz="1000" dirty="0" smtClean="0">
              <a:solidFill>
                <a:schemeClr val="tx1"/>
              </a:solidFill>
            </a:endParaRPr>
          </a:p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</a:rPr>
              <a:t>Он очень редко обращает внимание/переходит по ссылкам в Интернете, рекламирующим </a:t>
            </a:r>
            <a:r>
              <a:rPr lang="en-US" sz="1000" dirty="0" smtClean="0">
                <a:solidFill>
                  <a:schemeClr val="tx1"/>
                </a:solidFill>
              </a:rPr>
              <a:t>LG</a:t>
            </a:r>
          </a:p>
          <a:p>
            <a:pPr>
              <a:spcAft>
                <a:spcPts val="100"/>
              </a:spcAft>
            </a:pPr>
            <a:r>
              <a:rPr lang="en-US" sz="1000" b="1" dirty="0" smtClean="0">
                <a:solidFill>
                  <a:schemeClr val="accent2"/>
                </a:solidFill>
              </a:rPr>
              <a:t>[</a:t>
            </a:r>
            <a:r>
              <a:rPr lang="ru-RU" sz="1000" b="1" dirty="0" smtClean="0">
                <a:solidFill>
                  <a:schemeClr val="accent2"/>
                </a:solidFill>
              </a:rPr>
              <a:t>Знакомый</a:t>
            </a:r>
            <a:r>
              <a:rPr lang="en-US" sz="1000" b="1" dirty="0" smtClean="0">
                <a:solidFill>
                  <a:schemeClr val="accent2"/>
                </a:solidFill>
              </a:rPr>
              <a:t>] </a:t>
            </a:r>
            <a:endParaRPr lang="en-US" sz="1000" dirty="0">
              <a:solidFill>
                <a:schemeClr val="tx1"/>
              </a:solidFill>
            </a:endParaRPr>
          </a:p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900" b="1" dirty="0" smtClean="0">
              <a:solidFill>
                <a:schemeClr val="accent2"/>
              </a:solidFill>
            </a:endParaRPr>
          </a:p>
        </p:txBody>
      </p:sp>
      <p:sp>
        <p:nvSpPr>
          <p:cNvPr id="47" name="Rechteck 10"/>
          <p:cNvSpPr/>
          <p:nvPr/>
        </p:nvSpPr>
        <p:spPr bwMode="gray">
          <a:xfrm>
            <a:off x="5881357" y="941225"/>
            <a:ext cx="1530361" cy="3863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8" name="Rechteck 12"/>
          <p:cNvSpPr/>
          <p:nvPr/>
        </p:nvSpPr>
        <p:spPr bwMode="gray">
          <a:xfrm>
            <a:off x="5921629" y="1787126"/>
            <a:ext cx="1449816" cy="29762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</a:rPr>
              <a:t>Коллега Макса покупает новый телевизор от </a:t>
            </a:r>
            <a:r>
              <a:rPr lang="en-US" sz="1000" dirty="0" smtClean="0">
                <a:solidFill>
                  <a:schemeClr val="tx1"/>
                </a:solidFill>
              </a:rPr>
              <a:t>LG</a:t>
            </a:r>
          </a:p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</a:rPr>
              <a:t>Во время Чемпионата мира по футболу коллеги часто встречаются у Макса, чтобы посмотреть футбол</a:t>
            </a:r>
            <a:endParaRPr lang="en-US" sz="1000" dirty="0">
              <a:solidFill>
                <a:schemeClr val="tx1"/>
              </a:solidFill>
            </a:endParaRPr>
          </a:p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</a:rPr>
              <a:t>Макс хорошо проводит время с друзьями, и новый телевизор коллеги начинает ему нравиться</a:t>
            </a:r>
            <a:endParaRPr lang="en-US" sz="1000" dirty="0" smtClean="0">
              <a:solidFill>
                <a:schemeClr val="tx1"/>
              </a:solidFill>
            </a:endParaRPr>
          </a:p>
          <a:p>
            <a:pPr>
              <a:spcAft>
                <a:spcPts val="100"/>
              </a:spcAft>
            </a:pPr>
            <a:r>
              <a:rPr lang="en-US" sz="1000" b="1" dirty="0" smtClean="0">
                <a:solidFill>
                  <a:schemeClr val="accent3"/>
                </a:solidFill>
              </a:rPr>
              <a:t>[</a:t>
            </a:r>
            <a:r>
              <a:rPr lang="ru-RU" sz="1000" b="1" dirty="0" smtClean="0">
                <a:solidFill>
                  <a:schemeClr val="accent3"/>
                </a:solidFill>
              </a:rPr>
              <a:t>Круг общения</a:t>
            </a:r>
            <a:r>
              <a:rPr lang="en-US" sz="1000" b="1" dirty="0" smtClean="0">
                <a:solidFill>
                  <a:schemeClr val="accent3"/>
                </a:solidFill>
              </a:rPr>
              <a:t>] </a:t>
            </a:r>
            <a:endParaRPr lang="en-US" sz="1000" dirty="0">
              <a:solidFill>
                <a:schemeClr val="accent3"/>
              </a:solidFill>
            </a:endParaRPr>
          </a:p>
          <a:p>
            <a:pPr>
              <a:spcAft>
                <a:spcPts val="100"/>
              </a:spcAft>
            </a:pP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49" name="Rechteck 17"/>
          <p:cNvSpPr/>
          <p:nvPr/>
        </p:nvSpPr>
        <p:spPr bwMode="gray">
          <a:xfrm>
            <a:off x="7452165" y="941225"/>
            <a:ext cx="1570634" cy="3863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0" name="Rechteck 21"/>
          <p:cNvSpPr/>
          <p:nvPr/>
        </p:nvSpPr>
        <p:spPr bwMode="gray">
          <a:xfrm>
            <a:off x="7492438" y="1787126"/>
            <a:ext cx="1490089" cy="29762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</a:rPr>
              <a:t>Оценив все возможности телевизора </a:t>
            </a:r>
            <a:r>
              <a:rPr lang="en-US" sz="1000" dirty="0" smtClean="0">
                <a:solidFill>
                  <a:schemeClr val="tx1"/>
                </a:solidFill>
              </a:rPr>
              <a:t>LG</a:t>
            </a:r>
            <a:r>
              <a:rPr lang="ru-RU" sz="1000" dirty="0" smtClean="0">
                <a:solidFill>
                  <a:schemeClr val="tx1"/>
                </a:solidFill>
              </a:rPr>
              <a:t>, Макс и сам решает приобрести телевизор этого бренда</a:t>
            </a:r>
            <a:endParaRPr lang="en-US" sz="1000" dirty="0">
              <a:solidFill>
                <a:schemeClr val="tx1"/>
              </a:solidFill>
            </a:endParaRPr>
          </a:p>
          <a:p>
            <a:pPr>
              <a:spcAft>
                <a:spcPts val="100"/>
              </a:spcAft>
            </a:pPr>
            <a:r>
              <a:rPr lang="en-US" sz="1000" b="1" dirty="0" smtClean="0">
                <a:solidFill>
                  <a:schemeClr val="accent3"/>
                </a:solidFill>
              </a:rPr>
              <a:t>[</a:t>
            </a:r>
            <a:r>
              <a:rPr lang="ru-RU" sz="1000" b="1" dirty="0" smtClean="0">
                <a:solidFill>
                  <a:schemeClr val="accent3"/>
                </a:solidFill>
              </a:rPr>
              <a:t>Близкий друг/родственник</a:t>
            </a:r>
            <a:r>
              <a:rPr lang="en-US" sz="1000" b="1" dirty="0" smtClean="0">
                <a:solidFill>
                  <a:schemeClr val="accent3"/>
                </a:solidFill>
              </a:rPr>
              <a:t>]</a:t>
            </a:r>
            <a:endParaRPr lang="en-US" sz="1000" b="1" dirty="0">
              <a:solidFill>
                <a:schemeClr val="accent3"/>
              </a:solidFill>
            </a:endParaRPr>
          </a:p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</a:endParaRPr>
          </a:p>
          <a:p>
            <a:pPr marL="144000" indent="-144000"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050" b="1" dirty="0">
              <a:solidFill>
                <a:schemeClr val="accent2"/>
              </a:solidFill>
            </a:endParaRPr>
          </a:p>
        </p:txBody>
      </p:sp>
      <p:pic>
        <p:nvPicPr>
          <p:cNvPr id="51" name="Picture 2" descr="C:\Users\jareut\Desktop\Fotolia_57959218_XS[1]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2438" y="981562"/>
            <a:ext cx="1490089" cy="7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jareut\Desktop\Fotolia_66711496_XS[1]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4983" y="978519"/>
            <a:ext cx="1490089" cy="76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Grafik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474" y="981562"/>
            <a:ext cx="1505284" cy="762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3" y="3137816"/>
            <a:ext cx="1104297" cy="61817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21" y="3137816"/>
            <a:ext cx="1104297" cy="61817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5" y="1867864"/>
            <a:ext cx="1158916" cy="6181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gray">
          <a:xfrm>
            <a:off x="334507" y="944820"/>
            <a:ext cx="1186134" cy="313166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Сильные</a:t>
            </a:r>
          </a:p>
        </p:txBody>
      </p:sp>
      <p:sp>
        <p:nvSpPr>
          <p:cNvPr id="62" name="Прямоугольник 61"/>
          <p:cNvSpPr/>
          <p:nvPr/>
        </p:nvSpPr>
        <p:spPr bwMode="gray">
          <a:xfrm>
            <a:off x="1652324" y="941558"/>
            <a:ext cx="1186134" cy="313166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Слабые</a:t>
            </a:r>
          </a:p>
        </p:txBody>
      </p:sp>
      <p:sp>
        <p:nvSpPr>
          <p:cNvPr id="63" name="Прямоугольник 62"/>
          <p:cNvSpPr/>
          <p:nvPr/>
        </p:nvSpPr>
        <p:spPr bwMode="gray">
          <a:xfrm>
            <a:off x="2963001" y="941558"/>
            <a:ext cx="1186134" cy="313166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Рискованные</a:t>
            </a:r>
          </a:p>
        </p:txBody>
      </p:sp>
    </p:spTree>
    <p:extLst>
      <p:ext uri="{BB962C8B-B14F-4D97-AF65-F5344CB8AC3E}">
        <p14:creationId xmlns:p14="http://schemas.microsoft.com/office/powerpoint/2010/main" val="13385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gray"/>
        <p:txBody>
          <a:bodyPr vert="horz" lIns="324000" tIns="0" rIns="324000" bIns="0" rtlCol="0" anchor="ctr" anchorCtr="0">
            <a:noAutofit/>
          </a:bodyPr>
          <a:lstStyle/>
          <a:p>
            <a:pPr marL="0" lvl="7"/>
            <a:r>
              <a:rPr lang="ru-RU" sz="3600" u="sng" dirty="0" smtClean="0">
                <a:solidFill>
                  <a:schemeClr val="tx2"/>
                </a:solidFill>
                <a:latin typeface="+mn-lt"/>
              </a:rPr>
              <a:t>ЧТО</a:t>
            </a:r>
            <a:r>
              <a:rPr lang="ru-RU" sz="3600" dirty="0" smtClean="0">
                <a:solidFill>
                  <a:schemeClr val="tx2"/>
                </a:solidFill>
                <a:latin typeface="+mn-lt"/>
              </a:rPr>
              <a:t> мы получим в итоге</a:t>
            </a:r>
            <a:r>
              <a:rPr lang="ru-RU" sz="28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n-lt"/>
              </a:rPr>
            </a:br>
            <a:r>
              <a:rPr lang="ru-RU" sz="2000" dirty="0" smtClean="0">
                <a:solidFill>
                  <a:schemeClr val="tx2"/>
                </a:solidFill>
              </a:rPr>
              <a:t>Бизнес-кейс на рынке спортивных брендов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0" name="think-cell Folie" r:id="rId7" imgW="270" imgH="270" progId="TCLayout.ActiveDocument.1">
                  <p:embed/>
                </p:oleObj>
              </mc:Choice>
              <mc:Fallback>
                <p:oleObj name="think-cell Folie" r:id="rId7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6" name="Titel 1"/>
          <p:cNvSpPr>
            <a:spLocks noGrp="1"/>
          </p:cNvSpPr>
          <p:nvPr>
            <p:ph type="title"/>
          </p:nvPr>
        </p:nvSpPr>
        <p:spPr bwMode="gray">
          <a:xfrm>
            <a:off x="0" y="1"/>
            <a:ext cx="9143999" cy="771524"/>
          </a:xfrm>
          <a:solidFill>
            <a:schemeClr val="accent2"/>
          </a:solidFill>
        </p:spPr>
        <p:txBody>
          <a:bodyPr anchor="ctr"/>
          <a:lstStyle/>
          <a:p>
            <a:pPr marL="266700"/>
            <a:r>
              <a:rPr lang="en-US" altLang="de-DE" dirty="0" smtClean="0">
                <a:solidFill>
                  <a:schemeClr val="bg1"/>
                </a:solidFill>
              </a:rPr>
              <a:t>Puma </a:t>
            </a:r>
            <a:r>
              <a:rPr lang="ru-RU" altLang="de-DE" dirty="0" smtClean="0">
                <a:solidFill>
                  <a:schemeClr val="bg1"/>
                </a:solidFill>
              </a:rPr>
              <a:t>и</a:t>
            </a:r>
            <a:r>
              <a:rPr lang="en-US" altLang="de-DE" dirty="0" smtClean="0">
                <a:solidFill>
                  <a:schemeClr val="bg1"/>
                </a:solidFill>
              </a:rPr>
              <a:t> Nike (</a:t>
            </a:r>
            <a:r>
              <a:rPr lang="ru-RU" altLang="de-DE" dirty="0" smtClean="0">
                <a:solidFill>
                  <a:schemeClr val="bg1"/>
                </a:solidFill>
              </a:rPr>
              <a:t>Германия</a:t>
            </a:r>
            <a:r>
              <a:rPr lang="en-US" altLang="de-DE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0" name="Picture 21" descr="C:\Users\bronk\Desktop\nike-cool-logo-106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644008" y="870562"/>
            <a:ext cx="792000" cy="3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 bwMode="gray">
          <a:xfrm>
            <a:off x="323851" y="1225337"/>
            <a:ext cx="4176713" cy="0"/>
          </a:xfrm>
          <a:prstGeom prst="line">
            <a:avLst/>
          </a:prstGeom>
          <a:ln cap="rnd">
            <a:solidFill>
              <a:schemeClr val="bg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 bwMode="gray">
          <a:xfrm>
            <a:off x="4644009" y="1225337"/>
            <a:ext cx="4176713" cy="0"/>
          </a:xfrm>
          <a:prstGeom prst="line">
            <a:avLst/>
          </a:prstGeom>
          <a:ln cap="rnd">
            <a:solidFill>
              <a:schemeClr val="bg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258" name="Picture 2" descr="http://image.puma.co.kr/display/special/4243/arsenal_948x36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323528" y="1815220"/>
            <a:ext cx="4176000" cy="16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" r="1"/>
          <a:stretch/>
        </p:blipFill>
        <p:spPr bwMode="gray">
          <a:xfrm>
            <a:off x="312909" y="3597666"/>
            <a:ext cx="2123674" cy="83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9204" y="3597666"/>
            <a:ext cx="1977402" cy="8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643438" y="1815666"/>
            <a:ext cx="1692758" cy="51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7" descr="C:\Users\knkisse\Desktop\Bild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6408472" y="1815666"/>
            <a:ext cx="2411678" cy="261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gray">
          <a:xfrm>
            <a:off x="4627006" y="2370763"/>
            <a:ext cx="1725708" cy="121449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hteck 9"/>
          <p:cNvSpPr/>
          <p:nvPr>
            <p:custDataLst>
              <p:tags r:id="rId4"/>
            </p:custDataLst>
          </p:nvPr>
        </p:nvSpPr>
        <p:spPr bwMode="gray">
          <a:xfrm>
            <a:off x="323528" y="1275160"/>
            <a:ext cx="4177035" cy="486000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 anchorCtr="0"/>
          <a:lstStyle/>
          <a:p>
            <a:pPr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Puma </a:t>
            </a:r>
            <a:r>
              <a:rPr lang="ru-RU" sz="1200" dirty="0" smtClean="0">
                <a:solidFill>
                  <a:schemeClr val="bg1"/>
                </a:solidFill>
              </a:rPr>
              <a:t>строит коммуникацию с сильным эмоциональным посылом. В центре – герой спортивного соревнования.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gray">
          <a:xfrm>
            <a:off x="4644196" y="3624867"/>
            <a:ext cx="1692000" cy="8100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hteck 9"/>
          <p:cNvSpPr/>
          <p:nvPr/>
        </p:nvSpPr>
        <p:spPr bwMode="gray">
          <a:xfrm>
            <a:off x="4643438" y="1275160"/>
            <a:ext cx="4176712" cy="4860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 anchorCtr="0"/>
          <a:lstStyle/>
          <a:p>
            <a:pPr>
              <a:spcBef>
                <a:spcPts val="300"/>
              </a:spcBef>
            </a:pPr>
            <a:r>
              <a:rPr lang="en-US" altLang="de-DE" sz="1200" dirty="0" smtClean="0">
                <a:solidFill>
                  <a:schemeClr val="bg1"/>
                </a:solidFill>
              </a:rPr>
              <a:t>Nike, </a:t>
            </a:r>
            <a:r>
              <a:rPr lang="ru-RU" altLang="de-DE" sz="1200" dirty="0" smtClean="0">
                <a:solidFill>
                  <a:schemeClr val="bg1"/>
                </a:solidFill>
              </a:rPr>
              <a:t>напротив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полагается на прямое общение с потребителями по всем каналам</a:t>
            </a:r>
            <a:endParaRPr lang="en-US" altLang="de-DE" sz="1200" dirty="0">
              <a:solidFill>
                <a:schemeClr val="bg1"/>
              </a:solidFill>
            </a:endParaRPr>
          </a:p>
        </p:txBody>
      </p:sp>
      <p:pic>
        <p:nvPicPr>
          <p:cNvPr id="18" name="Picture 6" descr="http://asklogo.com/images/P/Puma%20logos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3528" y="816555"/>
            <a:ext cx="514801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90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el 1"/>
          <p:cNvSpPr txBox="1">
            <a:spLocks/>
          </p:cNvSpPr>
          <p:nvPr/>
        </p:nvSpPr>
        <p:spPr bwMode="gray">
          <a:xfrm>
            <a:off x="0" y="1"/>
            <a:ext cx="9143999" cy="77152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marL="266700"/>
            <a:r>
              <a:rPr lang="ru-RU" dirty="0">
                <a:solidFill>
                  <a:schemeClr val="bg1"/>
                </a:solidFill>
              </a:rPr>
              <a:t>В Германии доля </a:t>
            </a:r>
            <a:r>
              <a:rPr lang="en-US" dirty="0">
                <a:solidFill>
                  <a:schemeClr val="bg1"/>
                </a:solidFill>
              </a:rPr>
              <a:t>Puma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сокращается</a:t>
            </a:r>
            <a:endParaRPr lang="en-US" altLang="de-DE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4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30"/>
          <p:cNvGrpSpPr>
            <a:grpSpLocks/>
          </p:cNvGrpSpPr>
          <p:nvPr/>
        </p:nvGrpSpPr>
        <p:grpSpPr bwMode="gray">
          <a:xfrm>
            <a:off x="899592" y="1221601"/>
            <a:ext cx="3169062" cy="3348473"/>
            <a:chOff x="3288" y="935"/>
            <a:chExt cx="1986" cy="28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31" name="Freeform 31"/>
            <p:cNvSpPr>
              <a:spLocks/>
            </p:cNvSpPr>
            <p:nvPr/>
          </p:nvSpPr>
          <p:spPr bwMode="gray">
            <a:xfrm>
              <a:off x="4303" y="1619"/>
              <a:ext cx="607" cy="778"/>
            </a:xfrm>
            <a:custGeom>
              <a:avLst/>
              <a:gdLst>
                <a:gd name="T0" fmla="*/ 195 w 480"/>
                <a:gd name="T1" fmla="*/ 36 h 661"/>
                <a:gd name="T2" fmla="*/ 226 w 480"/>
                <a:gd name="T3" fmla="*/ 58 h 661"/>
                <a:gd name="T4" fmla="*/ 254 w 480"/>
                <a:gd name="T5" fmla="*/ 83 h 661"/>
                <a:gd name="T6" fmla="*/ 269 w 480"/>
                <a:gd name="T7" fmla="*/ 116 h 661"/>
                <a:gd name="T8" fmla="*/ 270 w 480"/>
                <a:gd name="T9" fmla="*/ 163 h 661"/>
                <a:gd name="T10" fmla="*/ 290 w 480"/>
                <a:gd name="T11" fmla="*/ 182 h 661"/>
                <a:gd name="T12" fmla="*/ 302 w 480"/>
                <a:gd name="T13" fmla="*/ 205 h 661"/>
                <a:gd name="T14" fmla="*/ 318 w 480"/>
                <a:gd name="T15" fmla="*/ 240 h 661"/>
                <a:gd name="T16" fmla="*/ 316 w 480"/>
                <a:gd name="T17" fmla="*/ 282 h 661"/>
                <a:gd name="T18" fmla="*/ 335 w 480"/>
                <a:gd name="T19" fmla="*/ 320 h 661"/>
                <a:gd name="T20" fmla="*/ 374 w 480"/>
                <a:gd name="T21" fmla="*/ 326 h 661"/>
                <a:gd name="T22" fmla="*/ 403 w 480"/>
                <a:gd name="T23" fmla="*/ 336 h 661"/>
                <a:gd name="T24" fmla="*/ 436 w 480"/>
                <a:gd name="T25" fmla="*/ 357 h 661"/>
                <a:gd name="T26" fmla="*/ 465 w 480"/>
                <a:gd name="T27" fmla="*/ 383 h 661"/>
                <a:gd name="T28" fmla="*/ 472 w 480"/>
                <a:gd name="T29" fmla="*/ 418 h 661"/>
                <a:gd name="T30" fmla="*/ 471 w 480"/>
                <a:gd name="T31" fmla="*/ 450 h 661"/>
                <a:gd name="T32" fmla="*/ 447 w 480"/>
                <a:gd name="T33" fmla="*/ 483 h 661"/>
                <a:gd name="T34" fmla="*/ 412 w 480"/>
                <a:gd name="T35" fmla="*/ 470 h 661"/>
                <a:gd name="T36" fmla="*/ 378 w 480"/>
                <a:gd name="T37" fmla="*/ 469 h 661"/>
                <a:gd name="T38" fmla="*/ 344 w 480"/>
                <a:gd name="T39" fmla="*/ 487 h 661"/>
                <a:gd name="T40" fmla="*/ 303 w 480"/>
                <a:gd name="T41" fmla="*/ 498 h 661"/>
                <a:gd name="T42" fmla="*/ 275 w 480"/>
                <a:gd name="T43" fmla="*/ 534 h 661"/>
                <a:gd name="T44" fmla="*/ 275 w 480"/>
                <a:gd name="T45" fmla="*/ 565 h 661"/>
                <a:gd name="T46" fmla="*/ 295 w 480"/>
                <a:gd name="T47" fmla="*/ 605 h 661"/>
                <a:gd name="T48" fmla="*/ 298 w 480"/>
                <a:gd name="T49" fmla="*/ 646 h 661"/>
                <a:gd name="T50" fmla="*/ 267 w 480"/>
                <a:gd name="T51" fmla="*/ 653 h 661"/>
                <a:gd name="T52" fmla="*/ 248 w 480"/>
                <a:gd name="T53" fmla="*/ 632 h 661"/>
                <a:gd name="T54" fmla="*/ 208 w 480"/>
                <a:gd name="T55" fmla="*/ 622 h 661"/>
                <a:gd name="T56" fmla="*/ 168 w 480"/>
                <a:gd name="T57" fmla="*/ 610 h 661"/>
                <a:gd name="T58" fmla="*/ 126 w 480"/>
                <a:gd name="T59" fmla="*/ 609 h 661"/>
                <a:gd name="T60" fmla="*/ 110 w 480"/>
                <a:gd name="T61" fmla="*/ 573 h 661"/>
                <a:gd name="T62" fmla="*/ 109 w 480"/>
                <a:gd name="T63" fmla="*/ 528 h 661"/>
                <a:gd name="T64" fmla="*/ 75 w 480"/>
                <a:gd name="T65" fmla="*/ 523 h 661"/>
                <a:gd name="T66" fmla="*/ 66 w 480"/>
                <a:gd name="T67" fmla="*/ 481 h 661"/>
                <a:gd name="T68" fmla="*/ 30 w 480"/>
                <a:gd name="T69" fmla="*/ 444 h 661"/>
                <a:gd name="T70" fmla="*/ 4 w 480"/>
                <a:gd name="T71" fmla="*/ 409 h 661"/>
                <a:gd name="T72" fmla="*/ 6 w 480"/>
                <a:gd name="T73" fmla="*/ 372 h 661"/>
                <a:gd name="T74" fmla="*/ 8 w 480"/>
                <a:gd name="T75" fmla="*/ 334 h 661"/>
                <a:gd name="T76" fmla="*/ 39 w 480"/>
                <a:gd name="T77" fmla="*/ 331 h 661"/>
                <a:gd name="T78" fmla="*/ 53 w 480"/>
                <a:gd name="T79" fmla="*/ 299 h 661"/>
                <a:gd name="T80" fmla="*/ 65 w 480"/>
                <a:gd name="T81" fmla="*/ 255 h 661"/>
                <a:gd name="T82" fmla="*/ 68 w 480"/>
                <a:gd name="T83" fmla="*/ 197 h 661"/>
                <a:gd name="T84" fmla="*/ 74 w 480"/>
                <a:gd name="T85" fmla="*/ 156 h 661"/>
                <a:gd name="T86" fmla="*/ 58 w 480"/>
                <a:gd name="T87" fmla="*/ 106 h 661"/>
                <a:gd name="T88" fmla="*/ 55 w 480"/>
                <a:gd name="T89" fmla="*/ 69 h 661"/>
                <a:gd name="T90" fmla="*/ 88 w 480"/>
                <a:gd name="T91" fmla="*/ 59 h 661"/>
                <a:gd name="T92" fmla="*/ 116 w 480"/>
                <a:gd name="T93" fmla="*/ 46 h 661"/>
                <a:gd name="T94" fmla="*/ 143 w 480"/>
                <a:gd name="T95" fmla="*/ 49 h 661"/>
                <a:gd name="T96" fmla="*/ 155 w 480"/>
                <a:gd name="T97" fmla="*/ 19 h 661"/>
                <a:gd name="T98" fmla="*/ 163 w 480"/>
                <a:gd name="T99" fmla="*/ 2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0" h="661">
                  <a:moveTo>
                    <a:pt x="178" y="23"/>
                  </a:moveTo>
                  <a:lnTo>
                    <a:pt x="183" y="30"/>
                  </a:lnTo>
                  <a:lnTo>
                    <a:pt x="195" y="36"/>
                  </a:lnTo>
                  <a:lnTo>
                    <a:pt x="208" y="40"/>
                  </a:lnTo>
                  <a:lnTo>
                    <a:pt x="218" y="46"/>
                  </a:lnTo>
                  <a:lnTo>
                    <a:pt x="226" y="58"/>
                  </a:lnTo>
                  <a:lnTo>
                    <a:pt x="233" y="68"/>
                  </a:lnTo>
                  <a:lnTo>
                    <a:pt x="243" y="78"/>
                  </a:lnTo>
                  <a:lnTo>
                    <a:pt x="254" y="83"/>
                  </a:lnTo>
                  <a:lnTo>
                    <a:pt x="269" y="87"/>
                  </a:lnTo>
                  <a:lnTo>
                    <a:pt x="272" y="98"/>
                  </a:lnTo>
                  <a:lnTo>
                    <a:pt x="269" y="116"/>
                  </a:lnTo>
                  <a:lnTo>
                    <a:pt x="270" y="132"/>
                  </a:lnTo>
                  <a:lnTo>
                    <a:pt x="272" y="150"/>
                  </a:lnTo>
                  <a:lnTo>
                    <a:pt x="270" y="163"/>
                  </a:lnTo>
                  <a:lnTo>
                    <a:pt x="272" y="177"/>
                  </a:lnTo>
                  <a:lnTo>
                    <a:pt x="278" y="183"/>
                  </a:lnTo>
                  <a:lnTo>
                    <a:pt x="290" y="182"/>
                  </a:lnTo>
                  <a:lnTo>
                    <a:pt x="301" y="183"/>
                  </a:lnTo>
                  <a:lnTo>
                    <a:pt x="305" y="193"/>
                  </a:lnTo>
                  <a:lnTo>
                    <a:pt x="302" y="205"/>
                  </a:lnTo>
                  <a:lnTo>
                    <a:pt x="304" y="218"/>
                  </a:lnTo>
                  <a:lnTo>
                    <a:pt x="310" y="227"/>
                  </a:lnTo>
                  <a:lnTo>
                    <a:pt x="318" y="240"/>
                  </a:lnTo>
                  <a:lnTo>
                    <a:pt x="322" y="250"/>
                  </a:lnTo>
                  <a:lnTo>
                    <a:pt x="317" y="264"/>
                  </a:lnTo>
                  <a:lnTo>
                    <a:pt x="316" y="282"/>
                  </a:lnTo>
                  <a:lnTo>
                    <a:pt x="318" y="296"/>
                  </a:lnTo>
                  <a:lnTo>
                    <a:pt x="325" y="310"/>
                  </a:lnTo>
                  <a:lnTo>
                    <a:pt x="335" y="320"/>
                  </a:lnTo>
                  <a:lnTo>
                    <a:pt x="347" y="327"/>
                  </a:lnTo>
                  <a:lnTo>
                    <a:pt x="363" y="329"/>
                  </a:lnTo>
                  <a:lnTo>
                    <a:pt x="374" y="326"/>
                  </a:lnTo>
                  <a:lnTo>
                    <a:pt x="385" y="321"/>
                  </a:lnTo>
                  <a:lnTo>
                    <a:pt x="396" y="326"/>
                  </a:lnTo>
                  <a:lnTo>
                    <a:pt x="403" y="336"/>
                  </a:lnTo>
                  <a:lnTo>
                    <a:pt x="413" y="344"/>
                  </a:lnTo>
                  <a:lnTo>
                    <a:pt x="426" y="348"/>
                  </a:lnTo>
                  <a:lnTo>
                    <a:pt x="436" y="357"/>
                  </a:lnTo>
                  <a:lnTo>
                    <a:pt x="447" y="362"/>
                  </a:lnTo>
                  <a:lnTo>
                    <a:pt x="459" y="370"/>
                  </a:lnTo>
                  <a:lnTo>
                    <a:pt x="465" y="383"/>
                  </a:lnTo>
                  <a:lnTo>
                    <a:pt x="470" y="397"/>
                  </a:lnTo>
                  <a:lnTo>
                    <a:pt x="468" y="409"/>
                  </a:lnTo>
                  <a:lnTo>
                    <a:pt x="472" y="418"/>
                  </a:lnTo>
                  <a:lnTo>
                    <a:pt x="479" y="429"/>
                  </a:lnTo>
                  <a:lnTo>
                    <a:pt x="478" y="441"/>
                  </a:lnTo>
                  <a:lnTo>
                    <a:pt x="471" y="450"/>
                  </a:lnTo>
                  <a:lnTo>
                    <a:pt x="464" y="465"/>
                  </a:lnTo>
                  <a:lnTo>
                    <a:pt x="455" y="473"/>
                  </a:lnTo>
                  <a:lnTo>
                    <a:pt x="447" y="483"/>
                  </a:lnTo>
                  <a:lnTo>
                    <a:pt x="437" y="481"/>
                  </a:lnTo>
                  <a:lnTo>
                    <a:pt x="425" y="479"/>
                  </a:lnTo>
                  <a:lnTo>
                    <a:pt x="412" y="470"/>
                  </a:lnTo>
                  <a:lnTo>
                    <a:pt x="402" y="466"/>
                  </a:lnTo>
                  <a:lnTo>
                    <a:pt x="392" y="471"/>
                  </a:lnTo>
                  <a:lnTo>
                    <a:pt x="378" y="469"/>
                  </a:lnTo>
                  <a:lnTo>
                    <a:pt x="368" y="473"/>
                  </a:lnTo>
                  <a:lnTo>
                    <a:pt x="360" y="483"/>
                  </a:lnTo>
                  <a:lnTo>
                    <a:pt x="344" y="487"/>
                  </a:lnTo>
                  <a:lnTo>
                    <a:pt x="331" y="484"/>
                  </a:lnTo>
                  <a:lnTo>
                    <a:pt x="315" y="488"/>
                  </a:lnTo>
                  <a:lnTo>
                    <a:pt x="303" y="498"/>
                  </a:lnTo>
                  <a:lnTo>
                    <a:pt x="287" y="504"/>
                  </a:lnTo>
                  <a:lnTo>
                    <a:pt x="277" y="516"/>
                  </a:lnTo>
                  <a:lnTo>
                    <a:pt x="275" y="534"/>
                  </a:lnTo>
                  <a:lnTo>
                    <a:pt x="270" y="545"/>
                  </a:lnTo>
                  <a:lnTo>
                    <a:pt x="269" y="558"/>
                  </a:lnTo>
                  <a:lnTo>
                    <a:pt x="275" y="565"/>
                  </a:lnTo>
                  <a:lnTo>
                    <a:pt x="278" y="578"/>
                  </a:lnTo>
                  <a:lnTo>
                    <a:pt x="286" y="592"/>
                  </a:lnTo>
                  <a:lnTo>
                    <a:pt x="295" y="605"/>
                  </a:lnTo>
                  <a:lnTo>
                    <a:pt x="304" y="619"/>
                  </a:lnTo>
                  <a:lnTo>
                    <a:pt x="299" y="632"/>
                  </a:lnTo>
                  <a:lnTo>
                    <a:pt x="298" y="646"/>
                  </a:lnTo>
                  <a:lnTo>
                    <a:pt x="291" y="658"/>
                  </a:lnTo>
                  <a:lnTo>
                    <a:pt x="276" y="651"/>
                  </a:lnTo>
                  <a:lnTo>
                    <a:pt x="267" y="653"/>
                  </a:lnTo>
                  <a:lnTo>
                    <a:pt x="259" y="660"/>
                  </a:lnTo>
                  <a:lnTo>
                    <a:pt x="253" y="650"/>
                  </a:lnTo>
                  <a:lnTo>
                    <a:pt x="248" y="632"/>
                  </a:lnTo>
                  <a:lnTo>
                    <a:pt x="236" y="623"/>
                  </a:lnTo>
                  <a:lnTo>
                    <a:pt x="225" y="620"/>
                  </a:lnTo>
                  <a:lnTo>
                    <a:pt x="208" y="622"/>
                  </a:lnTo>
                  <a:lnTo>
                    <a:pt x="197" y="624"/>
                  </a:lnTo>
                  <a:lnTo>
                    <a:pt x="184" y="617"/>
                  </a:lnTo>
                  <a:lnTo>
                    <a:pt x="168" y="610"/>
                  </a:lnTo>
                  <a:lnTo>
                    <a:pt x="152" y="606"/>
                  </a:lnTo>
                  <a:lnTo>
                    <a:pt x="141" y="607"/>
                  </a:lnTo>
                  <a:lnTo>
                    <a:pt x="126" y="609"/>
                  </a:lnTo>
                  <a:lnTo>
                    <a:pt x="116" y="601"/>
                  </a:lnTo>
                  <a:lnTo>
                    <a:pt x="112" y="587"/>
                  </a:lnTo>
                  <a:lnTo>
                    <a:pt x="110" y="573"/>
                  </a:lnTo>
                  <a:lnTo>
                    <a:pt x="116" y="558"/>
                  </a:lnTo>
                  <a:lnTo>
                    <a:pt x="114" y="541"/>
                  </a:lnTo>
                  <a:lnTo>
                    <a:pt x="109" y="528"/>
                  </a:lnTo>
                  <a:lnTo>
                    <a:pt x="97" y="523"/>
                  </a:lnTo>
                  <a:lnTo>
                    <a:pt x="85" y="528"/>
                  </a:lnTo>
                  <a:lnTo>
                    <a:pt x="75" y="523"/>
                  </a:lnTo>
                  <a:lnTo>
                    <a:pt x="70" y="512"/>
                  </a:lnTo>
                  <a:lnTo>
                    <a:pt x="68" y="498"/>
                  </a:lnTo>
                  <a:lnTo>
                    <a:pt x="66" y="481"/>
                  </a:lnTo>
                  <a:lnTo>
                    <a:pt x="57" y="465"/>
                  </a:lnTo>
                  <a:lnTo>
                    <a:pt x="45" y="452"/>
                  </a:lnTo>
                  <a:lnTo>
                    <a:pt x="30" y="444"/>
                  </a:lnTo>
                  <a:lnTo>
                    <a:pt x="13" y="448"/>
                  </a:lnTo>
                  <a:lnTo>
                    <a:pt x="8" y="427"/>
                  </a:lnTo>
                  <a:lnTo>
                    <a:pt x="4" y="409"/>
                  </a:lnTo>
                  <a:lnTo>
                    <a:pt x="0" y="396"/>
                  </a:lnTo>
                  <a:lnTo>
                    <a:pt x="2" y="383"/>
                  </a:lnTo>
                  <a:lnTo>
                    <a:pt x="6" y="372"/>
                  </a:lnTo>
                  <a:lnTo>
                    <a:pt x="7" y="356"/>
                  </a:lnTo>
                  <a:lnTo>
                    <a:pt x="6" y="341"/>
                  </a:lnTo>
                  <a:lnTo>
                    <a:pt x="8" y="334"/>
                  </a:lnTo>
                  <a:lnTo>
                    <a:pt x="17" y="331"/>
                  </a:lnTo>
                  <a:lnTo>
                    <a:pt x="29" y="333"/>
                  </a:lnTo>
                  <a:lnTo>
                    <a:pt x="39" y="331"/>
                  </a:lnTo>
                  <a:lnTo>
                    <a:pt x="49" y="325"/>
                  </a:lnTo>
                  <a:lnTo>
                    <a:pt x="57" y="314"/>
                  </a:lnTo>
                  <a:lnTo>
                    <a:pt x="53" y="299"/>
                  </a:lnTo>
                  <a:lnTo>
                    <a:pt x="54" y="285"/>
                  </a:lnTo>
                  <a:lnTo>
                    <a:pt x="59" y="270"/>
                  </a:lnTo>
                  <a:lnTo>
                    <a:pt x="65" y="255"/>
                  </a:lnTo>
                  <a:lnTo>
                    <a:pt x="69" y="236"/>
                  </a:lnTo>
                  <a:lnTo>
                    <a:pt x="70" y="217"/>
                  </a:lnTo>
                  <a:lnTo>
                    <a:pt x="68" y="197"/>
                  </a:lnTo>
                  <a:lnTo>
                    <a:pt x="71" y="183"/>
                  </a:lnTo>
                  <a:lnTo>
                    <a:pt x="75" y="171"/>
                  </a:lnTo>
                  <a:lnTo>
                    <a:pt x="74" y="156"/>
                  </a:lnTo>
                  <a:lnTo>
                    <a:pt x="66" y="128"/>
                  </a:lnTo>
                  <a:lnTo>
                    <a:pt x="61" y="116"/>
                  </a:lnTo>
                  <a:lnTo>
                    <a:pt x="58" y="106"/>
                  </a:lnTo>
                  <a:lnTo>
                    <a:pt x="56" y="96"/>
                  </a:lnTo>
                  <a:lnTo>
                    <a:pt x="47" y="82"/>
                  </a:lnTo>
                  <a:lnTo>
                    <a:pt x="55" y="69"/>
                  </a:lnTo>
                  <a:lnTo>
                    <a:pt x="67" y="63"/>
                  </a:lnTo>
                  <a:lnTo>
                    <a:pt x="77" y="66"/>
                  </a:lnTo>
                  <a:lnTo>
                    <a:pt x="88" y="59"/>
                  </a:lnTo>
                  <a:lnTo>
                    <a:pt x="99" y="53"/>
                  </a:lnTo>
                  <a:lnTo>
                    <a:pt x="105" y="49"/>
                  </a:lnTo>
                  <a:lnTo>
                    <a:pt x="116" y="46"/>
                  </a:lnTo>
                  <a:lnTo>
                    <a:pt x="125" y="53"/>
                  </a:lnTo>
                  <a:lnTo>
                    <a:pt x="135" y="53"/>
                  </a:lnTo>
                  <a:lnTo>
                    <a:pt x="143" y="49"/>
                  </a:lnTo>
                  <a:lnTo>
                    <a:pt x="148" y="40"/>
                  </a:lnTo>
                  <a:lnTo>
                    <a:pt x="154" y="29"/>
                  </a:lnTo>
                  <a:lnTo>
                    <a:pt x="155" y="19"/>
                  </a:lnTo>
                  <a:lnTo>
                    <a:pt x="156" y="13"/>
                  </a:lnTo>
                  <a:lnTo>
                    <a:pt x="156" y="0"/>
                  </a:lnTo>
                  <a:lnTo>
                    <a:pt x="163" y="2"/>
                  </a:lnTo>
                  <a:lnTo>
                    <a:pt x="174" y="11"/>
                  </a:lnTo>
                  <a:lnTo>
                    <a:pt x="178" y="23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gray">
            <a:xfrm>
              <a:off x="3589" y="2830"/>
              <a:ext cx="700" cy="825"/>
            </a:xfrm>
            <a:custGeom>
              <a:avLst/>
              <a:gdLst>
                <a:gd name="T0" fmla="*/ 393 w 554"/>
                <a:gd name="T1" fmla="*/ 685 h 701"/>
                <a:gd name="T2" fmla="*/ 427 w 554"/>
                <a:gd name="T3" fmla="*/ 660 h 701"/>
                <a:gd name="T4" fmla="*/ 451 w 554"/>
                <a:gd name="T5" fmla="*/ 658 h 701"/>
                <a:gd name="T6" fmla="*/ 483 w 554"/>
                <a:gd name="T7" fmla="*/ 649 h 701"/>
                <a:gd name="T8" fmla="*/ 479 w 554"/>
                <a:gd name="T9" fmla="*/ 618 h 701"/>
                <a:gd name="T10" fmla="*/ 480 w 554"/>
                <a:gd name="T11" fmla="*/ 571 h 701"/>
                <a:gd name="T12" fmla="*/ 484 w 554"/>
                <a:gd name="T13" fmla="*/ 520 h 701"/>
                <a:gd name="T14" fmla="*/ 474 w 554"/>
                <a:gd name="T15" fmla="*/ 466 h 701"/>
                <a:gd name="T16" fmla="*/ 480 w 554"/>
                <a:gd name="T17" fmla="*/ 433 h 701"/>
                <a:gd name="T18" fmla="*/ 506 w 554"/>
                <a:gd name="T19" fmla="*/ 399 h 701"/>
                <a:gd name="T20" fmla="*/ 525 w 554"/>
                <a:gd name="T21" fmla="*/ 366 h 701"/>
                <a:gd name="T22" fmla="*/ 532 w 554"/>
                <a:gd name="T23" fmla="*/ 346 h 701"/>
                <a:gd name="T24" fmla="*/ 553 w 554"/>
                <a:gd name="T25" fmla="*/ 346 h 701"/>
                <a:gd name="T26" fmla="*/ 548 w 554"/>
                <a:gd name="T27" fmla="*/ 305 h 701"/>
                <a:gd name="T28" fmla="*/ 540 w 554"/>
                <a:gd name="T29" fmla="*/ 249 h 701"/>
                <a:gd name="T30" fmla="*/ 519 w 554"/>
                <a:gd name="T31" fmla="*/ 216 h 701"/>
                <a:gd name="T32" fmla="*/ 497 w 554"/>
                <a:gd name="T33" fmla="*/ 190 h 701"/>
                <a:gd name="T34" fmla="*/ 481 w 554"/>
                <a:gd name="T35" fmla="*/ 154 h 701"/>
                <a:gd name="T36" fmla="*/ 488 w 554"/>
                <a:gd name="T37" fmla="*/ 112 h 701"/>
                <a:gd name="T38" fmla="*/ 490 w 554"/>
                <a:gd name="T39" fmla="*/ 68 h 701"/>
                <a:gd name="T40" fmla="*/ 466 w 554"/>
                <a:gd name="T41" fmla="*/ 90 h 701"/>
                <a:gd name="T42" fmla="*/ 446 w 554"/>
                <a:gd name="T43" fmla="*/ 74 h 701"/>
                <a:gd name="T44" fmla="*/ 429 w 554"/>
                <a:gd name="T45" fmla="*/ 54 h 701"/>
                <a:gd name="T46" fmla="*/ 418 w 554"/>
                <a:gd name="T47" fmla="*/ 36 h 701"/>
                <a:gd name="T48" fmla="*/ 404 w 554"/>
                <a:gd name="T49" fmla="*/ 4 h 701"/>
                <a:gd name="T50" fmla="*/ 378 w 554"/>
                <a:gd name="T51" fmla="*/ 17 h 701"/>
                <a:gd name="T52" fmla="*/ 354 w 554"/>
                <a:gd name="T53" fmla="*/ 5 h 701"/>
                <a:gd name="T54" fmla="*/ 349 w 554"/>
                <a:gd name="T55" fmla="*/ 39 h 701"/>
                <a:gd name="T56" fmla="*/ 327 w 554"/>
                <a:gd name="T57" fmla="*/ 54 h 701"/>
                <a:gd name="T58" fmla="*/ 300 w 554"/>
                <a:gd name="T59" fmla="*/ 76 h 701"/>
                <a:gd name="T60" fmla="*/ 291 w 554"/>
                <a:gd name="T61" fmla="*/ 96 h 701"/>
                <a:gd name="T62" fmla="*/ 266 w 554"/>
                <a:gd name="T63" fmla="*/ 108 h 701"/>
                <a:gd name="T64" fmla="*/ 249 w 554"/>
                <a:gd name="T65" fmla="*/ 102 h 701"/>
                <a:gd name="T66" fmla="*/ 247 w 554"/>
                <a:gd name="T67" fmla="*/ 74 h 701"/>
                <a:gd name="T68" fmla="*/ 221 w 554"/>
                <a:gd name="T69" fmla="*/ 67 h 701"/>
                <a:gd name="T70" fmla="*/ 189 w 554"/>
                <a:gd name="T71" fmla="*/ 66 h 701"/>
                <a:gd name="T72" fmla="*/ 189 w 554"/>
                <a:gd name="T73" fmla="*/ 103 h 701"/>
                <a:gd name="T74" fmla="*/ 192 w 554"/>
                <a:gd name="T75" fmla="*/ 149 h 701"/>
                <a:gd name="T76" fmla="*/ 174 w 554"/>
                <a:gd name="T77" fmla="*/ 189 h 701"/>
                <a:gd name="T78" fmla="*/ 163 w 554"/>
                <a:gd name="T79" fmla="*/ 225 h 701"/>
                <a:gd name="T80" fmla="*/ 146 w 554"/>
                <a:gd name="T81" fmla="*/ 270 h 701"/>
                <a:gd name="T82" fmla="*/ 115 w 554"/>
                <a:gd name="T83" fmla="*/ 297 h 701"/>
                <a:gd name="T84" fmla="*/ 94 w 554"/>
                <a:gd name="T85" fmla="*/ 331 h 701"/>
                <a:gd name="T86" fmla="*/ 69 w 554"/>
                <a:gd name="T87" fmla="*/ 369 h 701"/>
                <a:gd name="T88" fmla="*/ 50 w 554"/>
                <a:gd name="T89" fmla="*/ 440 h 701"/>
                <a:gd name="T90" fmla="*/ 28 w 554"/>
                <a:gd name="T91" fmla="*/ 497 h 701"/>
                <a:gd name="T92" fmla="*/ 21 w 554"/>
                <a:gd name="T93" fmla="*/ 552 h 701"/>
                <a:gd name="T94" fmla="*/ 3 w 554"/>
                <a:gd name="T95" fmla="*/ 612 h 701"/>
                <a:gd name="T96" fmla="*/ 6 w 554"/>
                <a:gd name="T97" fmla="*/ 684 h 701"/>
                <a:gd name="T98" fmla="*/ 26 w 554"/>
                <a:gd name="T99" fmla="*/ 672 h 701"/>
                <a:gd name="T100" fmla="*/ 44 w 554"/>
                <a:gd name="T101" fmla="*/ 697 h 701"/>
                <a:gd name="T102" fmla="*/ 83 w 554"/>
                <a:gd name="T103" fmla="*/ 695 h 701"/>
                <a:gd name="T104" fmla="*/ 119 w 554"/>
                <a:gd name="T105" fmla="*/ 688 h 701"/>
                <a:gd name="T106" fmla="*/ 153 w 554"/>
                <a:gd name="T107" fmla="*/ 685 h 701"/>
                <a:gd name="T108" fmla="*/ 181 w 554"/>
                <a:gd name="T109" fmla="*/ 676 h 701"/>
                <a:gd name="T110" fmla="*/ 197 w 554"/>
                <a:gd name="T111" fmla="*/ 653 h 701"/>
                <a:gd name="T112" fmla="*/ 168 w 554"/>
                <a:gd name="T113" fmla="*/ 633 h 701"/>
                <a:gd name="T114" fmla="*/ 200 w 554"/>
                <a:gd name="T115" fmla="*/ 614 h 701"/>
                <a:gd name="T116" fmla="*/ 238 w 554"/>
                <a:gd name="T117" fmla="*/ 626 h 701"/>
                <a:gd name="T118" fmla="*/ 245 w 554"/>
                <a:gd name="T119" fmla="*/ 664 h 701"/>
                <a:gd name="T120" fmla="*/ 280 w 554"/>
                <a:gd name="T121" fmla="*/ 656 h 701"/>
                <a:gd name="T122" fmla="*/ 310 w 554"/>
                <a:gd name="T123" fmla="*/ 683 h 701"/>
                <a:gd name="T124" fmla="*/ 349 w 554"/>
                <a:gd name="T125" fmla="*/ 682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4" h="701">
                  <a:moveTo>
                    <a:pt x="375" y="700"/>
                  </a:moveTo>
                  <a:lnTo>
                    <a:pt x="383" y="693"/>
                  </a:lnTo>
                  <a:lnTo>
                    <a:pt x="393" y="685"/>
                  </a:lnTo>
                  <a:lnTo>
                    <a:pt x="406" y="676"/>
                  </a:lnTo>
                  <a:lnTo>
                    <a:pt x="418" y="668"/>
                  </a:lnTo>
                  <a:lnTo>
                    <a:pt x="427" y="660"/>
                  </a:lnTo>
                  <a:lnTo>
                    <a:pt x="435" y="652"/>
                  </a:lnTo>
                  <a:lnTo>
                    <a:pt x="445" y="647"/>
                  </a:lnTo>
                  <a:lnTo>
                    <a:pt x="451" y="658"/>
                  </a:lnTo>
                  <a:lnTo>
                    <a:pt x="466" y="655"/>
                  </a:lnTo>
                  <a:lnTo>
                    <a:pt x="477" y="658"/>
                  </a:lnTo>
                  <a:lnTo>
                    <a:pt x="483" y="649"/>
                  </a:lnTo>
                  <a:lnTo>
                    <a:pt x="477" y="639"/>
                  </a:lnTo>
                  <a:lnTo>
                    <a:pt x="483" y="629"/>
                  </a:lnTo>
                  <a:lnTo>
                    <a:pt x="479" y="618"/>
                  </a:lnTo>
                  <a:lnTo>
                    <a:pt x="478" y="604"/>
                  </a:lnTo>
                  <a:lnTo>
                    <a:pt x="483" y="588"/>
                  </a:lnTo>
                  <a:lnTo>
                    <a:pt x="480" y="571"/>
                  </a:lnTo>
                  <a:lnTo>
                    <a:pt x="484" y="555"/>
                  </a:lnTo>
                  <a:lnTo>
                    <a:pt x="488" y="538"/>
                  </a:lnTo>
                  <a:lnTo>
                    <a:pt x="484" y="520"/>
                  </a:lnTo>
                  <a:lnTo>
                    <a:pt x="481" y="504"/>
                  </a:lnTo>
                  <a:lnTo>
                    <a:pt x="479" y="482"/>
                  </a:lnTo>
                  <a:lnTo>
                    <a:pt x="474" y="466"/>
                  </a:lnTo>
                  <a:lnTo>
                    <a:pt x="470" y="454"/>
                  </a:lnTo>
                  <a:lnTo>
                    <a:pt x="472" y="442"/>
                  </a:lnTo>
                  <a:lnTo>
                    <a:pt x="480" y="433"/>
                  </a:lnTo>
                  <a:lnTo>
                    <a:pt x="491" y="424"/>
                  </a:lnTo>
                  <a:lnTo>
                    <a:pt x="496" y="410"/>
                  </a:lnTo>
                  <a:lnTo>
                    <a:pt x="506" y="399"/>
                  </a:lnTo>
                  <a:lnTo>
                    <a:pt x="520" y="391"/>
                  </a:lnTo>
                  <a:lnTo>
                    <a:pt x="527" y="378"/>
                  </a:lnTo>
                  <a:lnTo>
                    <a:pt x="525" y="366"/>
                  </a:lnTo>
                  <a:lnTo>
                    <a:pt x="515" y="354"/>
                  </a:lnTo>
                  <a:lnTo>
                    <a:pt x="520" y="344"/>
                  </a:lnTo>
                  <a:lnTo>
                    <a:pt x="532" y="346"/>
                  </a:lnTo>
                  <a:lnTo>
                    <a:pt x="538" y="356"/>
                  </a:lnTo>
                  <a:lnTo>
                    <a:pt x="549" y="356"/>
                  </a:lnTo>
                  <a:lnTo>
                    <a:pt x="553" y="346"/>
                  </a:lnTo>
                  <a:lnTo>
                    <a:pt x="544" y="335"/>
                  </a:lnTo>
                  <a:lnTo>
                    <a:pt x="543" y="323"/>
                  </a:lnTo>
                  <a:lnTo>
                    <a:pt x="548" y="305"/>
                  </a:lnTo>
                  <a:lnTo>
                    <a:pt x="553" y="282"/>
                  </a:lnTo>
                  <a:lnTo>
                    <a:pt x="548" y="263"/>
                  </a:lnTo>
                  <a:lnTo>
                    <a:pt x="540" y="249"/>
                  </a:lnTo>
                  <a:lnTo>
                    <a:pt x="530" y="241"/>
                  </a:lnTo>
                  <a:lnTo>
                    <a:pt x="523" y="230"/>
                  </a:lnTo>
                  <a:lnTo>
                    <a:pt x="519" y="216"/>
                  </a:lnTo>
                  <a:lnTo>
                    <a:pt x="515" y="204"/>
                  </a:lnTo>
                  <a:lnTo>
                    <a:pt x="507" y="196"/>
                  </a:lnTo>
                  <a:lnTo>
                    <a:pt x="497" y="190"/>
                  </a:lnTo>
                  <a:lnTo>
                    <a:pt x="486" y="182"/>
                  </a:lnTo>
                  <a:lnTo>
                    <a:pt x="480" y="170"/>
                  </a:lnTo>
                  <a:lnTo>
                    <a:pt x="481" y="154"/>
                  </a:lnTo>
                  <a:lnTo>
                    <a:pt x="490" y="140"/>
                  </a:lnTo>
                  <a:lnTo>
                    <a:pt x="492" y="126"/>
                  </a:lnTo>
                  <a:lnTo>
                    <a:pt x="488" y="112"/>
                  </a:lnTo>
                  <a:lnTo>
                    <a:pt x="490" y="99"/>
                  </a:lnTo>
                  <a:lnTo>
                    <a:pt x="495" y="81"/>
                  </a:lnTo>
                  <a:lnTo>
                    <a:pt x="490" y="68"/>
                  </a:lnTo>
                  <a:lnTo>
                    <a:pt x="480" y="69"/>
                  </a:lnTo>
                  <a:lnTo>
                    <a:pt x="472" y="77"/>
                  </a:lnTo>
                  <a:lnTo>
                    <a:pt x="466" y="90"/>
                  </a:lnTo>
                  <a:lnTo>
                    <a:pt x="455" y="95"/>
                  </a:lnTo>
                  <a:lnTo>
                    <a:pt x="450" y="84"/>
                  </a:lnTo>
                  <a:lnTo>
                    <a:pt x="446" y="74"/>
                  </a:lnTo>
                  <a:lnTo>
                    <a:pt x="439" y="72"/>
                  </a:lnTo>
                  <a:lnTo>
                    <a:pt x="434" y="63"/>
                  </a:lnTo>
                  <a:lnTo>
                    <a:pt x="429" y="54"/>
                  </a:lnTo>
                  <a:lnTo>
                    <a:pt x="435" y="39"/>
                  </a:lnTo>
                  <a:lnTo>
                    <a:pt x="432" y="31"/>
                  </a:lnTo>
                  <a:lnTo>
                    <a:pt x="418" y="36"/>
                  </a:lnTo>
                  <a:lnTo>
                    <a:pt x="408" y="31"/>
                  </a:lnTo>
                  <a:lnTo>
                    <a:pt x="405" y="19"/>
                  </a:lnTo>
                  <a:lnTo>
                    <a:pt x="404" y="4"/>
                  </a:lnTo>
                  <a:lnTo>
                    <a:pt x="394" y="0"/>
                  </a:lnTo>
                  <a:lnTo>
                    <a:pt x="386" y="6"/>
                  </a:lnTo>
                  <a:lnTo>
                    <a:pt x="378" y="17"/>
                  </a:lnTo>
                  <a:lnTo>
                    <a:pt x="372" y="11"/>
                  </a:lnTo>
                  <a:lnTo>
                    <a:pt x="364" y="3"/>
                  </a:lnTo>
                  <a:lnTo>
                    <a:pt x="354" y="5"/>
                  </a:lnTo>
                  <a:lnTo>
                    <a:pt x="347" y="13"/>
                  </a:lnTo>
                  <a:lnTo>
                    <a:pt x="350" y="29"/>
                  </a:lnTo>
                  <a:lnTo>
                    <a:pt x="349" y="39"/>
                  </a:lnTo>
                  <a:lnTo>
                    <a:pt x="343" y="46"/>
                  </a:lnTo>
                  <a:lnTo>
                    <a:pt x="332" y="41"/>
                  </a:lnTo>
                  <a:lnTo>
                    <a:pt x="327" y="54"/>
                  </a:lnTo>
                  <a:lnTo>
                    <a:pt x="320" y="67"/>
                  </a:lnTo>
                  <a:lnTo>
                    <a:pt x="309" y="74"/>
                  </a:lnTo>
                  <a:lnTo>
                    <a:pt x="300" y="76"/>
                  </a:lnTo>
                  <a:lnTo>
                    <a:pt x="303" y="87"/>
                  </a:lnTo>
                  <a:lnTo>
                    <a:pt x="301" y="97"/>
                  </a:lnTo>
                  <a:lnTo>
                    <a:pt x="291" y="96"/>
                  </a:lnTo>
                  <a:lnTo>
                    <a:pt x="281" y="91"/>
                  </a:lnTo>
                  <a:lnTo>
                    <a:pt x="273" y="98"/>
                  </a:lnTo>
                  <a:lnTo>
                    <a:pt x="266" y="108"/>
                  </a:lnTo>
                  <a:lnTo>
                    <a:pt x="258" y="116"/>
                  </a:lnTo>
                  <a:lnTo>
                    <a:pt x="250" y="112"/>
                  </a:lnTo>
                  <a:lnTo>
                    <a:pt x="249" y="102"/>
                  </a:lnTo>
                  <a:lnTo>
                    <a:pt x="252" y="90"/>
                  </a:lnTo>
                  <a:lnTo>
                    <a:pt x="257" y="79"/>
                  </a:lnTo>
                  <a:lnTo>
                    <a:pt x="247" y="74"/>
                  </a:lnTo>
                  <a:lnTo>
                    <a:pt x="238" y="80"/>
                  </a:lnTo>
                  <a:lnTo>
                    <a:pt x="230" y="74"/>
                  </a:lnTo>
                  <a:lnTo>
                    <a:pt x="221" y="67"/>
                  </a:lnTo>
                  <a:lnTo>
                    <a:pt x="210" y="73"/>
                  </a:lnTo>
                  <a:lnTo>
                    <a:pt x="199" y="70"/>
                  </a:lnTo>
                  <a:lnTo>
                    <a:pt x="189" y="66"/>
                  </a:lnTo>
                  <a:lnTo>
                    <a:pt x="182" y="74"/>
                  </a:lnTo>
                  <a:lnTo>
                    <a:pt x="188" y="89"/>
                  </a:lnTo>
                  <a:lnTo>
                    <a:pt x="189" y="103"/>
                  </a:lnTo>
                  <a:lnTo>
                    <a:pt x="193" y="120"/>
                  </a:lnTo>
                  <a:lnTo>
                    <a:pt x="197" y="135"/>
                  </a:lnTo>
                  <a:lnTo>
                    <a:pt x="192" y="149"/>
                  </a:lnTo>
                  <a:lnTo>
                    <a:pt x="190" y="165"/>
                  </a:lnTo>
                  <a:lnTo>
                    <a:pt x="182" y="174"/>
                  </a:lnTo>
                  <a:lnTo>
                    <a:pt x="174" y="189"/>
                  </a:lnTo>
                  <a:lnTo>
                    <a:pt x="172" y="203"/>
                  </a:lnTo>
                  <a:lnTo>
                    <a:pt x="170" y="217"/>
                  </a:lnTo>
                  <a:lnTo>
                    <a:pt x="163" y="225"/>
                  </a:lnTo>
                  <a:lnTo>
                    <a:pt x="152" y="238"/>
                  </a:lnTo>
                  <a:lnTo>
                    <a:pt x="149" y="256"/>
                  </a:lnTo>
                  <a:lnTo>
                    <a:pt x="146" y="270"/>
                  </a:lnTo>
                  <a:lnTo>
                    <a:pt x="136" y="280"/>
                  </a:lnTo>
                  <a:lnTo>
                    <a:pt x="124" y="287"/>
                  </a:lnTo>
                  <a:lnTo>
                    <a:pt x="115" y="297"/>
                  </a:lnTo>
                  <a:lnTo>
                    <a:pt x="109" y="312"/>
                  </a:lnTo>
                  <a:lnTo>
                    <a:pt x="105" y="325"/>
                  </a:lnTo>
                  <a:lnTo>
                    <a:pt x="94" y="331"/>
                  </a:lnTo>
                  <a:lnTo>
                    <a:pt x="83" y="340"/>
                  </a:lnTo>
                  <a:lnTo>
                    <a:pt x="74" y="353"/>
                  </a:lnTo>
                  <a:lnTo>
                    <a:pt x="69" y="369"/>
                  </a:lnTo>
                  <a:lnTo>
                    <a:pt x="63" y="391"/>
                  </a:lnTo>
                  <a:lnTo>
                    <a:pt x="55" y="417"/>
                  </a:lnTo>
                  <a:lnTo>
                    <a:pt x="50" y="440"/>
                  </a:lnTo>
                  <a:lnTo>
                    <a:pt x="46" y="466"/>
                  </a:lnTo>
                  <a:lnTo>
                    <a:pt x="39" y="482"/>
                  </a:lnTo>
                  <a:lnTo>
                    <a:pt x="28" y="497"/>
                  </a:lnTo>
                  <a:lnTo>
                    <a:pt x="21" y="513"/>
                  </a:lnTo>
                  <a:lnTo>
                    <a:pt x="17" y="529"/>
                  </a:lnTo>
                  <a:lnTo>
                    <a:pt x="21" y="552"/>
                  </a:lnTo>
                  <a:lnTo>
                    <a:pt x="16" y="574"/>
                  </a:lnTo>
                  <a:lnTo>
                    <a:pt x="9" y="590"/>
                  </a:lnTo>
                  <a:lnTo>
                    <a:pt x="3" y="612"/>
                  </a:lnTo>
                  <a:lnTo>
                    <a:pt x="0" y="639"/>
                  </a:lnTo>
                  <a:lnTo>
                    <a:pt x="5" y="665"/>
                  </a:lnTo>
                  <a:lnTo>
                    <a:pt x="6" y="684"/>
                  </a:lnTo>
                  <a:lnTo>
                    <a:pt x="11" y="691"/>
                  </a:lnTo>
                  <a:lnTo>
                    <a:pt x="16" y="678"/>
                  </a:lnTo>
                  <a:lnTo>
                    <a:pt x="26" y="672"/>
                  </a:lnTo>
                  <a:lnTo>
                    <a:pt x="35" y="675"/>
                  </a:lnTo>
                  <a:lnTo>
                    <a:pt x="40" y="688"/>
                  </a:lnTo>
                  <a:lnTo>
                    <a:pt x="44" y="697"/>
                  </a:lnTo>
                  <a:lnTo>
                    <a:pt x="56" y="691"/>
                  </a:lnTo>
                  <a:lnTo>
                    <a:pt x="72" y="689"/>
                  </a:lnTo>
                  <a:lnTo>
                    <a:pt x="83" y="695"/>
                  </a:lnTo>
                  <a:lnTo>
                    <a:pt x="95" y="698"/>
                  </a:lnTo>
                  <a:lnTo>
                    <a:pt x="108" y="697"/>
                  </a:lnTo>
                  <a:lnTo>
                    <a:pt x="119" y="688"/>
                  </a:lnTo>
                  <a:lnTo>
                    <a:pt x="130" y="681"/>
                  </a:lnTo>
                  <a:lnTo>
                    <a:pt x="142" y="678"/>
                  </a:lnTo>
                  <a:lnTo>
                    <a:pt x="153" y="685"/>
                  </a:lnTo>
                  <a:lnTo>
                    <a:pt x="164" y="693"/>
                  </a:lnTo>
                  <a:lnTo>
                    <a:pt x="175" y="689"/>
                  </a:lnTo>
                  <a:lnTo>
                    <a:pt x="181" y="676"/>
                  </a:lnTo>
                  <a:lnTo>
                    <a:pt x="193" y="672"/>
                  </a:lnTo>
                  <a:lnTo>
                    <a:pt x="203" y="668"/>
                  </a:lnTo>
                  <a:lnTo>
                    <a:pt x="197" y="653"/>
                  </a:lnTo>
                  <a:lnTo>
                    <a:pt x="181" y="650"/>
                  </a:lnTo>
                  <a:lnTo>
                    <a:pt x="169" y="646"/>
                  </a:lnTo>
                  <a:lnTo>
                    <a:pt x="168" y="633"/>
                  </a:lnTo>
                  <a:lnTo>
                    <a:pt x="175" y="625"/>
                  </a:lnTo>
                  <a:lnTo>
                    <a:pt x="186" y="619"/>
                  </a:lnTo>
                  <a:lnTo>
                    <a:pt x="200" y="614"/>
                  </a:lnTo>
                  <a:lnTo>
                    <a:pt x="216" y="614"/>
                  </a:lnTo>
                  <a:lnTo>
                    <a:pt x="229" y="617"/>
                  </a:lnTo>
                  <a:lnTo>
                    <a:pt x="238" y="626"/>
                  </a:lnTo>
                  <a:lnTo>
                    <a:pt x="235" y="642"/>
                  </a:lnTo>
                  <a:lnTo>
                    <a:pt x="238" y="655"/>
                  </a:lnTo>
                  <a:lnTo>
                    <a:pt x="245" y="664"/>
                  </a:lnTo>
                  <a:lnTo>
                    <a:pt x="253" y="655"/>
                  </a:lnTo>
                  <a:lnTo>
                    <a:pt x="266" y="652"/>
                  </a:lnTo>
                  <a:lnTo>
                    <a:pt x="280" y="656"/>
                  </a:lnTo>
                  <a:lnTo>
                    <a:pt x="293" y="662"/>
                  </a:lnTo>
                  <a:lnTo>
                    <a:pt x="301" y="671"/>
                  </a:lnTo>
                  <a:lnTo>
                    <a:pt x="310" y="683"/>
                  </a:lnTo>
                  <a:lnTo>
                    <a:pt x="320" y="684"/>
                  </a:lnTo>
                  <a:lnTo>
                    <a:pt x="334" y="676"/>
                  </a:lnTo>
                  <a:lnTo>
                    <a:pt x="349" y="682"/>
                  </a:lnTo>
                  <a:lnTo>
                    <a:pt x="363" y="691"/>
                  </a:lnTo>
                  <a:lnTo>
                    <a:pt x="375" y="700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gray">
            <a:xfrm>
              <a:off x="3913" y="935"/>
              <a:ext cx="513" cy="586"/>
            </a:xfrm>
            <a:custGeom>
              <a:avLst/>
              <a:gdLst>
                <a:gd name="T0" fmla="*/ 0 w 405"/>
                <a:gd name="T1" fmla="*/ 34 h 498"/>
                <a:gd name="T2" fmla="*/ 15 w 405"/>
                <a:gd name="T3" fmla="*/ 70 h 498"/>
                <a:gd name="T4" fmla="*/ 39 w 405"/>
                <a:gd name="T5" fmla="*/ 109 h 498"/>
                <a:gd name="T6" fmla="*/ 55 w 405"/>
                <a:gd name="T7" fmla="*/ 145 h 498"/>
                <a:gd name="T8" fmla="*/ 13 w 405"/>
                <a:gd name="T9" fmla="*/ 176 h 498"/>
                <a:gd name="T10" fmla="*/ 16 w 405"/>
                <a:gd name="T11" fmla="*/ 207 h 498"/>
                <a:gd name="T12" fmla="*/ 40 w 405"/>
                <a:gd name="T13" fmla="*/ 197 h 498"/>
                <a:gd name="T14" fmla="*/ 27 w 405"/>
                <a:gd name="T15" fmla="*/ 216 h 498"/>
                <a:gd name="T16" fmla="*/ 23 w 405"/>
                <a:gd name="T17" fmla="*/ 248 h 498"/>
                <a:gd name="T18" fmla="*/ 50 w 405"/>
                <a:gd name="T19" fmla="*/ 258 h 498"/>
                <a:gd name="T20" fmla="*/ 55 w 405"/>
                <a:gd name="T21" fmla="*/ 290 h 498"/>
                <a:gd name="T22" fmla="*/ 38 w 405"/>
                <a:gd name="T23" fmla="*/ 297 h 498"/>
                <a:gd name="T24" fmla="*/ 51 w 405"/>
                <a:gd name="T25" fmla="*/ 326 h 498"/>
                <a:gd name="T26" fmla="*/ 102 w 405"/>
                <a:gd name="T27" fmla="*/ 341 h 498"/>
                <a:gd name="T28" fmla="*/ 142 w 405"/>
                <a:gd name="T29" fmla="*/ 380 h 498"/>
                <a:gd name="T30" fmla="*/ 163 w 405"/>
                <a:gd name="T31" fmla="*/ 421 h 498"/>
                <a:gd name="T32" fmla="*/ 185 w 405"/>
                <a:gd name="T33" fmla="*/ 409 h 498"/>
                <a:gd name="T34" fmla="*/ 215 w 405"/>
                <a:gd name="T35" fmla="*/ 386 h 498"/>
                <a:gd name="T36" fmla="*/ 248 w 405"/>
                <a:gd name="T37" fmla="*/ 366 h 498"/>
                <a:gd name="T38" fmla="*/ 261 w 405"/>
                <a:gd name="T39" fmla="*/ 396 h 498"/>
                <a:gd name="T40" fmla="*/ 267 w 405"/>
                <a:gd name="T41" fmla="*/ 443 h 498"/>
                <a:gd name="T42" fmla="*/ 283 w 405"/>
                <a:gd name="T43" fmla="*/ 479 h 498"/>
                <a:gd name="T44" fmla="*/ 300 w 405"/>
                <a:gd name="T45" fmla="*/ 497 h 498"/>
                <a:gd name="T46" fmla="*/ 336 w 405"/>
                <a:gd name="T47" fmla="*/ 466 h 498"/>
                <a:gd name="T48" fmla="*/ 361 w 405"/>
                <a:gd name="T49" fmla="*/ 423 h 498"/>
                <a:gd name="T50" fmla="*/ 359 w 405"/>
                <a:gd name="T51" fmla="*/ 380 h 498"/>
                <a:gd name="T52" fmla="*/ 355 w 405"/>
                <a:gd name="T53" fmla="*/ 322 h 498"/>
                <a:gd name="T54" fmla="*/ 338 w 405"/>
                <a:gd name="T55" fmla="*/ 288 h 498"/>
                <a:gd name="T56" fmla="*/ 360 w 405"/>
                <a:gd name="T57" fmla="*/ 258 h 498"/>
                <a:gd name="T58" fmla="*/ 389 w 405"/>
                <a:gd name="T59" fmla="*/ 250 h 498"/>
                <a:gd name="T60" fmla="*/ 390 w 405"/>
                <a:gd name="T61" fmla="*/ 204 h 498"/>
                <a:gd name="T62" fmla="*/ 398 w 405"/>
                <a:gd name="T63" fmla="*/ 179 h 498"/>
                <a:gd name="T64" fmla="*/ 370 w 405"/>
                <a:gd name="T65" fmla="*/ 179 h 498"/>
                <a:gd name="T66" fmla="*/ 342 w 405"/>
                <a:gd name="T67" fmla="*/ 201 h 498"/>
                <a:gd name="T68" fmla="*/ 311 w 405"/>
                <a:gd name="T69" fmla="*/ 175 h 498"/>
                <a:gd name="T70" fmla="*/ 273 w 405"/>
                <a:gd name="T71" fmla="*/ 168 h 498"/>
                <a:gd name="T72" fmla="*/ 240 w 405"/>
                <a:gd name="T73" fmla="*/ 195 h 498"/>
                <a:gd name="T74" fmla="*/ 245 w 405"/>
                <a:gd name="T75" fmla="*/ 148 h 498"/>
                <a:gd name="T76" fmla="*/ 220 w 405"/>
                <a:gd name="T77" fmla="*/ 134 h 498"/>
                <a:gd name="T78" fmla="*/ 228 w 405"/>
                <a:gd name="T79" fmla="*/ 100 h 498"/>
                <a:gd name="T80" fmla="*/ 192 w 405"/>
                <a:gd name="T81" fmla="*/ 132 h 498"/>
                <a:gd name="T82" fmla="*/ 177 w 405"/>
                <a:gd name="T83" fmla="*/ 117 h 498"/>
                <a:gd name="T84" fmla="*/ 216 w 405"/>
                <a:gd name="T85" fmla="*/ 86 h 498"/>
                <a:gd name="T86" fmla="*/ 216 w 405"/>
                <a:gd name="T87" fmla="*/ 48 h 498"/>
                <a:gd name="T88" fmla="*/ 178 w 405"/>
                <a:gd name="T89" fmla="*/ 46 h 498"/>
                <a:gd name="T90" fmla="*/ 130 w 405"/>
                <a:gd name="T91" fmla="*/ 40 h 498"/>
                <a:gd name="T92" fmla="*/ 89 w 405"/>
                <a:gd name="T93" fmla="*/ 29 h 498"/>
                <a:gd name="T94" fmla="*/ 44 w 405"/>
                <a:gd name="T95" fmla="*/ 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5" h="498">
                  <a:moveTo>
                    <a:pt x="11" y="4"/>
                  </a:moveTo>
                  <a:lnTo>
                    <a:pt x="4" y="20"/>
                  </a:lnTo>
                  <a:lnTo>
                    <a:pt x="0" y="34"/>
                  </a:lnTo>
                  <a:lnTo>
                    <a:pt x="5" y="48"/>
                  </a:lnTo>
                  <a:lnTo>
                    <a:pt x="13" y="55"/>
                  </a:lnTo>
                  <a:lnTo>
                    <a:pt x="15" y="70"/>
                  </a:lnTo>
                  <a:lnTo>
                    <a:pt x="27" y="77"/>
                  </a:lnTo>
                  <a:lnTo>
                    <a:pt x="33" y="93"/>
                  </a:lnTo>
                  <a:lnTo>
                    <a:pt x="39" y="109"/>
                  </a:lnTo>
                  <a:lnTo>
                    <a:pt x="50" y="112"/>
                  </a:lnTo>
                  <a:lnTo>
                    <a:pt x="58" y="131"/>
                  </a:lnTo>
                  <a:lnTo>
                    <a:pt x="55" y="145"/>
                  </a:lnTo>
                  <a:lnTo>
                    <a:pt x="43" y="157"/>
                  </a:lnTo>
                  <a:lnTo>
                    <a:pt x="27" y="162"/>
                  </a:lnTo>
                  <a:lnTo>
                    <a:pt x="13" y="176"/>
                  </a:lnTo>
                  <a:lnTo>
                    <a:pt x="7" y="189"/>
                  </a:lnTo>
                  <a:lnTo>
                    <a:pt x="9" y="203"/>
                  </a:lnTo>
                  <a:lnTo>
                    <a:pt x="16" y="207"/>
                  </a:lnTo>
                  <a:lnTo>
                    <a:pt x="21" y="198"/>
                  </a:lnTo>
                  <a:lnTo>
                    <a:pt x="32" y="194"/>
                  </a:lnTo>
                  <a:lnTo>
                    <a:pt x="40" y="197"/>
                  </a:lnTo>
                  <a:lnTo>
                    <a:pt x="39" y="204"/>
                  </a:lnTo>
                  <a:lnTo>
                    <a:pt x="33" y="210"/>
                  </a:lnTo>
                  <a:lnTo>
                    <a:pt x="27" y="216"/>
                  </a:lnTo>
                  <a:lnTo>
                    <a:pt x="27" y="229"/>
                  </a:lnTo>
                  <a:lnTo>
                    <a:pt x="22" y="238"/>
                  </a:lnTo>
                  <a:lnTo>
                    <a:pt x="23" y="248"/>
                  </a:lnTo>
                  <a:lnTo>
                    <a:pt x="32" y="254"/>
                  </a:lnTo>
                  <a:lnTo>
                    <a:pt x="43" y="252"/>
                  </a:lnTo>
                  <a:lnTo>
                    <a:pt x="50" y="258"/>
                  </a:lnTo>
                  <a:lnTo>
                    <a:pt x="58" y="275"/>
                  </a:lnTo>
                  <a:lnTo>
                    <a:pt x="61" y="287"/>
                  </a:lnTo>
                  <a:lnTo>
                    <a:pt x="55" y="290"/>
                  </a:lnTo>
                  <a:lnTo>
                    <a:pt x="46" y="284"/>
                  </a:lnTo>
                  <a:lnTo>
                    <a:pt x="38" y="288"/>
                  </a:lnTo>
                  <a:lnTo>
                    <a:pt x="38" y="297"/>
                  </a:lnTo>
                  <a:lnTo>
                    <a:pt x="43" y="305"/>
                  </a:lnTo>
                  <a:lnTo>
                    <a:pt x="44" y="316"/>
                  </a:lnTo>
                  <a:lnTo>
                    <a:pt x="51" y="326"/>
                  </a:lnTo>
                  <a:lnTo>
                    <a:pt x="69" y="325"/>
                  </a:lnTo>
                  <a:lnTo>
                    <a:pt x="87" y="332"/>
                  </a:lnTo>
                  <a:lnTo>
                    <a:pt x="102" y="341"/>
                  </a:lnTo>
                  <a:lnTo>
                    <a:pt x="119" y="358"/>
                  </a:lnTo>
                  <a:lnTo>
                    <a:pt x="130" y="371"/>
                  </a:lnTo>
                  <a:lnTo>
                    <a:pt x="142" y="380"/>
                  </a:lnTo>
                  <a:lnTo>
                    <a:pt x="152" y="393"/>
                  </a:lnTo>
                  <a:lnTo>
                    <a:pt x="157" y="405"/>
                  </a:lnTo>
                  <a:lnTo>
                    <a:pt x="163" y="421"/>
                  </a:lnTo>
                  <a:lnTo>
                    <a:pt x="172" y="429"/>
                  </a:lnTo>
                  <a:lnTo>
                    <a:pt x="181" y="421"/>
                  </a:lnTo>
                  <a:lnTo>
                    <a:pt x="185" y="409"/>
                  </a:lnTo>
                  <a:lnTo>
                    <a:pt x="198" y="405"/>
                  </a:lnTo>
                  <a:lnTo>
                    <a:pt x="205" y="397"/>
                  </a:lnTo>
                  <a:lnTo>
                    <a:pt x="215" y="386"/>
                  </a:lnTo>
                  <a:lnTo>
                    <a:pt x="232" y="382"/>
                  </a:lnTo>
                  <a:lnTo>
                    <a:pt x="238" y="372"/>
                  </a:lnTo>
                  <a:lnTo>
                    <a:pt x="248" y="366"/>
                  </a:lnTo>
                  <a:lnTo>
                    <a:pt x="253" y="373"/>
                  </a:lnTo>
                  <a:lnTo>
                    <a:pt x="255" y="388"/>
                  </a:lnTo>
                  <a:lnTo>
                    <a:pt x="261" y="396"/>
                  </a:lnTo>
                  <a:lnTo>
                    <a:pt x="269" y="405"/>
                  </a:lnTo>
                  <a:lnTo>
                    <a:pt x="266" y="422"/>
                  </a:lnTo>
                  <a:lnTo>
                    <a:pt x="267" y="443"/>
                  </a:lnTo>
                  <a:lnTo>
                    <a:pt x="269" y="455"/>
                  </a:lnTo>
                  <a:lnTo>
                    <a:pt x="279" y="465"/>
                  </a:lnTo>
                  <a:lnTo>
                    <a:pt x="283" y="479"/>
                  </a:lnTo>
                  <a:lnTo>
                    <a:pt x="286" y="485"/>
                  </a:lnTo>
                  <a:lnTo>
                    <a:pt x="292" y="493"/>
                  </a:lnTo>
                  <a:lnTo>
                    <a:pt x="300" y="497"/>
                  </a:lnTo>
                  <a:lnTo>
                    <a:pt x="316" y="497"/>
                  </a:lnTo>
                  <a:lnTo>
                    <a:pt x="327" y="480"/>
                  </a:lnTo>
                  <a:lnTo>
                    <a:pt x="336" y="466"/>
                  </a:lnTo>
                  <a:lnTo>
                    <a:pt x="351" y="459"/>
                  </a:lnTo>
                  <a:lnTo>
                    <a:pt x="360" y="444"/>
                  </a:lnTo>
                  <a:lnTo>
                    <a:pt x="361" y="423"/>
                  </a:lnTo>
                  <a:lnTo>
                    <a:pt x="366" y="403"/>
                  </a:lnTo>
                  <a:lnTo>
                    <a:pt x="367" y="389"/>
                  </a:lnTo>
                  <a:lnTo>
                    <a:pt x="359" y="380"/>
                  </a:lnTo>
                  <a:lnTo>
                    <a:pt x="353" y="366"/>
                  </a:lnTo>
                  <a:lnTo>
                    <a:pt x="354" y="344"/>
                  </a:lnTo>
                  <a:lnTo>
                    <a:pt x="355" y="322"/>
                  </a:lnTo>
                  <a:lnTo>
                    <a:pt x="353" y="318"/>
                  </a:lnTo>
                  <a:lnTo>
                    <a:pt x="345" y="303"/>
                  </a:lnTo>
                  <a:lnTo>
                    <a:pt x="338" y="288"/>
                  </a:lnTo>
                  <a:lnTo>
                    <a:pt x="340" y="276"/>
                  </a:lnTo>
                  <a:lnTo>
                    <a:pt x="348" y="264"/>
                  </a:lnTo>
                  <a:lnTo>
                    <a:pt x="360" y="258"/>
                  </a:lnTo>
                  <a:lnTo>
                    <a:pt x="371" y="264"/>
                  </a:lnTo>
                  <a:lnTo>
                    <a:pt x="378" y="254"/>
                  </a:lnTo>
                  <a:lnTo>
                    <a:pt x="389" y="250"/>
                  </a:lnTo>
                  <a:lnTo>
                    <a:pt x="394" y="236"/>
                  </a:lnTo>
                  <a:lnTo>
                    <a:pt x="388" y="217"/>
                  </a:lnTo>
                  <a:lnTo>
                    <a:pt x="390" y="204"/>
                  </a:lnTo>
                  <a:lnTo>
                    <a:pt x="398" y="194"/>
                  </a:lnTo>
                  <a:lnTo>
                    <a:pt x="404" y="186"/>
                  </a:lnTo>
                  <a:lnTo>
                    <a:pt x="398" y="179"/>
                  </a:lnTo>
                  <a:lnTo>
                    <a:pt x="386" y="183"/>
                  </a:lnTo>
                  <a:lnTo>
                    <a:pt x="377" y="188"/>
                  </a:lnTo>
                  <a:lnTo>
                    <a:pt x="370" y="179"/>
                  </a:lnTo>
                  <a:lnTo>
                    <a:pt x="360" y="180"/>
                  </a:lnTo>
                  <a:lnTo>
                    <a:pt x="353" y="191"/>
                  </a:lnTo>
                  <a:lnTo>
                    <a:pt x="342" y="201"/>
                  </a:lnTo>
                  <a:lnTo>
                    <a:pt x="330" y="202"/>
                  </a:lnTo>
                  <a:lnTo>
                    <a:pt x="325" y="182"/>
                  </a:lnTo>
                  <a:lnTo>
                    <a:pt x="311" y="175"/>
                  </a:lnTo>
                  <a:lnTo>
                    <a:pt x="296" y="176"/>
                  </a:lnTo>
                  <a:lnTo>
                    <a:pt x="285" y="167"/>
                  </a:lnTo>
                  <a:lnTo>
                    <a:pt x="273" y="168"/>
                  </a:lnTo>
                  <a:lnTo>
                    <a:pt x="264" y="176"/>
                  </a:lnTo>
                  <a:lnTo>
                    <a:pt x="255" y="188"/>
                  </a:lnTo>
                  <a:lnTo>
                    <a:pt x="240" y="195"/>
                  </a:lnTo>
                  <a:lnTo>
                    <a:pt x="241" y="179"/>
                  </a:lnTo>
                  <a:lnTo>
                    <a:pt x="250" y="164"/>
                  </a:lnTo>
                  <a:lnTo>
                    <a:pt x="245" y="148"/>
                  </a:lnTo>
                  <a:lnTo>
                    <a:pt x="232" y="144"/>
                  </a:lnTo>
                  <a:lnTo>
                    <a:pt x="212" y="148"/>
                  </a:lnTo>
                  <a:lnTo>
                    <a:pt x="220" y="134"/>
                  </a:lnTo>
                  <a:lnTo>
                    <a:pt x="227" y="125"/>
                  </a:lnTo>
                  <a:lnTo>
                    <a:pt x="232" y="110"/>
                  </a:lnTo>
                  <a:lnTo>
                    <a:pt x="228" y="100"/>
                  </a:lnTo>
                  <a:lnTo>
                    <a:pt x="216" y="100"/>
                  </a:lnTo>
                  <a:lnTo>
                    <a:pt x="203" y="116"/>
                  </a:lnTo>
                  <a:lnTo>
                    <a:pt x="192" y="132"/>
                  </a:lnTo>
                  <a:lnTo>
                    <a:pt x="177" y="138"/>
                  </a:lnTo>
                  <a:lnTo>
                    <a:pt x="170" y="134"/>
                  </a:lnTo>
                  <a:lnTo>
                    <a:pt x="177" y="117"/>
                  </a:lnTo>
                  <a:lnTo>
                    <a:pt x="188" y="104"/>
                  </a:lnTo>
                  <a:lnTo>
                    <a:pt x="199" y="93"/>
                  </a:lnTo>
                  <a:lnTo>
                    <a:pt x="216" y="86"/>
                  </a:lnTo>
                  <a:lnTo>
                    <a:pt x="224" y="73"/>
                  </a:lnTo>
                  <a:lnTo>
                    <a:pt x="226" y="59"/>
                  </a:lnTo>
                  <a:lnTo>
                    <a:pt x="216" y="48"/>
                  </a:lnTo>
                  <a:lnTo>
                    <a:pt x="205" y="51"/>
                  </a:lnTo>
                  <a:lnTo>
                    <a:pt x="192" y="59"/>
                  </a:lnTo>
                  <a:lnTo>
                    <a:pt x="178" y="46"/>
                  </a:lnTo>
                  <a:lnTo>
                    <a:pt x="160" y="36"/>
                  </a:lnTo>
                  <a:lnTo>
                    <a:pt x="142" y="34"/>
                  </a:lnTo>
                  <a:lnTo>
                    <a:pt x="130" y="40"/>
                  </a:lnTo>
                  <a:lnTo>
                    <a:pt x="112" y="41"/>
                  </a:lnTo>
                  <a:lnTo>
                    <a:pt x="96" y="33"/>
                  </a:lnTo>
                  <a:lnTo>
                    <a:pt x="89" y="29"/>
                  </a:lnTo>
                  <a:lnTo>
                    <a:pt x="79" y="22"/>
                  </a:lnTo>
                  <a:lnTo>
                    <a:pt x="61" y="12"/>
                  </a:lnTo>
                  <a:lnTo>
                    <a:pt x="44" y="3"/>
                  </a:lnTo>
                  <a:lnTo>
                    <a:pt x="26" y="0"/>
                  </a:lnTo>
                  <a:lnTo>
                    <a:pt x="11" y="4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gray">
            <a:xfrm>
              <a:off x="4314" y="1094"/>
              <a:ext cx="792" cy="554"/>
            </a:xfrm>
            <a:custGeom>
              <a:avLst/>
              <a:gdLst>
                <a:gd name="T0" fmla="*/ 209 w 626"/>
                <a:gd name="T1" fmla="*/ 387 h 470"/>
                <a:gd name="T2" fmla="*/ 175 w 626"/>
                <a:gd name="T3" fmla="*/ 409 h 470"/>
                <a:gd name="T4" fmla="*/ 181 w 626"/>
                <a:gd name="T5" fmla="*/ 451 h 470"/>
                <a:gd name="T6" fmla="*/ 167 w 626"/>
                <a:gd name="T7" fmla="*/ 457 h 470"/>
                <a:gd name="T8" fmla="*/ 142 w 626"/>
                <a:gd name="T9" fmla="*/ 440 h 470"/>
                <a:gd name="T10" fmla="*/ 115 w 626"/>
                <a:gd name="T11" fmla="*/ 443 h 470"/>
                <a:gd name="T12" fmla="*/ 85 w 626"/>
                <a:gd name="T13" fmla="*/ 423 h 470"/>
                <a:gd name="T14" fmla="*/ 36 w 626"/>
                <a:gd name="T15" fmla="*/ 396 h 470"/>
                <a:gd name="T16" fmla="*/ 16 w 626"/>
                <a:gd name="T17" fmla="*/ 365 h 470"/>
                <a:gd name="T18" fmla="*/ 11 w 626"/>
                <a:gd name="T19" fmla="*/ 345 h 470"/>
                <a:gd name="T20" fmla="*/ 44 w 626"/>
                <a:gd name="T21" fmla="*/ 308 h 470"/>
                <a:gd name="T22" fmla="*/ 51 w 626"/>
                <a:gd name="T23" fmla="*/ 254 h 470"/>
                <a:gd name="T24" fmla="*/ 38 w 626"/>
                <a:gd name="T25" fmla="*/ 209 h 470"/>
                <a:gd name="T26" fmla="*/ 50 w 626"/>
                <a:gd name="T27" fmla="*/ 205 h 470"/>
                <a:gd name="T28" fmla="*/ 56 w 626"/>
                <a:gd name="T29" fmla="*/ 169 h 470"/>
                <a:gd name="T30" fmla="*/ 87 w 626"/>
                <a:gd name="T31" fmla="*/ 160 h 470"/>
                <a:gd name="T32" fmla="*/ 119 w 626"/>
                <a:gd name="T33" fmla="*/ 180 h 470"/>
                <a:gd name="T34" fmla="*/ 137 w 626"/>
                <a:gd name="T35" fmla="*/ 158 h 470"/>
                <a:gd name="T36" fmla="*/ 141 w 626"/>
                <a:gd name="T37" fmla="*/ 132 h 470"/>
                <a:gd name="T38" fmla="*/ 171 w 626"/>
                <a:gd name="T39" fmla="*/ 116 h 470"/>
                <a:gd name="T40" fmla="*/ 210 w 626"/>
                <a:gd name="T41" fmla="*/ 108 h 470"/>
                <a:gd name="T42" fmla="*/ 231 w 626"/>
                <a:gd name="T43" fmla="*/ 127 h 470"/>
                <a:gd name="T44" fmla="*/ 238 w 626"/>
                <a:gd name="T45" fmla="*/ 103 h 470"/>
                <a:gd name="T46" fmla="*/ 265 w 626"/>
                <a:gd name="T47" fmla="*/ 58 h 470"/>
                <a:gd name="T48" fmla="*/ 287 w 626"/>
                <a:gd name="T49" fmla="*/ 11 h 470"/>
                <a:gd name="T50" fmla="*/ 326 w 626"/>
                <a:gd name="T51" fmla="*/ 1 h 470"/>
                <a:gd name="T52" fmla="*/ 357 w 626"/>
                <a:gd name="T53" fmla="*/ 9 h 470"/>
                <a:gd name="T54" fmla="*/ 328 w 626"/>
                <a:gd name="T55" fmla="*/ 18 h 470"/>
                <a:gd name="T56" fmla="*/ 301 w 626"/>
                <a:gd name="T57" fmla="*/ 30 h 470"/>
                <a:gd name="T58" fmla="*/ 279 w 626"/>
                <a:gd name="T59" fmla="*/ 56 h 470"/>
                <a:gd name="T60" fmla="*/ 286 w 626"/>
                <a:gd name="T61" fmla="*/ 72 h 470"/>
                <a:gd name="T62" fmla="*/ 307 w 626"/>
                <a:gd name="T63" fmla="*/ 40 h 470"/>
                <a:gd name="T64" fmla="*/ 333 w 626"/>
                <a:gd name="T65" fmla="*/ 30 h 470"/>
                <a:gd name="T66" fmla="*/ 353 w 626"/>
                <a:gd name="T67" fmla="*/ 39 h 470"/>
                <a:gd name="T68" fmla="*/ 375 w 626"/>
                <a:gd name="T69" fmla="*/ 39 h 470"/>
                <a:gd name="T70" fmla="*/ 399 w 626"/>
                <a:gd name="T71" fmla="*/ 67 h 470"/>
                <a:gd name="T72" fmla="*/ 434 w 626"/>
                <a:gd name="T73" fmla="*/ 97 h 470"/>
                <a:gd name="T74" fmla="*/ 453 w 626"/>
                <a:gd name="T75" fmla="*/ 106 h 470"/>
                <a:gd name="T76" fmla="*/ 468 w 626"/>
                <a:gd name="T77" fmla="*/ 96 h 470"/>
                <a:gd name="T78" fmla="*/ 496 w 626"/>
                <a:gd name="T79" fmla="*/ 103 h 470"/>
                <a:gd name="T80" fmla="*/ 497 w 626"/>
                <a:gd name="T81" fmla="*/ 146 h 470"/>
                <a:gd name="T82" fmla="*/ 512 w 626"/>
                <a:gd name="T83" fmla="*/ 182 h 470"/>
                <a:gd name="T84" fmla="*/ 534 w 626"/>
                <a:gd name="T85" fmla="*/ 210 h 470"/>
                <a:gd name="T86" fmla="*/ 567 w 626"/>
                <a:gd name="T87" fmla="*/ 215 h 470"/>
                <a:gd name="T88" fmla="*/ 588 w 626"/>
                <a:gd name="T89" fmla="*/ 227 h 470"/>
                <a:gd name="T90" fmla="*/ 597 w 626"/>
                <a:gd name="T91" fmla="*/ 286 h 470"/>
                <a:gd name="T92" fmla="*/ 621 w 626"/>
                <a:gd name="T93" fmla="*/ 336 h 470"/>
                <a:gd name="T94" fmla="*/ 603 w 626"/>
                <a:gd name="T95" fmla="*/ 362 h 470"/>
                <a:gd name="T96" fmla="*/ 575 w 626"/>
                <a:gd name="T97" fmla="*/ 387 h 470"/>
                <a:gd name="T98" fmla="*/ 550 w 626"/>
                <a:gd name="T99" fmla="*/ 367 h 470"/>
                <a:gd name="T100" fmla="*/ 523 w 626"/>
                <a:gd name="T101" fmla="*/ 332 h 470"/>
                <a:gd name="T102" fmla="*/ 490 w 626"/>
                <a:gd name="T103" fmla="*/ 350 h 470"/>
                <a:gd name="T104" fmla="*/ 462 w 626"/>
                <a:gd name="T105" fmla="*/ 380 h 470"/>
                <a:gd name="T106" fmla="*/ 437 w 626"/>
                <a:gd name="T107" fmla="*/ 394 h 470"/>
                <a:gd name="T108" fmla="*/ 405 w 626"/>
                <a:gd name="T109" fmla="*/ 410 h 470"/>
                <a:gd name="T110" fmla="*/ 371 w 626"/>
                <a:gd name="T111" fmla="*/ 412 h 470"/>
                <a:gd name="T112" fmla="*/ 344 w 626"/>
                <a:gd name="T113" fmla="*/ 401 h 470"/>
                <a:gd name="T114" fmla="*/ 319 w 626"/>
                <a:gd name="T115" fmla="*/ 408 h 470"/>
                <a:gd name="T116" fmla="*/ 289 w 626"/>
                <a:gd name="T117" fmla="*/ 377 h 470"/>
                <a:gd name="T118" fmla="*/ 253 w 626"/>
                <a:gd name="T119" fmla="*/ 372 h 470"/>
                <a:gd name="T120" fmla="*/ 227 w 626"/>
                <a:gd name="T121" fmla="*/ 37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6" h="470">
                  <a:moveTo>
                    <a:pt x="227" y="377"/>
                  </a:moveTo>
                  <a:lnTo>
                    <a:pt x="220" y="388"/>
                  </a:lnTo>
                  <a:lnTo>
                    <a:pt x="209" y="387"/>
                  </a:lnTo>
                  <a:lnTo>
                    <a:pt x="196" y="395"/>
                  </a:lnTo>
                  <a:lnTo>
                    <a:pt x="182" y="400"/>
                  </a:lnTo>
                  <a:lnTo>
                    <a:pt x="175" y="409"/>
                  </a:lnTo>
                  <a:lnTo>
                    <a:pt x="172" y="423"/>
                  </a:lnTo>
                  <a:lnTo>
                    <a:pt x="176" y="434"/>
                  </a:lnTo>
                  <a:lnTo>
                    <a:pt x="181" y="451"/>
                  </a:lnTo>
                  <a:lnTo>
                    <a:pt x="173" y="459"/>
                  </a:lnTo>
                  <a:lnTo>
                    <a:pt x="171" y="469"/>
                  </a:lnTo>
                  <a:lnTo>
                    <a:pt x="167" y="457"/>
                  </a:lnTo>
                  <a:lnTo>
                    <a:pt x="155" y="447"/>
                  </a:lnTo>
                  <a:lnTo>
                    <a:pt x="147" y="444"/>
                  </a:lnTo>
                  <a:lnTo>
                    <a:pt x="142" y="440"/>
                  </a:lnTo>
                  <a:lnTo>
                    <a:pt x="129" y="446"/>
                  </a:lnTo>
                  <a:lnTo>
                    <a:pt x="120" y="444"/>
                  </a:lnTo>
                  <a:lnTo>
                    <a:pt x="115" y="443"/>
                  </a:lnTo>
                  <a:lnTo>
                    <a:pt x="107" y="432"/>
                  </a:lnTo>
                  <a:lnTo>
                    <a:pt x="97" y="425"/>
                  </a:lnTo>
                  <a:lnTo>
                    <a:pt x="85" y="423"/>
                  </a:lnTo>
                  <a:lnTo>
                    <a:pt x="69" y="415"/>
                  </a:lnTo>
                  <a:lnTo>
                    <a:pt x="48" y="400"/>
                  </a:lnTo>
                  <a:lnTo>
                    <a:pt x="36" y="396"/>
                  </a:lnTo>
                  <a:lnTo>
                    <a:pt x="33" y="389"/>
                  </a:lnTo>
                  <a:lnTo>
                    <a:pt x="25" y="377"/>
                  </a:lnTo>
                  <a:lnTo>
                    <a:pt x="16" y="365"/>
                  </a:lnTo>
                  <a:lnTo>
                    <a:pt x="7" y="361"/>
                  </a:lnTo>
                  <a:lnTo>
                    <a:pt x="0" y="361"/>
                  </a:lnTo>
                  <a:lnTo>
                    <a:pt x="11" y="345"/>
                  </a:lnTo>
                  <a:lnTo>
                    <a:pt x="20" y="331"/>
                  </a:lnTo>
                  <a:lnTo>
                    <a:pt x="35" y="323"/>
                  </a:lnTo>
                  <a:lnTo>
                    <a:pt x="44" y="308"/>
                  </a:lnTo>
                  <a:lnTo>
                    <a:pt x="45" y="288"/>
                  </a:lnTo>
                  <a:lnTo>
                    <a:pt x="50" y="268"/>
                  </a:lnTo>
                  <a:lnTo>
                    <a:pt x="51" y="254"/>
                  </a:lnTo>
                  <a:lnTo>
                    <a:pt x="43" y="246"/>
                  </a:lnTo>
                  <a:lnTo>
                    <a:pt x="37" y="231"/>
                  </a:lnTo>
                  <a:lnTo>
                    <a:pt x="38" y="209"/>
                  </a:lnTo>
                  <a:lnTo>
                    <a:pt x="39" y="187"/>
                  </a:lnTo>
                  <a:lnTo>
                    <a:pt x="43" y="202"/>
                  </a:lnTo>
                  <a:lnTo>
                    <a:pt x="50" y="205"/>
                  </a:lnTo>
                  <a:lnTo>
                    <a:pt x="58" y="198"/>
                  </a:lnTo>
                  <a:lnTo>
                    <a:pt x="55" y="182"/>
                  </a:lnTo>
                  <a:lnTo>
                    <a:pt x="56" y="169"/>
                  </a:lnTo>
                  <a:lnTo>
                    <a:pt x="62" y="160"/>
                  </a:lnTo>
                  <a:lnTo>
                    <a:pt x="76" y="157"/>
                  </a:lnTo>
                  <a:lnTo>
                    <a:pt x="87" y="160"/>
                  </a:lnTo>
                  <a:lnTo>
                    <a:pt x="101" y="176"/>
                  </a:lnTo>
                  <a:lnTo>
                    <a:pt x="109" y="173"/>
                  </a:lnTo>
                  <a:lnTo>
                    <a:pt x="119" y="180"/>
                  </a:lnTo>
                  <a:lnTo>
                    <a:pt x="130" y="183"/>
                  </a:lnTo>
                  <a:lnTo>
                    <a:pt x="138" y="173"/>
                  </a:lnTo>
                  <a:lnTo>
                    <a:pt x="137" y="158"/>
                  </a:lnTo>
                  <a:lnTo>
                    <a:pt x="147" y="152"/>
                  </a:lnTo>
                  <a:lnTo>
                    <a:pt x="142" y="145"/>
                  </a:lnTo>
                  <a:lnTo>
                    <a:pt x="141" y="132"/>
                  </a:lnTo>
                  <a:lnTo>
                    <a:pt x="149" y="122"/>
                  </a:lnTo>
                  <a:lnTo>
                    <a:pt x="162" y="126"/>
                  </a:lnTo>
                  <a:lnTo>
                    <a:pt x="171" y="116"/>
                  </a:lnTo>
                  <a:lnTo>
                    <a:pt x="185" y="112"/>
                  </a:lnTo>
                  <a:lnTo>
                    <a:pt x="199" y="115"/>
                  </a:lnTo>
                  <a:lnTo>
                    <a:pt x="210" y="108"/>
                  </a:lnTo>
                  <a:lnTo>
                    <a:pt x="222" y="106"/>
                  </a:lnTo>
                  <a:lnTo>
                    <a:pt x="226" y="119"/>
                  </a:lnTo>
                  <a:lnTo>
                    <a:pt x="231" y="127"/>
                  </a:lnTo>
                  <a:lnTo>
                    <a:pt x="241" y="129"/>
                  </a:lnTo>
                  <a:lnTo>
                    <a:pt x="247" y="120"/>
                  </a:lnTo>
                  <a:lnTo>
                    <a:pt x="238" y="103"/>
                  </a:lnTo>
                  <a:lnTo>
                    <a:pt x="243" y="90"/>
                  </a:lnTo>
                  <a:lnTo>
                    <a:pt x="255" y="77"/>
                  </a:lnTo>
                  <a:lnTo>
                    <a:pt x="265" y="58"/>
                  </a:lnTo>
                  <a:lnTo>
                    <a:pt x="271" y="43"/>
                  </a:lnTo>
                  <a:lnTo>
                    <a:pt x="279" y="26"/>
                  </a:lnTo>
                  <a:lnTo>
                    <a:pt x="287" y="11"/>
                  </a:lnTo>
                  <a:lnTo>
                    <a:pt x="299" y="2"/>
                  </a:lnTo>
                  <a:lnTo>
                    <a:pt x="311" y="4"/>
                  </a:lnTo>
                  <a:lnTo>
                    <a:pt x="326" y="1"/>
                  </a:lnTo>
                  <a:lnTo>
                    <a:pt x="340" y="0"/>
                  </a:lnTo>
                  <a:lnTo>
                    <a:pt x="351" y="1"/>
                  </a:lnTo>
                  <a:lnTo>
                    <a:pt x="357" y="9"/>
                  </a:lnTo>
                  <a:lnTo>
                    <a:pt x="353" y="18"/>
                  </a:lnTo>
                  <a:lnTo>
                    <a:pt x="344" y="22"/>
                  </a:lnTo>
                  <a:lnTo>
                    <a:pt x="328" y="18"/>
                  </a:lnTo>
                  <a:lnTo>
                    <a:pt x="317" y="22"/>
                  </a:lnTo>
                  <a:lnTo>
                    <a:pt x="313" y="27"/>
                  </a:lnTo>
                  <a:lnTo>
                    <a:pt x="301" y="30"/>
                  </a:lnTo>
                  <a:lnTo>
                    <a:pt x="292" y="33"/>
                  </a:lnTo>
                  <a:lnTo>
                    <a:pt x="286" y="44"/>
                  </a:lnTo>
                  <a:lnTo>
                    <a:pt x="279" y="56"/>
                  </a:lnTo>
                  <a:lnTo>
                    <a:pt x="276" y="67"/>
                  </a:lnTo>
                  <a:lnTo>
                    <a:pt x="278" y="74"/>
                  </a:lnTo>
                  <a:lnTo>
                    <a:pt x="286" y="72"/>
                  </a:lnTo>
                  <a:lnTo>
                    <a:pt x="290" y="59"/>
                  </a:lnTo>
                  <a:lnTo>
                    <a:pt x="299" y="46"/>
                  </a:lnTo>
                  <a:lnTo>
                    <a:pt x="307" y="40"/>
                  </a:lnTo>
                  <a:lnTo>
                    <a:pt x="316" y="44"/>
                  </a:lnTo>
                  <a:lnTo>
                    <a:pt x="323" y="34"/>
                  </a:lnTo>
                  <a:lnTo>
                    <a:pt x="333" y="30"/>
                  </a:lnTo>
                  <a:lnTo>
                    <a:pt x="340" y="33"/>
                  </a:lnTo>
                  <a:lnTo>
                    <a:pt x="345" y="43"/>
                  </a:lnTo>
                  <a:lnTo>
                    <a:pt x="353" y="39"/>
                  </a:lnTo>
                  <a:lnTo>
                    <a:pt x="363" y="30"/>
                  </a:lnTo>
                  <a:lnTo>
                    <a:pt x="373" y="31"/>
                  </a:lnTo>
                  <a:lnTo>
                    <a:pt x="375" y="39"/>
                  </a:lnTo>
                  <a:lnTo>
                    <a:pt x="378" y="52"/>
                  </a:lnTo>
                  <a:lnTo>
                    <a:pt x="384" y="62"/>
                  </a:lnTo>
                  <a:lnTo>
                    <a:pt x="399" y="67"/>
                  </a:lnTo>
                  <a:lnTo>
                    <a:pt x="414" y="75"/>
                  </a:lnTo>
                  <a:lnTo>
                    <a:pt x="425" y="84"/>
                  </a:lnTo>
                  <a:lnTo>
                    <a:pt x="434" y="97"/>
                  </a:lnTo>
                  <a:lnTo>
                    <a:pt x="438" y="112"/>
                  </a:lnTo>
                  <a:lnTo>
                    <a:pt x="447" y="115"/>
                  </a:lnTo>
                  <a:lnTo>
                    <a:pt x="453" y="106"/>
                  </a:lnTo>
                  <a:lnTo>
                    <a:pt x="455" y="95"/>
                  </a:lnTo>
                  <a:lnTo>
                    <a:pt x="462" y="89"/>
                  </a:lnTo>
                  <a:lnTo>
                    <a:pt x="468" y="96"/>
                  </a:lnTo>
                  <a:lnTo>
                    <a:pt x="478" y="89"/>
                  </a:lnTo>
                  <a:lnTo>
                    <a:pt x="489" y="93"/>
                  </a:lnTo>
                  <a:lnTo>
                    <a:pt x="496" y="103"/>
                  </a:lnTo>
                  <a:lnTo>
                    <a:pt x="496" y="118"/>
                  </a:lnTo>
                  <a:lnTo>
                    <a:pt x="493" y="134"/>
                  </a:lnTo>
                  <a:lnTo>
                    <a:pt x="497" y="146"/>
                  </a:lnTo>
                  <a:lnTo>
                    <a:pt x="507" y="153"/>
                  </a:lnTo>
                  <a:lnTo>
                    <a:pt x="516" y="167"/>
                  </a:lnTo>
                  <a:lnTo>
                    <a:pt x="512" y="182"/>
                  </a:lnTo>
                  <a:lnTo>
                    <a:pt x="515" y="195"/>
                  </a:lnTo>
                  <a:lnTo>
                    <a:pt x="521" y="202"/>
                  </a:lnTo>
                  <a:lnTo>
                    <a:pt x="534" y="210"/>
                  </a:lnTo>
                  <a:lnTo>
                    <a:pt x="548" y="217"/>
                  </a:lnTo>
                  <a:lnTo>
                    <a:pt x="558" y="222"/>
                  </a:lnTo>
                  <a:lnTo>
                    <a:pt x="567" y="215"/>
                  </a:lnTo>
                  <a:lnTo>
                    <a:pt x="576" y="213"/>
                  </a:lnTo>
                  <a:lnTo>
                    <a:pt x="585" y="218"/>
                  </a:lnTo>
                  <a:lnTo>
                    <a:pt x="588" y="227"/>
                  </a:lnTo>
                  <a:lnTo>
                    <a:pt x="590" y="244"/>
                  </a:lnTo>
                  <a:lnTo>
                    <a:pt x="591" y="267"/>
                  </a:lnTo>
                  <a:lnTo>
                    <a:pt x="597" y="286"/>
                  </a:lnTo>
                  <a:lnTo>
                    <a:pt x="602" y="304"/>
                  </a:lnTo>
                  <a:lnTo>
                    <a:pt x="611" y="319"/>
                  </a:lnTo>
                  <a:lnTo>
                    <a:pt x="621" y="336"/>
                  </a:lnTo>
                  <a:lnTo>
                    <a:pt x="625" y="350"/>
                  </a:lnTo>
                  <a:lnTo>
                    <a:pt x="618" y="358"/>
                  </a:lnTo>
                  <a:lnTo>
                    <a:pt x="603" y="362"/>
                  </a:lnTo>
                  <a:lnTo>
                    <a:pt x="596" y="376"/>
                  </a:lnTo>
                  <a:lnTo>
                    <a:pt x="587" y="389"/>
                  </a:lnTo>
                  <a:lnTo>
                    <a:pt x="575" y="387"/>
                  </a:lnTo>
                  <a:lnTo>
                    <a:pt x="565" y="383"/>
                  </a:lnTo>
                  <a:lnTo>
                    <a:pt x="562" y="372"/>
                  </a:lnTo>
                  <a:lnTo>
                    <a:pt x="550" y="367"/>
                  </a:lnTo>
                  <a:lnTo>
                    <a:pt x="545" y="354"/>
                  </a:lnTo>
                  <a:lnTo>
                    <a:pt x="535" y="346"/>
                  </a:lnTo>
                  <a:lnTo>
                    <a:pt x="523" y="332"/>
                  </a:lnTo>
                  <a:lnTo>
                    <a:pt x="510" y="326"/>
                  </a:lnTo>
                  <a:lnTo>
                    <a:pt x="499" y="333"/>
                  </a:lnTo>
                  <a:lnTo>
                    <a:pt x="490" y="350"/>
                  </a:lnTo>
                  <a:lnTo>
                    <a:pt x="484" y="367"/>
                  </a:lnTo>
                  <a:lnTo>
                    <a:pt x="471" y="370"/>
                  </a:lnTo>
                  <a:lnTo>
                    <a:pt x="462" y="380"/>
                  </a:lnTo>
                  <a:lnTo>
                    <a:pt x="452" y="383"/>
                  </a:lnTo>
                  <a:lnTo>
                    <a:pt x="444" y="384"/>
                  </a:lnTo>
                  <a:lnTo>
                    <a:pt x="437" y="394"/>
                  </a:lnTo>
                  <a:lnTo>
                    <a:pt x="434" y="405"/>
                  </a:lnTo>
                  <a:lnTo>
                    <a:pt x="420" y="409"/>
                  </a:lnTo>
                  <a:lnTo>
                    <a:pt x="405" y="410"/>
                  </a:lnTo>
                  <a:lnTo>
                    <a:pt x="392" y="416"/>
                  </a:lnTo>
                  <a:lnTo>
                    <a:pt x="382" y="420"/>
                  </a:lnTo>
                  <a:lnTo>
                    <a:pt x="371" y="412"/>
                  </a:lnTo>
                  <a:lnTo>
                    <a:pt x="361" y="408"/>
                  </a:lnTo>
                  <a:lnTo>
                    <a:pt x="351" y="408"/>
                  </a:lnTo>
                  <a:lnTo>
                    <a:pt x="344" y="401"/>
                  </a:lnTo>
                  <a:lnTo>
                    <a:pt x="336" y="397"/>
                  </a:lnTo>
                  <a:lnTo>
                    <a:pt x="328" y="402"/>
                  </a:lnTo>
                  <a:lnTo>
                    <a:pt x="319" y="408"/>
                  </a:lnTo>
                  <a:lnTo>
                    <a:pt x="308" y="403"/>
                  </a:lnTo>
                  <a:lnTo>
                    <a:pt x="300" y="390"/>
                  </a:lnTo>
                  <a:lnTo>
                    <a:pt x="289" y="377"/>
                  </a:lnTo>
                  <a:lnTo>
                    <a:pt x="278" y="376"/>
                  </a:lnTo>
                  <a:lnTo>
                    <a:pt x="265" y="377"/>
                  </a:lnTo>
                  <a:lnTo>
                    <a:pt x="253" y="372"/>
                  </a:lnTo>
                  <a:lnTo>
                    <a:pt x="244" y="364"/>
                  </a:lnTo>
                  <a:lnTo>
                    <a:pt x="233" y="365"/>
                  </a:lnTo>
                  <a:lnTo>
                    <a:pt x="227" y="377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gray">
            <a:xfrm>
              <a:off x="4816" y="1021"/>
              <a:ext cx="137" cy="154"/>
            </a:xfrm>
            <a:custGeom>
              <a:avLst/>
              <a:gdLst>
                <a:gd name="T0" fmla="*/ 24 w 109"/>
                <a:gd name="T1" fmla="*/ 0 h 131"/>
                <a:gd name="T2" fmla="*/ 43 w 109"/>
                <a:gd name="T3" fmla="*/ 0 h 131"/>
                <a:gd name="T4" fmla="*/ 49 w 109"/>
                <a:gd name="T5" fmla="*/ 12 h 131"/>
                <a:gd name="T6" fmla="*/ 64 w 109"/>
                <a:gd name="T7" fmla="*/ 20 h 131"/>
                <a:gd name="T8" fmla="*/ 83 w 109"/>
                <a:gd name="T9" fmla="*/ 28 h 131"/>
                <a:gd name="T10" fmla="*/ 89 w 109"/>
                <a:gd name="T11" fmla="*/ 41 h 131"/>
                <a:gd name="T12" fmla="*/ 85 w 109"/>
                <a:gd name="T13" fmla="*/ 52 h 131"/>
                <a:gd name="T14" fmla="*/ 85 w 109"/>
                <a:gd name="T15" fmla="*/ 69 h 131"/>
                <a:gd name="T16" fmla="*/ 99 w 109"/>
                <a:gd name="T17" fmla="*/ 79 h 131"/>
                <a:gd name="T18" fmla="*/ 108 w 109"/>
                <a:gd name="T19" fmla="*/ 92 h 131"/>
                <a:gd name="T20" fmla="*/ 104 w 109"/>
                <a:gd name="T21" fmla="*/ 112 h 131"/>
                <a:gd name="T22" fmla="*/ 94 w 109"/>
                <a:gd name="T23" fmla="*/ 120 h 131"/>
                <a:gd name="T24" fmla="*/ 87 w 109"/>
                <a:gd name="T25" fmla="*/ 110 h 131"/>
                <a:gd name="T26" fmla="*/ 92 w 109"/>
                <a:gd name="T27" fmla="*/ 97 h 131"/>
                <a:gd name="T28" fmla="*/ 88 w 109"/>
                <a:gd name="T29" fmla="*/ 86 h 131"/>
                <a:gd name="T30" fmla="*/ 77 w 109"/>
                <a:gd name="T31" fmla="*/ 92 h 131"/>
                <a:gd name="T32" fmla="*/ 65 w 109"/>
                <a:gd name="T33" fmla="*/ 93 h 131"/>
                <a:gd name="T34" fmla="*/ 62 w 109"/>
                <a:gd name="T35" fmla="*/ 105 h 131"/>
                <a:gd name="T36" fmla="*/ 54 w 109"/>
                <a:gd name="T37" fmla="*/ 107 h 131"/>
                <a:gd name="T38" fmla="*/ 45 w 109"/>
                <a:gd name="T39" fmla="*/ 110 h 131"/>
                <a:gd name="T40" fmla="*/ 45 w 109"/>
                <a:gd name="T41" fmla="*/ 120 h 131"/>
                <a:gd name="T42" fmla="*/ 45 w 109"/>
                <a:gd name="T43" fmla="*/ 129 h 131"/>
                <a:gd name="T44" fmla="*/ 29 w 109"/>
                <a:gd name="T45" fmla="*/ 130 h 131"/>
                <a:gd name="T46" fmla="*/ 14 w 109"/>
                <a:gd name="T47" fmla="*/ 125 h 131"/>
                <a:gd name="T48" fmla="*/ 3 w 109"/>
                <a:gd name="T49" fmla="*/ 114 h 131"/>
                <a:gd name="T50" fmla="*/ 0 w 109"/>
                <a:gd name="T51" fmla="*/ 103 h 131"/>
                <a:gd name="T52" fmla="*/ 11 w 109"/>
                <a:gd name="T53" fmla="*/ 96 h 131"/>
                <a:gd name="T54" fmla="*/ 23 w 109"/>
                <a:gd name="T55" fmla="*/ 94 h 131"/>
                <a:gd name="T56" fmla="*/ 20 w 109"/>
                <a:gd name="T57" fmla="*/ 86 h 131"/>
                <a:gd name="T58" fmla="*/ 9 w 109"/>
                <a:gd name="T59" fmla="*/ 83 h 131"/>
                <a:gd name="T60" fmla="*/ 8 w 109"/>
                <a:gd name="T61" fmla="*/ 74 h 131"/>
                <a:gd name="T62" fmla="*/ 16 w 109"/>
                <a:gd name="T63" fmla="*/ 64 h 131"/>
                <a:gd name="T64" fmla="*/ 9 w 109"/>
                <a:gd name="T65" fmla="*/ 52 h 131"/>
                <a:gd name="T66" fmla="*/ 16 w 109"/>
                <a:gd name="T67" fmla="*/ 42 h 131"/>
                <a:gd name="T68" fmla="*/ 23 w 109"/>
                <a:gd name="T69" fmla="*/ 50 h 131"/>
                <a:gd name="T70" fmla="*/ 29 w 109"/>
                <a:gd name="T71" fmla="*/ 49 h 131"/>
                <a:gd name="T72" fmla="*/ 43 w 109"/>
                <a:gd name="T73" fmla="*/ 50 h 131"/>
                <a:gd name="T74" fmla="*/ 54 w 109"/>
                <a:gd name="T75" fmla="*/ 68 h 131"/>
                <a:gd name="T76" fmla="*/ 64 w 109"/>
                <a:gd name="T77" fmla="*/ 70 h 131"/>
                <a:gd name="T78" fmla="*/ 67 w 109"/>
                <a:gd name="T79" fmla="*/ 52 h 131"/>
                <a:gd name="T80" fmla="*/ 57 w 109"/>
                <a:gd name="T81" fmla="*/ 38 h 131"/>
                <a:gd name="T82" fmla="*/ 40 w 109"/>
                <a:gd name="T83" fmla="*/ 28 h 131"/>
                <a:gd name="T84" fmla="*/ 19 w 109"/>
                <a:gd name="T85" fmla="*/ 19 h 131"/>
                <a:gd name="T86" fmla="*/ 6 w 109"/>
                <a:gd name="T87" fmla="*/ 30 h 131"/>
                <a:gd name="T88" fmla="*/ 9 w 109"/>
                <a:gd name="T89" fmla="*/ 1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9" h="131">
                  <a:moveTo>
                    <a:pt x="17" y="5"/>
                  </a:moveTo>
                  <a:lnTo>
                    <a:pt x="24" y="0"/>
                  </a:lnTo>
                  <a:lnTo>
                    <a:pt x="33" y="3"/>
                  </a:lnTo>
                  <a:lnTo>
                    <a:pt x="43" y="0"/>
                  </a:lnTo>
                  <a:lnTo>
                    <a:pt x="52" y="3"/>
                  </a:lnTo>
                  <a:lnTo>
                    <a:pt x="49" y="12"/>
                  </a:lnTo>
                  <a:lnTo>
                    <a:pt x="54" y="19"/>
                  </a:lnTo>
                  <a:lnTo>
                    <a:pt x="64" y="20"/>
                  </a:lnTo>
                  <a:lnTo>
                    <a:pt x="74" y="23"/>
                  </a:lnTo>
                  <a:lnTo>
                    <a:pt x="83" y="28"/>
                  </a:lnTo>
                  <a:lnTo>
                    <a:pt x="88" y="33"/>
                  </a:lnTo>
                  <a:lnTo>
                    <a:pt x="89" y="41"/>
                  </a:lnTo>
                  <a:lnTo>
                    <a:pt x="87" y="46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85" y="69"/>
                  </a:lnTo>
                  <a:lnTo>
                    <a:pt x="92" y="76"/>
                  </a:lnTo>
                  <a:lnTo>
                    <a:pt x="99" y="79"/>
                  </a:lnTo>
                  <a:lnTo>
                    <a:pt x="105" y="86"/>
                  </a:lnTo>
                  <a:lnTo>
                    <a:pt x="108" y="92"/>
                  </a:lnTo>
                  <a:lnTo>
                    <a:pt x="107" y="101"/>
                  </a:lnTo>
                  <a:lnTo>
                    <a:pt x="104" y="112"/>
                  </a:lnTo>
                  <a:lnTo>
                    <a:pt x="99" y="118"/>
                  </a:lnTo>
                  <a:lnTo>
                    <a:pt x="94" y="120"/>
                  </a:lnTo>
                  <a:lnTo>
                    <a:pt x="89" y="115"/>
                  </a:lnTo>
                  <a:lnTo>
                    <a:pt x="87" y="110"/>
                  </a:lnTo>
                  <a:lnTo>
                    <a:pt x="89" y="103"/>
                  </a:lnTo>
                  <a:lnTo>
                    <a:pt x="92" y="97"/>
                  </a:lnTo>
                  <a:lnTo>
                    <a:pt x="93" y="90"/>
                  </a:lnTo>
                  <a:lnTo>
                    <a:pt x="88" y="86"/>
                  </a:lnTo>
                  <a:lnTo>
                    <a:pt x="82" y="88"/>
                  </a:lnTo>
                  <a:lnTo>
                    <a:pt x="77" y="92"/>
                  </a:lnTo>
                  <a:lnTo>
                    <a:pt x="69" y="92"/>
                  </a:lnTo>
                  <a:lnTo>
                    <a:pt x="65" y="93"/>
                  </a:lnTo>
                  <a:lnTo>
                    <a:pt x="63" y="99"/>
                  </a:lnTo>
                  <a:lnTo>
                    <a:pt x="62" y="105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7"/>
                  </a:lnTo>
                  <a:lnTo>
                    <a:pt x="45" y="110"/>
                  </a:lnTo>
                  <a:lnTo>
                    <a:pt x="42" y="115"/>
                  </a:lnTo>
                  <a:lnTo>
                    <a:pt x="45" y="120"/>
                  </a:lnTo>
                  <a:lnTo>
                    <a:pt x="46" y="123"/>
                  </a:lnTo>
                  <a:lnTo>
                    <a:pt x="45" y="129"/>
                  </a:lnTo>
                  <a:lnTo>
                    <a:pt x="38" y="130"/>
                  </a:lnTo>
                  <a:lnTo>
                    <a:pt x="29" y="130"/>
                  </a:lnTo>
                  <a:lnTo>
                    <a:pt x="22" y="125"/>
                  </a:lnTo>
                  <a:lnTo>
                    <a:pt x="14" y="125"/>
                  </a:lnTo>
                  <a:lnTo>
                    <a:pt x="9" y="120"/>
                  </a:lnTo>
                  <a:lnTo>
                    <a:pt x="3" y="114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3" y="99"/>
                  </a:lnTo>
                  <a:lnTo>
                    <a:pt x="11" y="96"/>
                  </a:lnTo>
                  <a:lnTo>
                    <a:pt x="18" y="97"/>
                  </a:lnTo>
                  <a:lnTo>
                    <a:pt x="23" y="94"/>
                  </a:lnTo>
                  <a:lnTo>
                    <a:pt x="23" y="90"/>
                  </a:lnTo>
                  <a:lnTo>
                    <a:pt x="20" y="86"/>
                  </a:lnTo>
                  <a:lnTo>
                    <a:pt x="16" y="84"/>
                  </a:lnTo>
                  <a:lnTo>
                    <a:pt x="9" y="83"/>
                  </a:lnTo>
                  <a:lnTo>
                    <a:pt x="6" y="79"/>
                  </a:lnTo>
                  <a:lnTo>
                    <a:pt x="8" y="74"/>
                  </a:lnTo>
                  <a:lnTo>
                    <a:pt x="14" y="69"/>
                  </a:lnTo>
                  <a:lnTo>
                    <a:pt x="16" y="64"/>
                  </a:lnTo>
                  <a:lnTo>
                    <a:pt x="11" y="59"/>
                  </a:lnTo>
                  <a:lnTo>
                    <a:pt x="9" y="52"/>
                  </a:lnTo>
                  <a:lnTo>
                    <a:pt x="11" y="45"/>
                  </a:lnTo>
                  <a:lnTo>
                    <a:pt x="16" y="42"/>
                  </a:lnTo>
                  <a:lnTo>
                    <a:pt x="20" y="45"/>
                  </a:lnTo>
                  <a:lnTo>
                    <a:pt x="23" y="50"/>
                  </a:lnTo>
                  <a:lnTo>
                    <a:pt x="24" y="55"/>
                  </a:lnTo>
                  <a:lnTo>
                    <a:pt x="29" y="49"/>
                  </a:lnTo>
                  <a:lnTo>
                    <a:pt x="35" y="48"/>
                  </a:lnTo>
                  <a:lnTo>
                    <a:pt x="43" y="50"/>
                  </a:lnTo>
                  <a:lnTo>
                    <a:pt x="49" y="59"/>
                  </a:lnTo>
                  <a:lnTo>
                    <a:pt x="54" y="68"/>
                  </a:lnTo>
                  <a:lnTo>
                    <a:pt x="60" y="74"/>
                  </a:lnTo>
                  <a:lnTo>
                    <a:pt x="64" y="70"/>
                  </a:lnTo>
                  <a:lnTo>
                    <a:pt x="67" y="62"/>
                  </a:lnTo>
                  <a:lnTo>
                    <a:pt x="67" y="52"/>
                  </a:lnTo>
                  <a:lnTo>
                    <a:pt x="63" y="41"/>
                  </a:lnTo>
                  <a:lnTo>
                    <a:pt x="57" y="38"/>
                  </a:lnTo>
                  <a:lnTo>
                    <a:pt x="46" y="32"/>
                  </a:lnTo>
                  <a:lnTo>
                    <a:pt x="40" y="28"/>
                  </a:lnTo>
                  <a:lnTo>
                    <a:pt x="25" y="24"/>
                  </a:lnTo>
                  <a:lnTo>
                    <a:pt x="19" y="19"/>
                  </a:lnTo>
                  <a:lnTo>
                    <a:pt x="13" y="31"/>
                  </a:lnTo>
                  <a:lnTo>
                    <a:pt x="6" y="30"/>
                  </a:lnTo>
                  <a:lnTo>
                    <a:pt x="5" y="20"/>
                  </a:lnTo>
                  <a:lnTo>
                    <a:pt x="9" y="12"/>
                  </a:lnTo>
                  <a:lnTo>
                    <a:pt x="17" y="5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gray">
            <a:xfrm>
              <a:off x="4950" y="1186"/>
              <a:ext cx="135" cy="147"/>
            </a:xfrm>
            <a:custGeom>
              <a:avLst/>
              <a:gdLst>
                <a:gd name="T0" fmla="*/ 73 w 107"/>
                <a:gd name="T1" fmla="*/ 68 h 125"/>
                <a:gd name="T2" fmla="*/ 82 w 107"/>
                <a:gd name="T3" fmla="*/ 76 h 125"/>
                <a:gd name="T4" fmla="*/ 86 w 107"/>
                <a:gd name="T5" fmla="*/ 87 h 125"/>
                <a:gd name="T6" fmla="*/ 88 w 107"/>
                <a:gd name="T7" fmla="*/ 98 h 125"/>
                <a:gd name="T8" fmla="*/ 91 w 107"/>
                <a:gd name="T9" fmla="*/ 105 h 125"/>
                <a:gd name="T10" fmla="*/ 97 w 107"/>
                <a:gd name="T11" fmla="*/ 106 h 125"/>
                <a:gd name="T12" fmla="*/ 105 w 107"/>
                <a:gd name="T13" fmla="*/ 112 h 125"/>
                <a:gd name="T14" fmla="*/ 106 w 107"/>
                <a:gd name="T15" fmla="*/ 117 h 125"/>
                <a:gd name="T16" fmla="*/ 102 w 107"/>
                <a:gd name="T17" fmla="*/ 123 h 125"/>
                <a:gd name="T18" fmla="*/ 93 w 107"/>
                <a:gd name="T19" fmla="*/ 124 h 125"/>
                <a:gd name="T20" fmla="*/ 83 w 107"/>
                <a:gd name="T21" fmla="*/ 122 h 125"/>
                <a:gd name="T22" fmla="*/ 77 w 107"/>
                <a:gd name="T23" fmla="*/ 112 h 125"/>
                <a:gd name="T24" fmla="*/ 73 w 107"/>
                <a:gd name="T25" fmla="*/ 105 h 125"/>
                <a:gd name="T26" fmla="*/ 65 w 107"/>
                <a:gd name="T27" fmla="*/ 100 h 125"/>
                <a:gd name="T28" fmla="*/ 55 w 107"/>
                <a:gd name="T29" fmla="*/ 105 h 125"/>
                <a:gd name="T30" fmla="*/ 45 w 107"/>
                <a:gd name="T31" fmla="*/ 108 h 125"/>
                <a:gd name="T32" fmla="*/ 39 w 107"/>
                <a:gd name="T33" fmla="*/ 108 h 125"/>
                <a:gd name="T34" fmla="*/ 31 w 107"/>
                <a:gd name="T35" fmla="*/ 114 h 125"/>
                <a:gd name="T36" fmla="*/ 25 w 107"/>
                <a:gd name="T37" fmla="*/ 116 h 125"/>
                <a:gd name="T38" fmla="*/ 21 w 107"/>
                <a:gd name="T39" fmla="*/ 110 h 125"/>
                <a:gd name="T40" fmla="*/ 24 w 107"/>
                <a:gd name="T41" fmla="*/ 100 h 125"/>
                <a:gd name="T42" fmla="*/ 28 w 107"/>
                <a:gd name="T43" fmla="*/ 93 h 125"/>
                <a:gd name="T44" fmla="*/ 27 w 107"/>
                <a:gd name="T45" fmla="*/ 85 h 125"/>
                <a:gd name="T46" fmla="*/ 24 w 107"/>
                <a:gd name="T47" fmla="*/ 82 h 125"/>
                <a:gd name="T48" fmla="*/ 25 w 107"/>
                <a:gd name="T49" fmla="*/ 75 h 125"/>
                <a:gd name="T50" fmla="*/ 31 w 107"/>
                <a:gd name="T51" fmla="*/ 72 h 125"/>
                <a:gd name="T52" fmla="*/ 38 w 107"/>
                <a:gd name="T53" fmla="*/ 76 h 125"/>
                <a:gd name="T54" fmla="*/ 43 w 107"/>
                <a:gd name="T55" fmla="*/ 76 h 125"/>
                <a:gd name="T56" fmla="*/ 45 w 107"/>
                <a:gd name="T57" fmla="*/ 72 h 125"/>
                <a:gd name="T58" fmla="*/ 43 w 107"/>
                <a:gd name="T59" fmla="*/ 65 h 125"/>
                <a:gd name="T60" fmla="*/ 39 w 107"/>
                <a:gd name="T61" fmla="*/ 57 h 125"/>
                <a:gd name="T62" fmla="*/ 34 w 107"/>
                <a:gd name="T63" fmla="*/ 50 h 125"/>
                <a:gd name="T64" fmla="*/ 27 w 107"/>
                <a:gd name="T65" fmla="*/ 50 h 125"/>
                <a:gd name="T66" fmla="*/ 24 w 107"/>
                <a:gd name="T67" fmla="*/ 56 h 125"/>
                <a:gd name="T68" fmla="*/ 20 w 107"/>
                <a:gd name="T69" fmla="*/ 62 h 125"/>
                <a:gd name="T70" fmla="*/ 13 w 107"/>
                <a:gd name="T71" fmla="*/ 57 h 125"/>
                <a:gd name="T72" fmla="*/ 5 w 107"/>
                <a:gd name="T73" fmla="*/ 56 h 125"/>
                <a:gd name="T74" fmla="*/ 2 w 107"/>
                <a:gd name="T75" fmla="*/ 50 h 125"/>
                <a:gd name="T76" fmla="*/ 4 w 107"/>
                <a:gd name="T77" fmla="*/ 42 h 125"/>
                <a:gd name="T78" fmla="*/ 5 w 107"/>
                <a:gd name="T79" fmla="*/ 34 h 125"/>
                <a:gd name="T80" fmla="*/ 4 w 107"/>
                <a:gd name="T81" fmla="*/ 24 h 125"/>
                <a:gd name="T82" fmla="*/ 0 w 107"/>
                <a:gd name="T83" fmla="*/ 18 h 125"/>
                <a:gd name="T84" fmla="*/ 2 w 107"/>
                <a:gd name="T85" fmla="*/ 10 h 125"/>
                <a:gd name="T86" fmla="*/ 5 w 107"/>
                <a:gd name="T87" fmla="*/ 4 h 125"/>
                <a:gd name="T88" fmla="*/ 10 w 107"/>
                <a:gd name="T89" fmla="*/ 0 h 125"/>
                <a:gd name="T90" fmla="*/ 19 w 107"/>
                <a:gd name="T91" fmla="*/ 2 h 125"/>
                <a:gd name="T92" fmla="*/ 22 w 107"/>
                <a:gd name="T93" fmla="*/ 9 h 125"/>
                <a:gd name="T94" fmla="*/ 21 w 107"/>
                <a:gd name="T95" fmla="*/ 19 h 125"/>
                <a:gd name="T96" fmla="*/ 25 w 107"/>
                <a:gd name="T97" fmla="*/ 25 h 125"/>
                <a:gd name="T98" fmla="*/ 30 w 107"/>
                <a:gd name="T99" fmla="*/ 30 h 125"/>
                <a:gd name="T100" fmla="*/ 40 w 107"/>
                <a:gd name="T101" fmla="*/ 32 h 125"/>
                <a:gd name="T102" fmla="*/ 49 w 107"/>
                <a:gd name="T103" fmla="*/ 38 h 125"/>
                <a:gd name="T104" fmla="*/ 57 w 107"/>
                <a:gd name="T105" fmla="*/ 45 h 125"/>
                <a:gd name="T106" fmla="*/ 73 w 107"/>
                <a:gd name="T107" fmla="*/ 6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" h="125">
                  <a:moveTo>
                    <a:pt x="73" y="68"/>
                  </a:moveTo>
                  <a:lnTo>
                    <a:pt x="82" y="76"/>
                  </a:lnTo>
                  <a:lnTo>
                    <a:pt x="86" y="87"/>
                  </a:lnTo>
                  <a:lnTo>
                    <a:pt x="88" y="98"/>
                  </a:lnTo>
                  <a:lnTo>
                    <a:pt x="91" y="105"/>
                  </a:lnTo>
                  <a:lnTo>
                    <a:pt x="97" y="106"/>
                  </a:lnTo>
                  <a:lnTo>
                    <a:pt x="105" y="112"/>
                  </a:lnTo>
                  <a:lnTo>
                    <a:pt x="106" y="117"/>
                  </a:lnTo>
                  <a:lnTo>
                    <a:pt x="102" y="123"/>
                  </a:lnTo>
                  <a:lnTo>
                    <a:pt x="93" y="124"/>
                  </a:lnTo>
                  <a:lnTo>
                    <a:pt x="83" y="122"/>
                  </a:lnTo>
                  <a:lnTo>
                    <a:pt x="77" y="112"/>
                  </a:lnTo>
                  <a:lnTo>
                    <a:pt x="73" y="105"/>
                  </a:lnTo>
                  <a:lnTo>
                    <a:pt x="65" y="100"/>
                  </a:lnTo>
                  <a:lnTo>
                    <a:pt x="55" y="105"/>
                  </a:lnTo>
                  <a:lnTo>
                    <a:pt x="45" y="108"/>
                  </a:lnTo>
                  <a:lnTo>
                    <a:pt x="39" y="108"/>
                  </a:lnTo>
                  <a:lnTo>
                    <a:pt x="31" y="114"/>
                  </a:lnTo>
                  <a:lnTo>
                    <a:pt x="25" y="116"/>
                  </a:lnTo>
                  <a:lnTo>
                    <a:pt x="21" y="110"/>
                  </a:lnTo>
                  <a:lnTo>
                    <a:pt x="24" y="100"/>
                  </a:lnTo>
                  <a:lnTo>
                    <a:pt x="28" y="93"/>
                  </a:lnTo>
                  <a:lnTo>
                    <a:pt x="27" y="85"/>
                  </a:lnTo>
                  <a:lnTo>
                    <a:pt x="24" y="82"/>
                  </a:lnTo>
                  <a:lnTo>
                    <a:pt x="25" y="75"/>
                  </a:lnTo>
                  <a:lnTo>
                    <a:pt x="31" y="72"/>
                  </a:lnTo>
                  <a:lnTo>
                    <a:pt x="38" y="76"/>
                  </a:lnTo>
                  <a:lnTo>
                    <a:pt x="43" y="76"/>
                  </a:lnTo>
                  <a:lnTo>
                    <a:pt x="45" y="72"/>
                  </a:lnTo>
                  <a:lnTo>
                    <a:pt x="43" y="65"/>
                  </a:lnTo>
                  <a:lnTo>
                    <a:pt x="39" y="57"/>
                  </a:lnTo>
                  <a:lnTo>
                    <a:pt x="34" y="50"/>
                  </a:lnTo>
                  <a:lnTo>
                    <a:pt x="27" y="50"/>
                  </a:lnTo>
                  <a:lnTo>
                    <a:pt x="24" y="56"/>
                  </a:lnTo>
                  <a:lnTo>
                    <a:pt x="20" y="62"/>
                  </a:lnTo>
                  <a:lnTo>
                    <a:pt x="13" y="57"/>
                  </a:lnTo>
                  <a:lnTo>
                    <a:pt x="5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5" y="34"/>
                  </a:lnTo>
                  <a:lnTo>
                    <a:pt x="4" y="24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9" y="2"/>
                  </a:lnTo>
                  <a:lnTo>
                    <a:pt x="22" y="9"/>
                  </a:lnTo>
                  <a:lnTo>
                    <a:pt x="21" y="19"/>
                  </a:lnTo>
                  <a:lnTo>
                    <a:pt x="25" y="25"/>
                  </a:lnTo>
                  <a:lnTo>
                    <a:pt x="30" y="30"/>
                  </a:lnTo>
                  <a:lnTo>
                    <a:pt x="40" y="32"/>
                  </a:lnTo>
                  <a:lnTo>
                    <a:pt x="49" y="38"/>
                  </a:lnTo>
                  <a:lnTo>
                    <a:pt x="57" y="45"/>
                  </a:lnTo>
                  <a:lnTo>
                    <a:pt x="73" y="68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gray">
            <a:xfrm>
              <a:off x="3470" y="1331"/>
              <a:ext cx="1032" cy="940"/>
            </a:xfrm>
            <a:custGeom>
              <a:avLst/>
              <a:gdLst>
                <a:gd name="T0" fmla="*/ 468 w 817"/>
                <a:gd name="T1" fmla="*/ 645 h 798"/>
                <a:gd name="T2" fmla="*/ 436 w 817"/>
                <a:gd name="T3" fmla="*/ 594 h 798"/>
                <a:gd name="T4" fmla="*/ 409 w 817"/>
                <a:gd name="T5" fmla="*/ 534 h 798"/>
                <a:gd name="T6" fmla="*/ 427 w 817"/>
                <a:gd name="T7" fmla="*/ 508 h 798"/>
                <a:gd name="T8" fmla="*/ 422 w 817"/>
                <a:gd name="T9" fmla="*/ 467 h 798"/>
                <a:gd name="T10" fmla="*/ 415 w 817"/>
                <a:gd name="T11" fmla="*/ 405 h 798"/>
                <a:gd name="T12" fmla="*/ 375 w 817"/>
                <a:gd name="T13" fmla="*/ 443 h 798"/>
                <a:gd name="T14" fmla="*/ 346 w 817"/>
                <a:gd name="T15" fmla="*/ 402 h 798"/>
                <a:gd name="T16" fmla="*/ 315 w 817"/>
                <a:gd name="T17" fmla="*/ 411 h 798"/>
                <a:gd name="T18" fmla="*/ 296 w 817"/>
                <a:gd name="T19" fmla="*/ 462 h 798"/>
                <a:gd name="T20" fmla="*/ 279 w 817"/>
                <a:gd name="T21" fmla="*/ 533 h 798"/>
                <a:gd name="T22" fmla="*/ 230 w 817"/>
                <a:gd name="T23" fmla="*/ 562 h 798"/>
                <a:gd name="T24" fmla="*/ 213 w 817"/>
                <a:gd name="T25" fmla="*/ 505 h 798"/>
                <a:gd name="T26" fmla="*/ 193 w 817"/>
                <a:gd name="T27" fmla="*/ 451 h 798"/>
                <a:gd name="T28" fmla="*/ 150 w 817"/>
                <a:gd name="T29" fmla="*/ 419 h 798"/>
                <a:gd name="T30" fmla="*/ 119 w 817"/>
                <a:gd name="T31" fmla="*/ 480 h 798"/>
                <a:gd name="T32" fmla="*/ 61 w 817"/>
                <a:gd name="T33" fmla="*/ 496 h 798"/>
                <a:gd name="T34" fmla="*/ 41 w 817"/>
                <a:gd name="T35" fmla="*/ 426 h 798"/>
                <a:gd name="T36" fmla="*/ 1 w 817"/>
                <a:gd name="T37" fmla="*/ 389 h 798"/>
                <a:gd name="T38" fmla="*/ 53 w 817"/>
                <a:gd name="T39" fmla="*/ 374 h 798"/>
                <a:gd name="T40" fmla="*/ 70 w 817"/>
                <a:gd name="T41" fmla="*/ 302 h 798"/>
                <a:gd name="T42" fmla="*/ 91 w 817"/>
                <a:gd name="T43" fmla="*/ 213 h 798"/>
                <a:gd name="T44" fmla="*/ 119 w 817"/>
                <a:gd name="T45" fmla="*/ 177 h 798"/>
                <a:gd name="T46" fmla="*/ 139 w 817"/>
                <a:gd name="T47" fmla="*/ 175 h 798"/>
                <a:gd name="T48" fmla="*/ 85 w 817"/>
                <a:gd name="T49" fmla="*/ 157 h 798"/>
                <a:gd name="T50" fmla="*/ 101 w 817"/>
                <a:gd name="T51" fmla="*/ 96 h 798"/>
                <a:gd name="T52" fmla="*/ 105 w 817"/>
                <a:gd name="T53" fmla="*/ 69 h 798"/>
                <a:gd name="T54" fmla="*/ 173 w 817"/>
                <a:gd name="T55" fmla="*/ 53 h 798"/>
                <a:gd name="T56" fmla="*/ 253 w 817"/>
                <a:gd name="T57" fmla="*/ 41 h 798"/>
                <a:gd name="T58" fmla="*/ 257 w 817"/>
                <a:gd name="T59" fmla="*/ 101 h 798"/>
                <a:gd name="T60" fmla="*/ 260 w 817"/>
                <a:gd name="T61" fmla="*/ 132 h 798"/>
                <a:gd name="T62" fmla="*/ 283 w 817"/>
                <a:gd name="T63" fmla="*/ 105 h 798"/>
                <a:gd name="T64" fmla="*/ 317 w 817"/>
                <a:gd name="T65" fmla="*/ 98 h 798"/>
                <a:gd name="T66" fmla="*/ 316 w 817"/>
                <a:gd name="T67" fmla="*/ 158 h 798"/>
                <a:gd name="T68" fmla="*/ 334 w 817"/>
                <a:gd name="T69" fmla="*/ 97 h 798"/>
                <a:gd name="T70" fmla="*/ 340 w 817"/>
                <a:gd name="T71" fmla="*/ 6 h 798"/>
                <a:gd name="T72" fmla="*/ 398 w 817"/>
                <a:gd name="T73" fmla="*/ 17 h 798"/>
                <a:gd name="T74" fmla="*/ 465 w 817"/>
                <a:gd name="T75" fmla="*/ 34 h 798"/>
                <a:gd name="T76" fmla="*/ 501 w 817"/>
                <a:gd name="T77" fmla="*/ 79 h 798"/>
                <a:gd name="T78" fmla="*/ 538 w 817"/>
                <a:gd name="T79" fmla="*/ 122 h 798"/>
                <a:gd name="T80" fmla="*/ 586 w 817"/>
                <a:gd name="T81" fmla="*/ 138 h 798"/>
                <a:gd name="T82" fmla="*/ 635 w 817"/>
                <a:gd name="T83" fmla="*/ 145 h 798"/>
                <a:gd name="T84" fmla="*/ 683 w 817"/>
                <a:gd name="T85" fmla="*/ 163 h 798"/>
                <a:gd name="T86" fmla="*/ 726 w 817"/>
                <a:gd name="T87" fmla="*/ 207 h 798"/>
                <a:gd name="T88" fmla="*/ 783 w 817"/>
                <a:gd name="T89" fmla="*/ 243 h 798"/>
                <a:gd name="T90" fmla="*/ 816 w 817"/>
                <a:gd name="T91" fmla="*/ 260 h 798"/>
                <a:gd name="T92" fmla="*/ 785 w 817"/>
                <a:gd name="T93" fmla="*/ 297 h 798"/>
                <a:gd name="T94" fmla="*/ 737 w 817"/>
                <a:gd name="T95" fmla="*/ 310 h 798"/>
                <a:gd name="T96" fmla="*/ 721 w 817"/>
                <a:gd name="T97" fmla="*/ 361 h 798"/>
                <a:gd name="T98" fmla="*/ 728 w 817"/>
                <a:gd name="T99" fmla="*/ 443 h 798"/>
                <a:gd name="T100" fmla="*/ 715 w 817"/>
                <a:gd name="T101" fmla="*/ 530 h 798"/>
                <a:gd name="T102" fmla="*/ 688 w 817"/>
                <a:gd name="T103" fmla="*/ 578 h 798"/>
                <a:gd name="T104" fmla="*/ 665 w 817"/>
                <a:gd name="T105" fmla="*/ 617 h 798"/>
                <a:gd name="T106" fmla="*/ 673 w 817"/>
                <a:gd name="T107" fmla="*/ 692 h 798"/>
                <a:gd name="T108" fmla="*/ 645 w 817"/>
                <a:gd name="T109" fmla="*/ 709 h 798"/>
                <a:gd name="T110" fmla="*/ 610 w 817"/>
                <a:gd name="T111" fmla="*/ 748 h 798"/>
                <a:gd name="T112" fmla="*/ 546 w 817"/>
                <a:gd name="T113" fmla="*/ 765 h 798"/>
                <a:gd name="T114" fmla="*/ 504 w 817"/>
                <a:gd name="T115" fmla="*/ 797 h 798"/>
                <a:gd name="T116" fmla="*/ 493 w 817"/>
                <a:gd name="T117" fmla="*/ 754 h 798"/>
                <a:gd name="T118" fmla="*/ 483 w 817"/>
                <a:gd name="T119" fmla="*/ 693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7" h="798">
                  <a:moveTo>
                    <a:pt x="459" y="694"/>
                  </a:moveTo>
                  <a:lnTo>
                    <a:pt x="457" y="683"/>
                  </a:lnTo>
                  <a:lnTo>
                    <a:pt x="460" y="668"/>
                  </a:lnTo>
                  <a:lnTo>
                    <a:pt x="468" y="658"/>
                  </a:lnTo>
                  <a:lnTo>
                    <a:pt x="468" y="645"/>
                  </a:lnTo>
                  <a:lnTo>
                    <a:pt x="460" y="637"/>
                  </a:lnTo>
                  <a:lnTo>
                    <a:pt x="446" y="629"/>
                  </a:lnTo>
                  <a:lnTo>
                    <a:pt x="448" y="615"/>
                  </a:lnTo>
                  <a:lnTo>
                    <a:pt x="445" y="598"/>
                  </a:lnTo>
                  <a:lnTo>
                    <a:pt x="436" y="594"/>
                  </a:lnTo>
                  <a:lnTo>
                    <a:pt x="429" y="589"/>
                  </a:lnTo>
                  <a:lnTo>
                    <a:pt x="430" y="572"/>
                  </a:lnTo>
                  <a:lnTo>
                    <a:pt x="426" y="553"/>
                  </a:lnTo>
                  <a:lnTo>
                    <a:pt x="418" y="544"/>
                  </a:lnTo>
                  <a:lnTo>
                    <a:pt x="409" y="534"/>
                  </a:lnTo>
                  <a:lnTo>
                    <a:pt x="400" y="532"/>
                  </a:lnTo>
                  <a:lnTo>
                    <a:pt x="402" y="522"/>
                  </a:lnTo>
                  <a:lnTo>
                    <a:pt x="411" y="521"/>
                  </a:lnTo>
                  <a:lnTo>
                    <a:pt x="420" y="519"/>
                  </a:lnTo>
                  <a:lnTo>
                    <a:pt x="427" y="508"/>
                  </a:lnTo>
                  <a:lnTo>
                    <a:pt x="425" y="496"/>
                  </a:lnTo>
                  <a:lnTo>
                    <a:pt x="418" y="491"/>
                  </a:lnTo>
                  <a:lnTo>
                    <a:pt x="412" y="488"/>
                  </a:lnTo>
                  <a:lnTo>
                    <a:pt x="415" y="479"/>
                  </a:lnTo>
                  <a:lnTo>
                    <a:pt x="422" y="467"/>
                  </a:lnTo>
                  <a:lnTo>
                    <a:pt x="426" y="451"/>
                  </a:lnTo>
                  <a:lnTo>
                    <a:pt x="422" y="440"/>
                  </a:lnTo>
                  <a:lnTo>
                    <a:pt x="427" y="427"/>
                  </a:lnTo>
                  <a:lnTo>
                    <a:pt x="430" y="411"/>
                  </a:lnTo>
                  <a:lnTo>
                    <a:pt x="415" y="405"/>
                  </a:lnTo>
                  <a:lnTo>
                    <a:pt x="402" y="411"/>
                  </a:lnTo>
                  <a:lnTo>
                    <a:pt x="397" y="422"/>
                  </a:lnTo>
                  <a:lnTo>
                    <a:pt x="385" y="424"/>
                  </a:lnTo>
                  <a:lnTo>
                    <a:pt x="380" y="432"/>
                  </a:lnTo>
                  <a:lnTo>
                    <a:pt x="375" y="443"/>
                  </a:lnTo>
                  <a:lnTo>
                    <a:pt x="368" y="447"/>
                  </a:lnTo>
                  <a:lnTo>
                    <a:pt x="361" y="436"/>
                  </a:lnTo>
                  <a:lnTo>
                    <a:pt x="356" y="422"/>
                  </a:lnTo>
                  <a:lnTo>
                    <a:pt x="350" y="409"/>
                  </a:lnTo>
                  <a:lnTo>
                    <a:pt x="346" y="402"/>
                  </a:lnTo>
                  <a:lnTo>
                    <a:pt x="338" y="404"/>
                  </a:lnTo>
                  <a:lnTo>
                    <a:pt x="331" y="412"/>
                  </a:lnTo>
                  <a:lnTo>
                    <a:pt x="327" y="425"/>
                  </a:lnTo>
                  <a:lnTo>
                    <a:pt x="321" y="418"/>
                  </a:lnTo>
                  <a:lnTo>
                    <a:pt x="315" y="411"/>
                  </a:lnTo>
                  <a:lnTo>
                    <a:pt x="306" y="416"/>
                  </a:lnTo>
                  <a:lnTo>
                    <a:pt x="299" y="427"/>
                  </a:lnTo>
                  <a:lnTo>
                    <a:pt x="290" y="437"/>
                  </a:lnTo>
                  <a:lnTo>
                    <a:pt x="288" y="447"/>
                  </a:lnTo>
                  <a:lnTo>
                    <a:pt x="296" y="462"/>
                  </a:lnTo>
                  <a:lnTo>
                    <a:pt x="299" y="480"/>
                  </a:lnTo>
                  <a:lnTo>
                    <a:pt x="303" y="504"/>
                  </a:lnTo>
                  <a:lnTo>
                    <a:pt x="297" y="521"/>
                  </a:lnTo>
                  <a:lnTo>
                    <a:pt x="290" y="532"/>
                  </a:lnTo>
                  <a:lnTo>
                    <a:pt x="279" y="533"/>
                  </a:lnTo>
                  <a:lnTo>
                    <a:pt x="267" y="537"/>
                  </a:lnTo>
                  <a:lnTo>
                    <a:pt x="259" y="546"/>
                  </a:lnTo>
                  <a:lnTo>
                    <a:pt x="249" y="558"/>
                  </a:lnTo>
                  <a:lnTo>
                    <a:pt x="239" y="564"/>
                  </a:lnTo>
                  <a:lnTo>
                    <a:pt x="230" y="562"/>
                  </a:lnTo>
                  <a:lnTo>
                    <a:pt x="224" y="555"/>
                  </a:lnTo>
                  <a:lnTo>
                    <a:pt x="220" y="543"/>
                  </a:lnTo>
                  <a:lnTo>
                    <a:pt x="224" y="531"/>
                  </a:lnTo>
                  <a:lnTo>
                    <a:pt x="218" y="519"/>
                  </a:lnTo>
                  <a:lnTo>
                    <a:pt x="213" y="505"/>
                  </a:lnTo>
                  <a:lnTo>
                    <a:pt x="214" y="491"/>
                  </a:lnTo>
                  <a:lnTo>
                    <a:pt x="219" y="476"/>
                  </a:lnTo>
                  <a:lnTo>
                    <a:pt x="217" y="464"/>
                  </a:lnTo>
                  <a:lnTo>
                    <a:pt x="206" y="455"/>
                  </a:lnTo>
                  <a:lnTo>
                    <a:pt x="193" y="451"/>
                  </a:lnTo>
                  <a:lnTo>
                    <a:pt x="185" y="441"/>
                  </a:lnTo>
                  <a:lnTo>
                    <a:pt x="179" y="425"/>
                  </a:lnTo>
                  <a:lnTo>
                    <a:pt x="172" y="415"/>
                  </a:lnTo>
                  <a:lnTo>
                    <a:pt x="160" y="412"/>
                  </a:lnTo>
                  <a:lnTo>
                    <a:pt x="150" y="419"/>
                  </a:lnTo>
                  <a:lnTo>
                    <a:pt x="153" y="438"/>
                  </a:lnTo>
                  <a:lnTo>
                    <a:pt x="145" y="453"/>
                  </a:lnTo>
                  <a:lnTo>
                    <a:pt x="137" y="460"/>
                  </a:lnTo>
                  <a:lnTo>
                    <a:pt x="131" y="473"/>
                  </a:lnTo>
                  <a:lnTo>
                    <a:pt x="119" y="480"/>
                  </a:lnTo>
                  <a:lnTo>
                    <a:pt x="108" y="487"/>
                  </a:lnTo>
                  <a:lnTo>
                    <a:pt x="101" y="496"/>
                  </a:lnTo>
                  <a:lnTo>
                    <a:pt x="86" y="498"/>
                  </a:lnTo>
                  <a:lnTo>
                    <a:pt x="73" y="494"/>
                  </a:lnTo>
                  <a:lnTo>
                    <a:pt x="61" y="496"/>
                  </a:lnTo>
                  <a:lnTo>
                    <a:pt x="46" y="501"/>
                  </a:lnTo>
                  <a:lnTo>
                    <a:pt x="49" y="476"/>
                  </a:lnTo>
                  <a:lnTo>
                    <a:pt x="50" y="455"/>
                  </a:lnTo>
                  <a:lnTo>
                    <a:pt x="47" y="434"/>
                  </a:lnTo>
                  <a:lnTo>
                    <a:pt x="41" y="426"/>
                  </a:lnTo>
                  <a:lnTo>
                    <a:pt x="28" y="425"/>
                  </a:lnTo>
                  <a:lnTo>
                    <a:pt x="17" y="421"/>
                  </a:lnTo>
                  <a:lnTo>
                    <a:pt x="5" y="415"/>
                  </a:lnTo>
                  <a:lnTo>
                    <a:pt x="0" y="405"/>
                  </a:lnTo>
                  <a:lnTo>
                    <a:pt x="1" y="389"/>
                  </a:lnTo>
                  <a:lnTo>
                    <a:pt x="7" y="375"/>
                  </a:lnTo>
                  <a:lnTo>
                    <a:pt x="13" y="367"/>
                  </a:lnTo>
                  <a:lnTo>
                    <a:pt x="26" y="364"/>
                  </a:lnTo>
                  <a:lnTo>
                    <a:pt x="41" y="369"/>
                  </a:lnTo>
                  <a:lnTo>
                    <a:pt x="53" y="374"/>
                  </a:lnTo>
                  <a:lnTo>
                    <a:pt x="68" y="367"/>
                  </a:lnTo>
                  <a:lnTo>
                    <a:pt x="74" y="355"/>
                  </a:lnTo>
                  <a:lnTo>
                    <a:pt x="75" y="337"/>
                  </a:lnTo>
                  <a:lnTo>
                    <a:pt x="72" y="317"/>
                  </a:lnTo>
                  <a:lnTo>
                    <a:pt x="70" y="302"/>
                  </a:lnTo>
                  <a:lnTo>
                    <a:pt x="75" y="287"/>
                  </a:lnTo>
                  <a:lnTo>
                    <a:pt x="81" y="270"/>
                  </a:lnTo>
                  <a:lnTo>
                    <a:pt x="85" y="252"/>
                  </a:lnTo>
                  <a:lnTo>
                    <a:pt x="89" y="232"/>
                  </a:lnTo>
                  <a:lnTo>
                    <a:pt x="91" y="213"/>
                  </a:lnTo>
                  <a:lnTo>
                    <a:pt x="87" y="195"/>
                  </a:lnTo>
                  <a:lnTo>
                    <a:pt x="99" y="201"/>
                  </a:lnTo>
                  <a:lnTo>
                    <a:pt x="103" y="189"/>
                  </a:lnTo>
                  <a:lnTo>
                    <a:pt x="110" y="181"/>
                  </a:lnTo>
                  <a:lnTo>
                    <a:pt x="119" y="177"/>
                  </a:lnTo>
                  <a:lnTo>
                    <a:pt x="126" y="184"/>
                  </a:lnTo>
                  <a:lnTo>
                    <a:pt x="132" y="196"/>
                  </a:lnTo>
                  <a:lnTo>
                    <a:pt x="139" y="203"/>
                  </a:lnTo>
                  <a:lnTo>
                    <a:pt x="141" y="190"/>
                  </a:lnTo>
                  <a:lnTo>
                    <a:pt x="139" y="175"/>
                  </a:lnTo>
                  <a:lnTo>
                    <a:pt x="133" y="165"/>
                  </a:lnTo>
                  <a:lnTo>
                    <a:pt x="120" y="159"/>
                  </a:lnTo>
                  <a:lnTo>
                    <a:pt x="108" y="160"/>
                  </a:lnTo>
                  <a:lnTo>
                    <a:pt x="96" y="162"/>
                  </a:lnTo>
                  <a:lnTo>
                    <a:pt x="85" y="157"/>
                  </a:lnTo>
                  <a:lnTo>
                    <a:pt x="81" y="144"/>
                  </a:lnTo>
                  <a:lnTo>
                    <a:pt x="80" y="130"/>
                  </a:lnTo>
                  <a:lnTo>
                    <a:pt x="86" y="113"/>
                  </a:lnTo>
                  <a:lnTo>
                    <a:pt x="97" y="108"/>
                  </a:lnTo>
                  <a:lnTo>
                    <a:pt x="101" y="96"/>
                  </a:lnTo>
                  <a:lnTo>
                    <a:pt x="93" y="89"/>
                  </a:lnTo>
                  <a:lnTo>
                    <a:pt x="85" y="81"/>
                  </a:lnTo>
                  <a:lnTo>
                    <a:pt x="87" y="70"/>
                  </a:lnTo>
                  <a:lnTo>
                    <a:pt x="97" y="68"/>
                  </a:lnTo>
                  <a:lnTo>
                    <a:pt x="105" y="69"/>
                  </a:lnTo>
                  <a:lnTo>
                    <a:pt x="110" y="61"/>
                  </a:lnTo>
                  <a:lnTo>
                    <a:pt x="119" y="54"/>
                  </a:lnTo>
                  <a:lnTo>
                    <a:pt x="134" y="51"/>
                  </a:lnTo>
                  <a:lnTo>
                    <a:pt x="154" y="55"/>
                  </a:lnTo>
                  <a:lnTo>
                    <a:pt x="173" y="53"/>
                  </a:lnTo>
                  <a:lnTo>
                    <a:pt x="189" y="48"/>
                  </a:lnTo>
                  <a:lnTo>
                    <a:pt x="207" y="43"/>
                  </a:lnTo>
                  <a:lnTo>
                    <a:pt x="225" y="37"/>
                  </a:lnTo>
                  <a:lnTo>
                    <a:pt x="241" y="36"/>
                  </a:lnTo>
                  <a:lnTo>
                    <a:pt x="253" y="41"/>
                  </a:lnTo>
                  <a:lnTo>
                    <a:pt x="258" y="50"/>
                  </a:lnTo>
                  <a:lnTo>
                    <a:pt x="256" y="62"/>
                  </a:lnTo>
                  <a:lnTo>
                    <a:pt x="252" y="76"/>
                  </a:lnTo>
                  <a:lnTo>
                    <a:pt x="253" y="89"/>
                  </a:lnTo>
                  <a:lnTo>
                    <a:pt x="257" y="101"/>
                  </a:lnTo>
                  <a:lnTo>
                    <a:pt x="258" y="113"/>
                  </a:lnTo>
                  <a:lnTo>
                    <a:pt x="253" y="122"/>
                  </a:lnTo>
                  <a:lnTo>
                    <a:pt x="248" y="130"/>
                  </a:lnTo>
                  <a:lnTo>
                    <a:pt x="253" y="138"/>
                  </a:lnTo>
                  <a:lnTo>
                    <a:pt x="260" y="132"/>
                  </a:lnTo>
                  <a:lnTo>
                    <a:pt x="268" y="137"/>
                  </a:lnTo>
                  <a:lnTo>
                    <a:pt x="277" y="130"/>
                  </a:lnTo>
                  <a:lnTo>
                    <a:pt x="287" y="125"/>
                  </a:lnTo>
                  <a:lnTo>
                    <a:pt x="291" y="117"/>
                  </a:lnTo>
                  <a:lnTo>
                    <a:pt x="283" y="105"/>
                  </a:lnTo>
                  <a:lnTo>
                    <a:pt x="286" y="91"/>
                  </a:lnTo>
                  <a:lnTo>
                    <a:pt x="293" y="82"/>
                  </a:lnTo>
                  <a:lnTo>
                    <a:pt x="304" y="83"/>
                  </a:lnTo>
                  <a:lnTo>
                    <a:pt x="309" y="93"/>
                  </a:lnTo>
                  <a:lnTo>
                    <a:pt x="317" y="98"/>
                  </a:lnTo>
                  <a:lnTo>
                    <a:pt x="325" y="105"/>
                  </a:lnTo>
                  <a:lnTo>
                    <a:pt x="319" y="119"/>
                  </a:lnTo>
                  <a:lnTo>
                    <a:pt x="312" y="131"/>
                  </a:lnTo>
                  <a:lnTo>
                    <a:pt x="314" y="144"/>
                  </a:lnTo>
                  <a:lnTo>
                    <a:pt x="316" y="158"/>
                  </a:lnTo>
                  <a:lnTo>
                    <a:pt x="323" y="147"/>
                  </a:lnTo>
                  <a:lnTo>
                    <a:pt x="330" y="131"/>
                  </a:lnTo>
                  <a:lnTo>
                    <a:pt x="336" y="115"/>
                  </a:lnTo>
                  <a:lnTo>
                    <a:pt x="335" y="108"/>
                  </a:lnTo>
                  <a:lnTo>
                    <a:pt x="334" y="97"/>
                  </a:lnTo>
                  <a:lnTo>
                    <a:pt x="325" y="81"/>
                  </a:lnTo>
                  <a:lnTo>
                    <a:pt x="323" y="62"/>
                  </a:lnTo>
                  <a:lnTo>
                    <a:pt x="327" y="44"/>
                  </a:lnTo>
                  <a:lnTo>
                    <a:pt x="334" y="23"/>
                  </a:lnTo>
                  <a:lnTo>
                    <a:pt x="340" y="6"/>
                  </a:lnTo>
                  <a:lnTo>
                    <a:pt x="349" y="0"/>
                  </a:lnTo>
                  <a:lnTo>
                    <a:pt x="357" y="2"/>
                  </a:lnTo>
                  <a:lnTo>
                    <a:pt x="371" y="11"/>
                  </a:lnTo>
                  <a:lnTo>
                    <a:pt x="385" y="16"/>
                  </a:lnTo>
                  <a:lnTo>
                    <a:pt x="398" y="17"/>
                  </a:lnTo>
                  <a:lnTo>
                    <a:pt x="412" y="12"/>
                  </a:lnTo>
                  <a:lnTo>
                    <a:pt x="427" y="15"/>
                  </a:lnTo>
                  <a:lnTo>
                    <a:pt x="437" y="22"/>
                  </a:lnTo>
                  <a:lnTo>
                    <a:pt x="452" y="23"/>
                  </a:lnTo>
                  <a:lnTo>
                    <a:pt x="465" y="34"/>
                  </a:lnTo>
                  <a:lnTo>
                    <a:pt x="471" y="45"/>
                  </a:lnTo>
                  <a:lnTo>
                    <a:pt x="475" y="54"/>
                  </a:lnTo>
                  <a:lnTo>
                    <a:pt x="488" y="56"/>
                  </a:lnTo>
                  <a:lnTo>
                    <a:pt x="497" y="66"/>
                  </a:lnTo>
                  <a:lnTo>
                    <a:pt x="501" y="79"/>
                  </a:lnTo>
                  <a:lnTo>
                    <a:pt x="507" y="89"/>
                  </a:lnTo>
                  <a:lnTo>
                    <a:pt x="519" y="96"/>
                  </a:lnTo>
                  <a:lnTo>
                    <a:pt x="528" y="101"/>
                  </a:lnTo>
                  <a:lnTo>
                    <a:pt x="534" y="106"/>
                  </a:lnTo>
                  <a:lnTo>
                    <a:pt x="538" y="122"/>
                  </a:lnTo>
                  <a:lnTo>
                    <a:pt x="543" y="137"/>
                  </a:lnTo>
                  <a:lnTo>
                    <a:pt x="552" y="145"/>
                  </a:lnTo>
                  <a:lnTo>
                    <a:pt x="563" y="150"/>
                  </a:lnTo>
                  <a:lnTo>
                    <a:pt x="574" y="145"/>
                  </a:lnTo>
                  <a:lnTo>
                    <a:pt x="586" y="138"/>
                  </a:lnTo>
                  <a:lnTo>
                    <a:pt x="595" y="137"/>
                  </a:lnTo>
                  <a:lnTo>
                    <a:pt x="602" y="144"/>
                  </a:lnTo>
                  <a:lnTo>
                    <a:pt x="611" y="151"/>
                  </a:lnTo>
                  <a:lnTo>
                    <a:pt x="623" y="151"/>
                  </a:lnTo>
                  <a:lnTo>
                    <a:pt x="635" y="145"/>
                  </a:lnTo>
                  <a:lnTo>
                    <a:pt x="643" y="155"/>
                  </a:lnTo>
                  <a:lnTo>
                    <a:pt x="652" y="160"/>
                  </a:lnTo>
                  <a:lnTo>
                    <a:pt x="663" y="160"/>
                  </a:lnTo>
                  <a:lnTo>
                    <a:pt x="674" y="160"/>
                  </a:lnTo>
                  <a:lnTo>
                    <a:pt x="683" y="163"/>
                  </a:lnTo>
                  <a:lnTo>
                    <a:pt x="692" y="175"/>
                  </a:lnTo>
                  <a:lnTo>
                    <a:pt x="699" y="186"/>
                  </a:lnTo>
                  <a:lnTo>
                    <a:pt x="704" y="195"/>
                  </a:lnTo>
                  <a:lnTo>
                    <a:pt x="716" y="200"/>
                  </a:lnTo>
                  <a:lnTo>
                    <a:pt x="726" y="207"/>
                  </a:lnTo>
                  <a:lnTo>
                    <a:pt x="739" y="215"/>
                  </a:lnTo>
                  <a:lnTo>
                    <a:pt x="752" y="222"/>
                  </a:lnTo>
                  <a:lnTo>
                    <a:pt x="765" y="224"/>
                  </a:lnTo>
                  <a:lnTo>
                    <a:pt x="774" y="231"/>
                  </a:lnTo>
                  <a:lnTo>
                    <a:pt x="783" y="243"/>
                  </a:lnTo>
                  <a:lnTo>
                    <a:pt x="785" y="243"/>
                  </a:lnTo>
                  <a:lnTo>
                    <a:pt x="797" y="245"/>
                  </a:lnTo>
                  <a:lnTo>
                    <a:pt x="809" y="239"/>
                  </a:lnTo>
                  <a:lnTo>
                    <a:pt x="816" y="244"/>
                  </a:lnTo>
                  <a:lnTo>
                    <a:pt x="816" y="260"/>
                  </a:lnTo>
                  <a:lnTo>
                    <a:pt x="813" y="275"/>
                  </a:lnTo>
                  <a:lnTo>
                    <a:pt x="808" y="284"/>
                  </a:lnTo>
                  <a:lnTo>
                    <a:pt x="803" y="294"/>
                  </a:lnTo>
                  <a:lnTo>
                    <a:pt x="795" y="297"/>
                  </a:lnTo>
                  <a:lnTo>
                    <a:pt x="785" y="297"/>
                  </a:lnTo>
                  <a:lnTo>
                    <a:pt x="776" y="290"/>
                  </a:lnTo>
                  <a:lnTo>
                    <a:pt x="764" y="294"/>
                  </a:lnTo>
                  <a:lnTo>
                    <a:pt x="755" y="298"/>
                  </a:lnTo>
                  <a:lnTo>
                    <a:pt x="745" y="304"/>
                  </a:lnTo>
                  <a:lnTo>
                    <a:pt x="737" y="310"/>
                  </a:lnTo>
                  <a:lnTo>
                    <a:pt x="726" y="308"/>
                  </a:lnTo>
                  <a:lnTo>
                    <a:pt x="715" y="314"/>
                  </a:lnTo>
                  <a:lnTo>
                    <a:pt x="707" y="326"/>
                  </a:lnTo>
                  <a:lnTo>
                    <a:pt x="716" y="340"/>
                  </a:lnTo>
                  <a:lnTo>
                    <a:pt x="721" y="361"/>
                  </a:lnTo>
                  <a:lnTo>
                    <a:pt x="729" y="383"/>
                  </a:lnTo>
                  <a:lnTo>
                    <a:pt x="734" y="400"/>
                  </a:lnTo>
                  <a:lnTo>
                    <a:pt x="735" y="417"/>
                  </a:lnTo>
                  <a:lnTo>
                    <a:pt x="730" y="429"/>
                  </a:lnTo>
                  <a:lnTo>
                    <a:pt x="728" y="443"/>
                  </a:lnTo>
                  <a:lnTo>
                    <a:pt x="730" y="464"/>
                  </a:lnTo>
                  <a:lnTo>
                    <a:pt x="729" y="482"/>
                  </a:lnTo>
                  <a:lnTo>
                    <a:pt x="725" y="500"/>
                  </a:lnTo>
                  <a:lnTo>
                    <a:pt x="720" y="514"/>
                  </a:lnTo>
                  <a:lnTo>
                    <a:pt x="715" y="530"/>
                  </a:lnTo>
                  <a:lnTo>
                    <a:pt x="714" y="544"/>
                  </a:lnTo>
                  <a:lnTo>
                    <a:pt x="717" y="559"/>
                  </a:lnTo>
                  <a:lnTo>
                    <a:pt x="709" y="569"/>
                  </a:lnTo>
                  <a:lnTo>
                    <a:pt x="699" y="575"/>
                  </a:lnTo>
                  <a:lnTo>
                    <a:pt x="688" y="578"/>
                  </a:lnTo>
                  <a:lnTo>
                    <a:pt x="677" y="575"/>
                  </a:lnTo>
                  <a:lnTo>
                    <a:pt x="669" y="578"/>
                  </a:lnTo>
                  <a:lnTo>
                    <a:pt x="665" y="586"/>
                  </a:lnTo>
                  <a:lnTo>
                    <a:pt x="667" y="601"/>
                  </a:lnTo>
                  <a:lnTo>
                    <a:pt x="665" y="617"/>
                  </a:lnTo>
                  <a:lnTo>
                    <a:pt x="662" y="628"/>
                  </a:lnTo>
                  <a:lnTo>
                    <a:pt x="659" y="639"/>
                  </a:lnTo>
                  <a:lnTo>
                    <a:pt x="664" y="659"/>
                  </a:lnTo>
                  <a:lnTo>
                    <a:pt x="668" y="672"/>
                  </a:lnTo>
                  <a:lnTo>
                    <a:pt x="673" y="692"/>
                  </a:lnTo>
                  <a:lnTo>
                    <a:pt x="676" y="707"/>
                  </a:lnTo>
                  <a:lnTo>
                    <a:pt x="673" y="716"/>
                  </a:lnTo>
                  <a:lnTo>
                    <a:pt x="662" y="723"/>
                  </a:lnTo>
                  <a:lnTo>
                    <a:pt x="653" y="721"/>
                  </a:lnTo>
                  <a:lnTo>
                    <a:pt x="645" y="709"/>
                  </a:lnTo>
                  <a:lnTo>
                    <a:pt x="632" y="717"/>
                  </a:lnTo>
                  <a:lnTo>
                    <a:pt x="628" y="729"/>
                  </a:lnTo>
                  <a:lnTo>
                    <a:pt x="617" y="738"/>
                  </a:lnTo>
                  <a:lnTo>
                    <a:pt x="613" y="744"/>
                  </a:lnTo>
                  <a:lnTo>
                    <a:pt x="610" y="748"/>
                  </a:lnTo>
                  <a:lnTo>
                    <a:pt x="597" y="758"/>
                  </a:lnTo>
                  <a:lnTo>
                    <a:pt x="583" y="765"/>
                  </a:lnTo>
                  <a:lnTo>
                    <a:pt x="567" y="764"/>
                  </a:lnTo>
                  <a:lnTo>
                    <a:pt x="552" y="767"/>
                  </a:lnTo>
                  <a:lnTo>
                    <a:pt x="546" y="765"/>
                  </a:lnTo>
                  <a:lnTo>
                    <a:pt x="536" y="765"/>
                  </a:lnTo>
                  <a:lnTo>
                    <a:pt x="526" y="773"/>
                  </a:lnTo>
                  <a:lnTo>
                    <a:pt x="518" y="786"/>
                  </a:lnTo>
                  <a:lnTo>
                    <a:pt x="514" y="793"/>
                  </a:lnTo>
                  <a:lnTo>
                    <a:pt x="504" y="797"/>
                  </a:lnTo>
                  <a:lnTo>
                    <a:pt x="492" y="793"/>
                  </a:lnTo>
                  <a:lnTo>
                    <a:pt x="482" y="790"/>
                  </a:lnTo>
                  <a:lnTo>
                    <a:pt x="479" y="780"/>
                  </a:lnTo>
                  <a:lnTo>
                    <a:pt x="488" y="771"/>
                  </a:lnTo>
                  <a:lnTo>
                    <a:pt x="493" y="754"/>
                  </a:lnTo>
                  <a:lnTo>
                    <a:pt x="495" y="737"/>
                  </a:lnTo>
                  <a:lnTo>
                    <a:pt x="493" y="722"/>
                  </a:lnTo>
                  <a:lnTo>
                    <a:pt x="498" y="709"/>
                  </a:lnTo>
                  <a:lnTo>
                    <a:pt x="493" y="701"/>
                  </a:lnTo>
                  <a:lnTo>
                    <a:pt x="483" y="693"/>
                  </a:lnTo>
                  <a:lnTo>
                    <a:pt x="471" y="693"/>
                  </a:lnTo>
                  <a:lnTo>
                    <a:pt x="459" y="694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gray">
            <a:xfrm>
              <a:off x="4528" y="1480"/>
              <a:ext cx="696" cy="791"/>
            </a:xfrm>
            <a:custGeom>
              <a:avLst/>
              <a:gdLst>
                <a:gd name="T0" fmla="*/ 39 w 551"/>
                <a:gd name="T1" fmla="*/ 60 h 671"/>
                <a:gd name="T2" fmla="*/ 5 w 551"/>
                <a:gd name="T3" fmla="*/ 82 h 671"/>
                <a:gd name="T4" fmla="*/ 10 w 551"/>
                <a:gd name="T5" fmla="*/ 118 h 671"/>
                <a:gd name="T6" fmla="*/ 0 w 551"/>
                <a:gd name="T7" fmla="*/ 141 h 671"/>
                <a:gd name="T8" fmla="*/ 31 w 551"/>
                <a:gd name="T9" fmla="*/ 159 h 671"/>
                <a:gd name="T10" fmla="*/ 55 w 551"/>
                <a:gd name="T11" fmla="*/ 187 h 671"/>
                <a:gd name="T12" fmla="*/ 92 w 551"/>
                <a:gd name="T13" fmla="*/ 205 h 671"/>
                <a:gd name="T14" fmla="*/ 93 w 551"/>
                <a:gd name="T15" fmla="*/ 251 h 671"/>
                <a:gd name="T16" fmla="*/ 95 w 551"/>
                <a:gd name="T17" fmla="*/ 296 h 671"/>
                <a:gd name="T18" fmla="*/ 124 w 551"/>
                <a:gd name="T19" fmla="*/ 302 h 671"/>
                <a:gd name="T20" fmla="*/ 127 w 551"/>
                <a:gd name="T21" fmla="*/ 337 h 671"/>
                <a:gd name="T22" fmla="*/ 144 w 551"/>
                <a:gd name="T23" fmla="*/ 369 h 671"/>
                <a:gd name="T24" fmla="*/ 141 w 551"/>
                <a:gd name="T25" fmla="*/ 415 h 671"/>
                <a:gd name="T26" fmla="*/ 170 w 551"/>
                <a:gd name="T27" fmla="*/ 446 h 671"/>
                <a:gd name="T28" fmla="*/ 207 w 551"/>
                <a:gd name="T29" fmla="*/ 440 h 671"/>
                <a:gd name="T30" fmla="*/ 236 w 551"/>
                <a:gd name="T31" fmla="*/ 463 h 671"/>
                <a:gd name="T32" fmla="*/ 270 w 551"/>
                <a:gd name="T33" fmla="*/ 481 h 671"/>
                <a:gd name="T34" fmla="*/ 293 w 551"/>
                <a:gd name="T35" fmla="*/ 516 h 671"/>
                <a:gd name="T36" fmla="*/ 302 w 551"/>
                <a:gd name="T37" fmla="*/ 548 h 671"/>
                <a:gd name="T38" fmla="*/ 287 w 551"/>
                <a:gd name="T39" fmla="*/ 584 h 671"/>
                <a:gd name="T40" fmla="*/ 305 w 551"/>
                <a:gd name="T41" fmla="*/ 626 h 671"/>
                <a:gd name="T42" fmla="*/ 299 w 551"/>
                <a:gd name="T43" fmla="*/ 667 h 671"/>
                <a:gd name="T44" fmla="*/ 323 w 551"/>
                <a:gd name="T45" fmla="*/ 651 h 671"/>
                <a:gd name="T46" fmla="*/ 361 w 551"/>
                <a:gd name="T47" fmla="*/ 658 h 671"/>
                <a:gd name="T48" fmla="*/ 411 w 551"/>
                <a:gd name="T49" fmla="*/ 646 h 671"/>
                <a:gd name="T50" fmla="*/ 432 w 551"/>
                <a:gd name="T51" fmla="*/ 603 h 671"/>
                <a:gd name="T52" fmla="*/ 460 w 551"/>
                <a:gd name="T53" fmla="*/ 588 h 671"/>
                <a:gd name="T54" fmla="*/ 482 w 551"/>
                <a:gd name="T55" fmla="*/ 569 h 671"/>
                <a:gd name="T56" fmla="*/ 513 w 551"/>
                <a:gd name="T57" fmla="*/ 570 h 671"/>
                <a:gd name="T58" fmla="*/ 547 w 551"/>
                <a:gd name="T59" fmla="*/ 556 h 671"/>
                <a:gd name="T60" fmla="*/ 534 w 551"/>
                <a:gd name="T61" fmla="*/ 523 h 671"/>
                <a:gd name="T62" fmla="*/ 523 w 551"/>
                <a:gd name="T63" fmla="*/ 481 h 671"/>
                <a:gd name="T64" fmla="*/ 540 w 551"/>
                <a:gd name="T65" fmla="*/ 440 h 671"/>
                <a:gd name="T66" fmla="*/ 528 w 551"/>
                <a:gd name="T67" fmla="*/ 397 h 671"/>
                <a:gd name="T68" fmla="*/ 522 w 551"/>
                <a:gd name="T69" fmla="*/ 359 h 671"/>
                <a:gd name="T70" fmla="*/ 493 w 551"/>
                <a:gd name="T71" fmla="*/ 333 h 671"/>
                <a:gd name="T72" fmla="*/ 507 w 551"/>
                <a:gd name="T73" fmla="*/ 286 h 671"/>
                <a:gd name="T74" fmla="*/ 478 w 551"/>
                <a:gd name="T75" fmla="*/ 240 h 671"/>
                <a:gd name="T76" fmla="*/ 444 w 551"/>
                <a:gd name="T77" fmla="*/ 190 h 671"/>
                <a:gd name="T78" fmla="*/ 415 w 551"/>
                <a:gd name="T79" fmla="*/ 161 h 671"/>
                <a:gd name="T80" fmla="*/ 434 w 551"/>
                <a:gd name="T81" fmla="*/ 115 h 671"/>
                <a:gd name="T82" fmla="*/ 456 w 551"/>
                <a:gd name="T83" fmla="*/ 70 h 671"/>
                <a:gd name="T84" fmla="*/ 449 w 551"/>
                <a:gd name="T85" fmla="*/ 31 h 671"/>
                <a:gd name="T86" fmla="*/ 418 w 551"/>
                <a:gd name="T87" fmla="*/ 62 h 671"/>
                <a:gd name="T88" fmla="*/ 392 w 551"/>
                <a:gd name="T89" fmla="*/ 45 h 671"/>
                <a:gd name="T90" fmla="*/ 365 w 551"/>
                <a:gd name="T91" fmla="*/ 19 h 671"/>
                <a:gd name="T92" fmla="*/ 329 w 551"/>
                <a:gd name="T93" fmla="*/ 6 h 671"/>
                <a:gd name="T94" fmla="*/ 301 w 551"/>
                <a:gd name="T95" fmla="*/ 44 h 671"/>
                <a:gd name="T96" fmla="*/ 274 w 551"/>
                <a:gd name="T97" fmla="*/ 58 h 671"/>
                <a:gd name="T98" fmla="*/ 251 w 551"/>
                <a:gd name="T99" fmla="*/ 82 h 671"/>
                <a:gd name="T100" fmla="*/ 212 w 551"/>
                <a:gd name="T101" fmla="*/ 94 h 671"/>
                <a:gd name="T102" fmla="*/ 181 w 551"/>
                <a:gd name="T103" fmla="*/ 81 h 671"/>
                <a:gd name="T104" fmla="*/ 159 w 551"/>
                <a:gd name="T105" fmla="*/ 75 h 671"/>
                <a:gd name="T106" fmla="*/ 130 w 551"/>
                <a:gd name="T107" fmla="*/ 63 h 671"/>
                <a:gd name="T108" fmla="*/ 95 w 551"/>
                <a:gd name="T109" fmla="*/ 51 h 671"/>
                <a:gd name="T110" fmla="*/ 63 w 551"/>
                <a:gd name="T111" fmla="*/ 38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1" h="671">
                  <a:moveTo>
                    <a:pt x="57" y="51"/>
                  </a:moveTo>
                  <a:lnTo>
                    <a:pt x="50" y="61"/>
                  </a:lnTo>
                  <a:lnTo>
                    <a:pt x="39" y="60"/>
                  </a:lnTo>
                  <a:lnTo>
                    <a:pt x="26" y="68"/>
                  </a:lnTo>
                  <a:lnTo>
                    <a:pt x="12" y="73"/>
                  </a:lnTo>
                  <a:lnTo>
                    <a:pt x="5" y="82"/>
                  </a:lnTo>
                  <a:lnTo>
                    <a:pt x="2" y="96"/>
                  </a:lnTo>
                  <a:lnTo>
                    <a:pt x="6" y="108"/>
                  </a:lnTo>
                  <a:lnTo>
                    <a:pt x="10" y="118"/>
                  </a:lnTo>
                  <a:lnTo>
                    <a:pt x="11" y="124"/>
                  </a:lnTo>
                  <a:lnTo>
                    <a:pt x="3" y="132"/>
                  </a:lnTo>
                  <a:lnTo>
                    <a:pt x="0" y="141"/>
                  </a:lnTo>
                  <a:lnTo>
                    <a:pt x="6" y="148"/>
                  </a:lnTo>
                  <a:lnTo>
                    <a:pt x="17" y="154"/>
                  </a:lnTo>
                  <a:lnTo>
                    <a:pt x="31" y="159"/>
                  </a:lnTo>
                  <a:lnTo>
                    <a:pt x="41" y="165"/>
                  </a:lnTo>
                  <a:lnTo>
                    <a:pt x="48" y="176"/>
                  </a:lnTo>
                  <a:lnTo>
                    <a:pt x="55" y="187"/>
                  </a:lnTo>
                  <a:lnTo>
                    <a:pt x="66" y="197"/>
                  </a:lnTo>
                  <a:lnTo>
                    <a:pt x="77" y="202"/>
                  </a:lnTo>
                  <a:lnTo>
                    <a:pt x="92" y="205"/>
                  </a:lnTo>
                  <a:lnTo>
                    <a:pt x="95" y="217"/>
                  </a:lnTo>
                  <a:lnTo>
                    <a:pt x="92" y="234"/>
                  </a:lnTo>
                  <a:lnTo>
                    <a:pt x="93" y="251"/>
                  </a:lnTo>
                  <a:lnTo>
                    <a:pt x="95" y="269"/>
                  </a:lnTo>
                  <a:lnTo>
                    <a:pt x="93" y="282"/>
                  </a:lnTo>
                  <a:lnTo>
                    <a:pt x="95" y="296"/>
                  </a:lnTo>
                  <a:lnTo>
                    <a:pt x="101" y="302"/>
                  </a:lnTo>
                  <a:lnTo>
                    <a:pt x="112" y="301"/>
                  </a:lnTo>
                  <a:lnTo>
                    <a:pt x="124" y="302"/>
                  </a:lnTo>
                  <a:lnTo>
                    <a:pt x="128" y="312"/>
                  </a:lnTo>
                  <a:lnTo>
                    <a:pt x="125" y="324"/>
                  </a:lnTo>
                  <a:lnTo>
                    <a:pt x="127" y="337"/>
                  </a:lnTo>
                  <a:lnTo>
                    <a:pt x="133" y="346"/>
                  </a:lnTo>
                  <a:lnTo>
                    <a:pt x="141" y="359"/>
                  </a:lnTo>
                  <a:lnTo>
                    <a:pt x="144" y="369"/>
                  </a:lnTo>
                  <a:lnTo>
                    <a:pt x="140" y="383"/>
                  </a:lnTo>
                  <a:lnTo>
                    <a:pt x="139" y="401"/>
                  </a:lnTo>
                  <a:lnTo>
                    <a:pt x="141" y="415"/>
                  </a:lnTo>
                  <a:lnTo>
                    <a:pt x="147" y="429"/>
                  </a:lnTo>
                  <a:lnTo>
                    <a:pt x="158" y="439"/>
                  </a:lnTo>
                  <a:lnTo>
                    <a:pt x="170" y="446"/>
                  </a:lnTo>
                  <a:lnTo>
                    <a:pt x="186" y="448"/>
                  </a:lnTo>
                  <a:lnTo>
                    <a:pt x="197" y="445"/>
                  </a:lnTo>
                  <a:lnTo>
                    <a:pt x="207" y="440"/>
                  </a:lnTo>
                  <a:lnTo>
                    <a:pt x="219" y="445"/>
                  </a:lnTo>
                  <a:lnTo>
                    <a:pt x="226" y="455"/>
                  </a:lnTo>
                  <a:lnTo>
                    <a:pt x="236" y="463"/>
                  </a:lnTo>
                  <a:lnTo>
                    <a:pt x="249" y="467"/>
                  </a:lnTo>
                  <a:lnTo>
                    <a:pt x="259" y="476"/>
                  </a:lnTo>
                  <a:lnTo>
                    <a:pt x="270" y="481"/>
                  </a:lnTo>
                  <a:lnTo>
                    <a:pt x="282" y="489"/>
                  </a:lnTo>
                  <a:lnTo>
                    <a:pt x="288" y="502"/>
                  </a:lnTo>
                  <a:lnTo>
                    <a:pt x="293" y="516"/>
                  </a:lnTo>
                  <a:lnTo>
                    <a:pt x="291" y="528"/>
                  </a:lnTo>
                  <a:lnTo>
                    <a:pt x="295" y="537"/>
                  </a:lnTo>
                  <a:lnTo>
                    <a:pt x="302" y="548"/>
                  </a:lnTo>
                  <a:lnTo>
                    <a:pt x="301" y="560"/>
                  </a:lnTo>
                  <a:lnTo>
                    <a:pt x="294" y="569"/>
                  </a:lnTo>
                  <a:lnTo>
                    <a:pt x="287" y="584"/>
                  </a:lnTo>
                  <a:lnTo>
                    <a:pt x="291" y="596"/>
                  </a:lnTo>
                  <a:lnTo>
                    <a:pt x="299" y="612"/>
                  </a:lnTo>
                  <a:lnTo>
                    <a:pt x="305" y="626"/>
                  </a:lnTo>
                  <a:lnTo>
                    <a:pt x="301" y="644"/>
                  </a:lnTo>
                  <a:lnTo>
                    <a:pt x="298" y="658"/>
                  </a:lnTo>
                  <a:lnTo>
                    <a:pt x="299" y="667"/>
                  </a:lnTo>
                  <a:lnTo>
                    <a:pt x="308" y="670"/>
                  </a:lnTo>
                  <a:lnTo>
                    <a:pt x="316" y="663"/>
                  </a:lnTo>
                  <a:lnTo>
                    <a:pt x="323" y="651"/>
                  </a:lnTo>
                  <a:lnTo>
                    <a:pt x="335" y="645"/>
                  </a:lnTo>
                  <a:lnTo>
                    <a:pt x="350" y="649"/>
                  </a:lnTo>
                  <a:lnTo>
                    <a:pt x="361" y="658"/>
                  </a:lnTo>
                  <a:lnTo>
                    <a:pt x="377" y="656"/>
                  </a:lnTo>
                  <a:lnTo>
                    <a:pt x="397" y="652"/>
                  </a:lnTo>
                  <a:lnTo>
                    <a:pt x="411" y="646"/>
                  </a:lnTo>
                  <a:lnTo>
                    <a:pt x="419" y="628"/>
                  </a:lnTo>
                  <a:lnTo>
                    <a:pt x="421" y="612"/>
                  </a:lnTo>
                  <a:lnTo>
                    <a:pt x="432" y="603"/>
                  </a:lnTo>
                  <a:lnTo>
                    <a:pt x="437" y="590"/>
                  </a:lnTo>
                  <a:lnTo>
                    <a:pt x="445" y="583"/>
                  </a:lnTo>
                  <a:lnTo>
                    <a:pt x="460" y="588"/>
                  </a:lnTo>
                  <a:lnTo>
                    <a:pt x="470" y="592"/>
                  </a:lnTo>
                  <a:lnTo>
                    <a:pt x="477" y="584"/>
                  </a:lnTo>
                  <a:lnTo>
                    <a:pt x="482" y="569"/>
                  </a:lnTo>
                  <a:lnTo>
                    <a:pt x="494" y="558"/>
                  </a:lnTo>
                  <a:lnTo>
                    <a:pt x="504" y="563"/>
                  </a:lnTo>
                  <a:lnTo>
                    <a:pt x="513" y="570"/>
                  </a:lnTo>
                  <a:lnTo>
                    <a:pt x="525" y="565"/>
                  </a:lnTo>
                  <a:lnTo>
                    <a:pt x="540" y="563"/>
                  </a:lnTo>
                  <a:lnTo>
                    <a:pt x="547" y="556"/>
                  </a:lnTo>
                  <a:lnTo>
                    <a:pt x="550" y="546"/>
                  </a:lnTo>
                  <a:lnTo>
                    <a:pt x="539" y="534"/>
                  </a:lnTo>
                  <a:lnTo>
                    <a:pt x="534" y="523"/>
                  </a:lnTo>
                  <a:lnTo>
                    <a:pt x="527" y="511"/>
                  </a:lnTo>
                  <a:lnTo>
                    <a:pt x="519" y="496"/>
                  </a:lnTo>
                  <a:lnTo>
                    <a:pt x="523" y="481"/>
                  </a:lnTo>
                  <a:lnTo>
                    <a:pt x="530" y="470"/>
                  </a:lnTo>
                  <a:lnTo>
                    <a:pt x="538" y="459"/>
                  </a:lnTo>
                  <a:lnTo>
                    <a:pt x="540" y="440"/>
                  </a:lnTo>
                  <a:lnTo>
                    <a:pt x="536" y="420"/>
                  </a:lnTo>
                  <a:lnTo>
                    <a:pt x="538" y="408"/>
                  </a:lnTo>
                  <a:lnTo>
                    <a:pt x="528" y="397"/>
                  </a:lnTo>
                  <a:lnTo>
                    <a:pt x="522" y="383"/>
                  </a:lnTo>
                  <a:lnTo>
                    <a:pt x="525" y="370"/>
                  </a:lnTo>
                  <a:lnTo>
                    <a:pt x="522" y="359"/>
                  </a:lnTo>
                  <a:lnTo>
                    <a:pt x="515" y="353"/>
                  </a:lnTo>
                  <a:lnTo>
                    <a:pt x="501" y="345"/>
                  </a:lnTo>
                  <a:lnTo>
                    <a:pt x="493" y="333"/>
                  </a:lnTo>
                  <a:lnTo>
                    <a:pt x="496" y="317"/>
                  </a:lnTo>
                  <a:lnTo>
                    <a:pt x="504" y="301"/>
                  </a:lnTo>
                  <a:lnTo>
                    <a:pt x="507" y="286"/>
                  </a:lnTo>
                  <a:lnTo>
                    <a:pt x="504" y="273"/>
                  </a:lnTo>
                  <a:lnTo>
                    <a:pt x="493" y="256"/>
                  </a:lnTo>
                  <a:lnTo>
                    <a:pt x="478" y="240"/>
                  </a:lnTo>
                  <a:lnTo>
                    <a:pt x="466" y="222"/>
                  </a:lnTo>
                  <a:lnTo>
                    <a:pt x="456" y="205"/>
                  </a:lnTo>
                  <a:lnTo>
                    <a:pt x="444" y="190"/>
                  </a:lnTo>
                  <a:lnTo>
                    <a:pt x="433" y="184"/>
                  </a:lnTo>
                  <a:lnTo>
                    <a:pt x="421" y="177"/>
                  </a:lnTo>
                  <a:lnTo>
                    <a:pt x="415" y="161"/>
                  </a:lnTo>
                  <a:lnTo>
                    <a:pt x="419" y="146"/>
                  </a:lnTo>
                  <a:lnTo>
                    <a:pt x="425" y="129"/>
                  </a:lnTo>
                  <a:lnTo>
                    <a:pt x="434" y="115"/>
                  </a:lnTo>
                  <a:lnTo>
                    <a:pt x="445" y="101"/>
                  </a:lnTo>
                  <a:lnTo>
                    <a:pt x="453" y="84"/>
                  </a:lnTo>
                  <a:lnTo>
                    <a:pt x="456" y="70"/>
                  </a:lnTo>
                  <a:lnTo>
                    <a:pt x="451" y="56"/>
                  </a:lnTo>
                  <a:lnTo>
                    <a:pt x="448" y="44"/>
                  </a:lnTo>
                  <a:lnTo>
                    <a:pt x="449" y="31"/>
                  </a:lnTo>
                  <a:lnTo>
                    <a:pt x="434" y="36"/>
                  </a:lnTo>
                  <a:lnTo>
                    <a:pt x="426" y="49"/>
                  </a:lnTo>
                  <a:lnTo>
                    <a:pt x="418" y="62"/>
                  </a:lnTo>
                  <a:lnTo>
                    <a:pt x="406" y="60"/>
                  </a:lnTo>
                  <a:lnTo>
                    <a:pt x="395" y="56"/>
                  </a:lnTo>
                  <a:lnTo>
                    <a:pt x="392" y="45"/>
                  </a:lnTo>
                  <a:lnTo>
                    <a:pt x="381" y="40"/>
                  </a:lnTo>
                  <a:lnTo>
                    <a:pt x="376" y="27"/>
                  </a:lnTo>
                  <a:lnTo>
                    <a:pt x="365" y="19"/>
                  </a:lnTo>
                  <a:lnTo>
                    <a:pt x="354" y="5"/>
                  </a:lnTo>
                  <a:lnTo>
                    <a:pt x="341" y="0"/>
                  </a:lnTo>
                  <a:lnTo>
                    <a:pt x="329" y="6"/>
                  </a:lnTo>
                  <a:lnTo>
                    <a:pt x="321" y="23"/>
                  </a:lnTo>
                  <a:lnTo>
                    <a:pt x="315" y="40"/>
                  </a:lnTo>
                  <a:lnTo>
                    <a:pt x="301" y="44"/>
                  </a:lnTo>
                  <a:lnTo>
                    <a:pt x="292" y="53"/>
                  </a:lnTo>
                  <a:lnTo>
                    <a:pt x="283" y="56"/>
                  </a:lnTo>
                  <a:lnTo>
                    <a:pt x="274" y="58"/>
                  </a:lnTo>
                  <a:lnTo>
                    <a:pt x="267" y="67"/>
                  </a:lnTo>
                  <a:lnTo>
                    <a:pt x="264" y="79"/>
                  </a:lnTo>
                  <a:lnTo>
                    <a:pt x="251" y="82"/>
                  </a:lnTo>
                  <a:lnTo>
                    <a:pt x="235" y="83"/>
                  </a:lnTo>
                  <a:lnTo>
                    <a:pt x="223" y="89"/>
                  </a:lnTo>
                  <a:lnTo>
                    <a:pt x="212" y="94"/>
                  </a:lnTo>
                  <a:lnTo>
                    <a:pt x="201" y="86"/>
                  </a:lnTo>
                  <a:lnTo>
                    <a:pt x="192" y="81"/>
                  </a:lnTo>
                  <a:lnTo>
                    <a:pt x="181" y="81"/>
                  </a:lnTo>
                  <a:lnTo>
                    <a:pt x="174" y="74"/>
                  </a:lnTo>
                  <a:lnTo>
                    <a:pt x="166" y="70"/>
                  </a:lnTo>
                  <a:lnTo>
                    <a:pt x="159" y="75"/>
                  </a:lnTo>
                  <a:lnTo>
                    <a:pt x="149" y="81"/>
                  </a:lnTo>
                  <a:lnTo>
                    <a:pt x="138" y="76"/>
                  </a:lnTo>
                  <a:lnTo>
                    <a:pt x="130" y="63"/>
                  </a:lnTo>
                  <a:lnTo>
                    <a:pt x="119" y="51"/>
                  </a:lnTo>
                  <a:lnTo>
                    <a:pt x="108" y="49"/>
                  </a:lnTo>
                  <a:lnTo>
                    <a:pt x="95" y="51"/>
                  </a:lnTo>
                  <a:lnTo>
                    <a:pt x="83" y="45"/>
                  </a:lnTo>
                  <a:lnTo>
                    <a:pt x="74" y="37"/>
                  </a:lnTo>
                  <a:lnTo>
                    <a:pt x="63" y="38"/>
                  </a:lnTo>
                  <a:lnTo>
                    <a:pt x="57" y="51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gray">
            <a:xfrm>
              <a:off x="4158" y="2143"/>
              <a:ext cx="590" cy="509"/>
            </a:xfrm>
            <a:custGeom>
              <a:avLst/>
              <a:gdLst>
                <a:gd name="T0" fmla="*/ 406 w 467"/>
                <a:gd name="T1" fmla="*/ 213 h 432"/>
                <a:gd name="T2" fmla="*/ 373 w 467"/>
                <a:gd name="T3" fmla="*/ 215 h 432"/>
                <a:gd name="T4" fmla="*/ 351 w 467"/>
                <a:gd name="T5" fmla="*/ 178 h 432"/>
                <a:gd name="T6" fmla="*/ 312 w 467"/>
                <a:gd name="T7" fmla="*/ 179 h 432"/>
                <a:gd name="T8" fmla="*/ 267 w 467"/>
                <a:gd name="T9" fmla="*/ 161 h 432"/>
                <a:gd name="T10" fmla="*/ 231 w 467"/>
                <a:gd name="T11" fmla="*/ 156 h 432"/>
                <a:gd name="T12" fmla="*/ 231 w 467"/>
                <a:gd name="T13" fmla="*/ 113 h 432"/>
                <a:gd name="T14" fmla="*/ 211 w 467"/>
                <a:gd name="T15" fmla="*/ 78 h 432"/>
                <a:gd name="T16" fmla="*/ 184 w 467"/>
                <a:gd name="T17" fmla="*/ 67 h 432"/>
                <a:gd name="T18" fmla="*/ 172 w 467"/>
                <a:gd name="T19" fmla="*/ 20 h 432"/>
                <a:gd name="T20" fmla="*/ 128 w 467"/>
                <a:gd name="T21" fmla="*/ 3 h 432"/>
                <a:gd name="T22" fmla="*/ 117 w 467"/>
                <a:gd name="T23" fmla="*/ 33 h 432"/>
                <a:gd name="T24" fmla="*/ 87 w 467"/>
                <a:gd name="T25" fmla="*/ 27 h 432"/>
                <a:gd name="T26" fmla="*/ 65 w 467"/>
                <a:gd name="T27" fmla="*/ 59 h 432"/>
                <a:gd name="T28" fmla="*/ 22 w 467"/>
                <a:gd name="T29" fmla="*/ 74 h 432"/>
                <a:gd name="T30" fmla="*/ 16 w 467"/>
                <a:gd name="T31" fmla="*/ 106 h 432"/>
                <a:gd name="T32" fmla="*/ 38 w 467"/>
                <a:gd name="T33" fmla="*/ 136 h 432"/>
                <a:gd name="T34" fmla="*/ 47 w 467"/>
                <a:gd name="T35" fmla="*/ 163 h 432"/>
                <a:gd name="T36" fmla="*/ 33 w 467"/>
                <a:gd name="T37" fmla="*/ 195 h 432"/>
                <a:gd name="T38" fmla="*/ 17 w 467"/>
                <a:gd name="T39" fmla="*/ 224 h 432"/>
                <a:gd name="T40" fmla="*/ 9 w 467"/>
                <a:gd name="T41" fmla="*/ 261 h 432"/>
                <a:gd name="T42" fmla="*/ 2 w 467"/>
                <a:gd name="T43" fmla="*/ 301 h 432"/>
                <a:gd name="T44" fmla="*/ 29 w 467"/>
                <a:gd name="T45" fmla="*/ 313 h 432"/>
                <a:gd name="T46" fmla="*/ 29 w 467"/>
                <a:gd name="T47" fmla="*/ 351 h 432"/>
                <a:gd name="T48" fmla="*/ 56 w 467"/>
                <a:gd name="T49" fmla="*/ 345 h 432"/>
                <a:gd name="T50" fmla="*/ 84 w 467"/>
                <a:gd name="T51" fmla="*/ 376 h 432"/>
                <a:gd name="T52" fmla="*/ 116 w 467"/>
                <a:gd name="T53" fmla="*/ 405 h 432"/>
                <a:gd name="T54" fmla="*/ 144 w 467"/>
                <a:gd name="T55" fmla="*/ 431 h 432"/>
                <a:gd name="T56" fmla="*/ 156 w 467"/>
                <a:gd name="T57" fmla="*/ 401 h 432"/>
                <a:gd name="T58" fmla="*/ 194 w 467"/>
                <a:gd name="T59" fmla="*/ 409 h 432"/>
                <a:gd name="T60" fmla="*/ 215 w 467"/>
                <a:gd name="T61" fmla="*/ 423 h 432"/>
                <a:gd name="T62" fmla="*/ 227 w 467"/>
                <a:gd name="T63" fmla="*/ 400 h 432"/>
                <a:gd name="T64" fmla="*/ 231 w 467"/>
                <a:gd name="T65" fmla="*/ 355 h 432"/>
                <a:gd name="T66" fmla="*/ 265 w 467"/>
                <a:gd name="T67" fmla="*/ 361 h 432"/>
                <a:gd name="T68" fmla="*/ 271 w 467"/>
                <a:gd name="T69" fmla="*/ 393 h 432"/>
                <a:gd name="T70" fmla="*/ 301 w 467"/>
                <a:gd name="T71" fmla="*/ 388 h 432"/>
                <a:gd name="T72" fmla="*/ 339 w 467"/>
                <a:gd name="T73" fmla="*/ 391 h 432"/>
                <a:gd name="T74" fmla="*/ 348 w 467"/>
                <a:gd name="T75" fmla="*/ 355 h 432"/>
                <a:gd name="T76" fmla="*/ 375 w 467"/>
                <a:gd name="T77" fmla="*/ 329 h 432"/>
                <a:gd name="T78" fmla="*/ 409 w 467"/>
                <a:gd name="T79" fmla="*/ 302 h 432"/>
                <a:gd name="T80" fmla="*/ 411 w 467"/>
                <a:gd name="T81" fmla="*/ 254 h 432"/>
                <a:gd name="T82" fmla="*/ 442 w 467"/>
                <a:gd name="T83" fmla="*/ 233 h 432"/>
                <a:gd name="T84" fmla="*/ 466 w 467"/>
                <a:gd name="T85" fmla="*/ 217 h 432"/>
                <a:gd name="T86" fmla="*/ 441 w 467"/>
                <a:gd name="T87" fmla="*/ 189 h 432"/>
                <a:gd name="T88" fmla="*/ 424 w 467"/>
                <a:gd name="T89" fmla="*/ 17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7" h="432">
                  <a:moveTo>
                    <a:pt x="414" y="188"/>
                  </a:moveTo>
                  <a:lnTo>
                    <a:pt x="413" y="201"/>
                  </a:lnTo>
                  <a:lnTo>
                    <a:pt x="406" y="213"/>
                  </a:lnTo>
                  <a:lnTo>
                    <a:pt x="391" y="206"/>
                  </a:lnTo>
                  <a:lnTo>
                    <a:pt x="382" y="208"/>
                  </a:lnTo>
                  <a:lnTo>
                    <a:pt x="373" y="215"/>
                  </a:lnTo>
                  <a:lnTo>
                    <a:pt x="368" y="205"/>
                  </a:lnTo>
                  <a:lnTo>
                    <a:pt x="363" y="188"/>
                  </a:lnTo>
                  <a:lnTo>
                    <a:pt x="351" y="178"/>
                  </a:lnTo>
                  <a:lnTo>
                    <a:pt x="339" y="175"/>
                  </a:lnTo>
                  <a:lnTo>
                    <a:pt x="323" y="177"/>
                  </a:lnTo>
                  <a:lnTo>
                    <a:pt x="312" y="179"/>
                  </a:lnTo>
                  <a:lnTo>
                    <a:pt x="299" y="172"/>
                  </a:lnTo>
                  <a:lnTo>
                    <a:pt x="283" y="166"/>
                  </a:lnTo>
                  <a:lnTo>
                    <a:pt x="267" y="161"/>
                  </a:lnTo>
                  <a:lnTo>
                    <a:pt x="256" y="162"/>
                  </a:lnTo>
                  <a:lnTo>
                    <a:pt x="241" y="164"/>
                  </a:lnTo>
                  <a:lnTo>
                    <a:pt x="231" y="156"/>
                  </a:lnTo>
                  <a:lnTo>
                    <a:pt x="227" y="142"/>
                  </a:lnTo>
                  <a:lnTo>
                    <a:pt x="225" y="128"/>
                  </a:lnTo>
                  <a:lnTo>
                    <a:pt x="231" y="113"/>
                  </a:lnTo>
                  <a:lnTo>
                    <a:pt x="229" y="96"/>
                  </a:lnTo>
                  <a:lnTo>
                    <a:pt x="224" y="83"/>
                  </a:lnTo>
                  <a:lnTo>
                    <a:pt x="211" y="78"/>
                  </a:lnTo>
                  <a:lnTo>
                    <a:pt x="200" y="83"/>
                  </a:lnTo>
                  <a:lnTo>
                    <a:pt x="190" y="78"/>
                  </a:lnTo>
                  <a:lnTo>
                    <a:pt x="184" y="67"/>
                  </a:lnTo>
                  <a:lnTo>
                    <a:pt x="182" y="53"/>
                  </a:lnTo>
                  <a:lnTo>
                    <a:pt x="180" y="37"/>
                  </a:lnTo>
                  <a:lnTo>
                    <a:pt x="172" y="20"/>
                  </a:lnTo>
                  <a:lnTo>
                    <a:pt x="160" y="8"/>
                  </a:lnTo>
                  <a:lnTo>
                    <a:pt x="145" y="0"/>
                  </a:lnTo>
                  <a:lnTo>
                    <a:pt x="128" y="3"/>
                  </a:lnTo>
                  <a:lnTo>
                    <a:pt x="131" y="17"/>
                  </a:lnTo>
                  <a:lnTo>
                    <a:pt x="128" y="26"/>
                  </a:lnTo>
                  <a:lnTo>
                    <a:pt x="117" y="33"/>
                  </a:lnTo>
                  <a:lnTo>
                    <a:pt x="108" y="31"/>
                  </a:lnTo>
                  <a:lnTo>
                    <a:pt x="100" y="19"/>
                  </a:lnTo>
                  <a:lnTo>
                    <a:pt x="87" y="27"/>
                  </a:lnTo>
                  <a:lnTo>
                    <a:pt x="83" y="39"/>
                  </a:lnTo>
                  <a:lnTo>
                    <a:pt x="72" y="48"/>
                  </a:lnTo>
                  <a:lnTo>
                    <a:pt x="65" y="59"/>
                  </a:lnTo>
                  <a:lnTo>
                    <a:pt x="52" y="68"/>
                  </a:lnTo>
                  <a:lnTo>
                    <a:pt x="38" y="75"/>
                  </a:lnTo>
                  <a:lnTo>
                    <a:pt x="22" y="74"/>
                  </a:lnTo>
                  <a:lnTo>
                    <a:pt x="6" y="77"/>
                  </a:lnTo>
                  <a:lnTo>
                    <a:pt x="11" y="92"/>
                  </a:lnTo>
                  <a:lnTo>
                    <a:pt x="16" y="106"/>
                  </a:lnTo>
                  <a:lnTo>
                    <a:pt x="26" y="113"/>
                  </a:lnTo>
                  <a:lnTo>
                    <a:pt x="33" y="124"/>
                  </a:lnTo>
                  <a:lnTo>
                    <a:pt x="38" y="136"/>
                  </a:lnTo>
                  <a:lnTo>
                    <a:pt x="49" y="138"/>
                  </a:lnTo>
                  <a:lnTo>
                    <a:pt x="55" y="152"/>
                  </a:lnTo>
                  <a:lnTo>
                    <a:pt x="47" y="163"/>
                  </a:lnTo>
                  <a:lnTo>
                    <a:pt x="38" y="169"/>
                  </a:lnTo>
                  <a:lnTo>
                    <a:pt x="30" y="178"/>
                  </a:lnTo>
                  <a:lnTo>
                    <a:pt x="33" y="195"/>
                  </a:lnTo>
                  <a:lnTo>
                    <a:pt x="36" y="211"/>
                  </a:lnTo>
                  <a:lnTo>
                    <a:pt x="24" y="214"/>
                  </a:lnTo>
                  <a:lnTo>
                    <a:pt x="17" y="224"/>
                  </a:lnTo>
                  <a:lnTo>
                    <a:pt x="14" y="239"/>
                  </a:lnTo>
                  <a:lnTo>
                    <a:pt x="19" y="249"/>
                  </a:lnTo>
                  <a:lnTo>
                    <a:pt x="9" y="261"/>
                  </a:lnTo>
                  <a:lnTo>
                    <a:pt x="3" y="273"/>
                  </a:lnTo>
                  <a:lnTo>
                    <a:pt x="0" y="287"/>
                  </a:lnTo>
                  <a:lnTo>
                    <a:pt x="2" y="301"/>
                  </a:lnTo>
                  <a:lnTo>
                    <a:pt x="10" y="313"/>
                  </a:lnTo>
                  <a:lnTo>
                    <a:pt x="20" y="307"/>
                  </a:lnTo>
                  <a:lnTo>
                    <a:pt x="29" y="313"/>
                  </a:lnTo>
                  <a:lnTo>
                    <a:pt x="34" y="326"/>
                  </a:lnTo>
                  <a:lnTo>
                    <a:pt x="28" y="338"/>
                  </a:lnTo>
                  <a:lnTo>
                    <a:pt x="29" y="351"/>
                  </a:lnTo>
                  <a:lnTo>
                    <a:pt x="30" y="354"/>
                  </a:lnTo>
                  <a:lnTo>
                    <a:pt x="41" y="350"/>
                  </a:lnTo>
                  <a:lnTo>
                    <a:pt x="56" y="345"/>
                  </a:lnTo>
                  <a:lnTo>
                    <a:pt x="69" y="350"/>
                  </a:lnTo>
                  <a:lnTo>
                    <a:pt x="77" y="363"/>
                  </a:lnTo>
                  <a:lnTo>
                    <a:pt x="84" y="376"/>
                  </a:lnTo>
                  <a:lnTo>
                    <a:pt x="97" y="386"/>
                  </a:lnTo>
                  <a:lnTo>
                    <a:pt x="110" y="393"/>
                  </a:lnTo>
                  <a:lnTo>
                    <a:pt x="116" y="405"/>
                  </a:lnTo>
                  <a:lnTo>
                    <a:pt x="119" y="420"/>
                  </a:lnTo>
                  <a:lnTo>
                    <a:pt x="129" y="429"/>
                  </a:lnTo>
                  <a:lnTo>
                    <a:pt x="144" y="431"/>
                  </a:lnTo>
                  <a:lnTo>
                    <a:pt x="151" y="429"/>
                  </a:lnTo>
                  <a:lnTo>
                    <a:pt x="147" y="412"/>
                  </a:lnTo>
                  <a:lnTo>
                    <a:pt x="156" y="401"/>
                  </a:lnTo>
                  <a:lnTo>
                    <a:pt x="167" y="399"/>
                  </a:lnTo>
                  <a:lnTo>
                    <a:pt x="181" y="403"/>
                  </a:lnTo>
                  <a:lnTo>
                    <a:pt x="194" y="409"/>
                  </a:lnTo>
                  <a:lnTo>
                    <a:pt x="203" y="406"/>
                  </a:lnTo>
                  <a:lnTo>
                    <a:pt x="209" y="416"/>
                  </a:lnTo>
                  <a:lnTo>
                    <a:pt x="215" y="423"/>
                  </a:lnTo>
                  <a:lnTo>
                    <a:pt x="226" y="426"/>
                  </a:lnTo>
                  <a:lnTo>
                    <a:pt x="231" y="419"/>
                  </a:lnTo>
                  <a:lnTo>
                    <a:pt x="227" y="400"/>
                  </a:lnTo>
                  <a:lnTo>
                    <a:pt x="223" y="381"/>
                  </a:lnTo>
                  <a:lnTo>
                    <a:pt x="223" y="369"/>
                  </a:lnTo>
                  <a:lnTo>
                    <a:pt x="231" y="355"/>
                  </a:lnTo>
                  <a:lnTo>
                    <a:pt x="242" y="349"/>
                  </a:lnTo>
                  <a:lnTo>
                    <a:pt x="254" y="351"/>
                  </a:lnTo>
                  <a:lnTo>
                    <a:pt x="265" y="361"/>
                  </a:lnTo>
                  <a:lnTo>
                    <a:pt x="267" y="371"/>
                  </a:lnTo>
                  <a:lnTo>
                    <a:pt x="266" y="383"/>
                  </a:lnTo>
                  <a:lnTo>
                    <a:pt x="271" y="393"/>
                  </a:lnTo>
                  <a:lnTo>
                    <a:pt x="282" y="395"/>
                  </a:lnTo>
                  <a:lnTo>
                    <a:pt x="292" y="393"/>
                  </a:lnTo>
                  <a:lnTo>
                    <a:pt x="301" y="388"/>
                  </a:lnTo>
                  <a:lnTo>
                    <a:pt x="316" y="393"/>
                  </a:lnTo>
                  <a:lnTo>
                    <a:pt x="328" y="398"/>
                  </a:lnTo>
                  <a:lnTo>
                    <a:pt x="339" y="391"/>
                  </a:lnTo>
                  <a:lnTo>
                    <a:pt x="345" y="390"/>
                  </a:lnTo>
                  <a:lnTo>
                    <a:pt x="349" y="366"/>
                  </a:lnTo>
                  <a:lnTo>
                    <a:pt x="348" y="355"/>
                  </a:lnTo>
                  <a:lnTo>
                    <a:pt x="350" y="341"/>
                  </a:lnTo>
                  <a:lnTo>
                    <a:pt x="358" y="332"/>
                  </a:lnTo>
                  <a:lnTo>
                    <a:pt x="375" y="329"/>
                  </a:lnTo>
                  <a:lnTo>
                    <a:pt x="390" y="325"/>
                  </a:lnTo>
                  <a:lnTo>
                    <a:pt x="401" y="316"/>
                  </a:lnTo>
                  <a:lnTo>
                    <a:pt x="409" y="302"/>
                  </a:lnTo>
                  <a:lnTo>
                    <a:pt x="408" y="284"/>
                  </a:lnTo>
                  <a:lnTo>
                    <a:pt x="403" y="268"/>
                  </a:lnTo>
                  <a:lnTo>
                    <a:pt x="411" y="254"/>
                  </a:lnTo>
                  <a:lnTo>
                    <a:pt x="424" y="253"/>
                  </a:lnTo>
                  <a:lnTo>
                    <a:pt x="435" y="247"/>
                  </a:lnTo>
                  <a:lnTo>
                    <a:pt x="442" y="233"/>
                  </a:lnTo>
                  <a:lnTo>
                    <a:pt x="453" y="227"/>
                  </a:lnTo>
                  <a:lnTo>
                    <a:pt x="462" y="224"/>
                  </a:lnTo>
                  <a:lnTo>
                    <a:pt x="466" y="217"/>
                  </a:lnTo>
                  <a:lnTo>
                    <a:pt x="460" y="203"/>
                  </a:lnTo>
                  <a:lnTo>
                    <a:pt x="449" y="198"/>
                  </a:lnTo>
                  <a:lnTo>
                    <a:pt x="441" y="189"/>
                  </a:lnTo>
                  <a:lnTo>
                    <a:pt x="443" y="179"/>
                  </a:lnTo>
                  <a:lnTo>
                    <a:pt x="435" y="177"/>
                  </a:lnTo>
                  <a:lnTo>
                    <a:pt x="424" y="178"/>
                  </a:lnTo>
                  <a:lnTo>
                    <a:pt x="414" y="188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gray">
            <a:xfrm>
              <a:off x="4595" y="2136"/>
              <a:ext cx="679" cy="542"/>
            </a:xfrm>
            <a:custGeom>
              <a:avLst/>
              <a:gdLst>
                <a:gd name="T0" fmla="*/ 252 w 537"/>
                <a:gd name="T1" fmla="*/ 69 h 460"/>
                <a:gd name="T2" fmla="*/ 246 w 537"/>
                <a:gd name="T3" fmla="*/ 110 h 460"/>
                <a:gd name="T4" fmla="*/ 270 w 537"/>
                <a:gd name="T5" fmla="*/ 94 h 460"/>
                <a:gd name="T6" fmla="*/ 308 w 537"/>
                <a:gd name="T7" fmla="*/ 101 h 460"/>
                <a:gd name="T8" fmla="*/ 358 w 537"/>
                <a:gd name="T9" fmla="*/ 89 h 460"/>
                <a:gd name="T10" fmla="*/ 378 w 537"/>
                <a:gd name="T11" fmla="*/ 46 h 460"/>
                <a:gd name="T12" fmla="*/ 406 w 537"/>
                <a:gd name="T13" fmla="*/ 31 h 460"/>
                <a:gd name="T14" fmla="*/ 429 w 537"/>
                <a:gd name="T15" fmla="*/ 12 h 460"/>
                <a:gd name="T16" fmla="*/ 460 w 537"/>
                <a:gd name="T17" fmla="*/ 13 h 460"/>
                <a:gd name="T18" fmla="*/ 494 w 537"/>
                <a:gd name="T19" fmla="*/ 0 h 460"/>
                <a:gd name="T20" fmla="*/ 515 w 537"/>
                <a:gd name="T21" fmla="*/ 34 h 460"/>
                <a:gd name="T22" fmla="*/ 526 w 537"/>
                <a:gd name="T23" fmla="*/ 76 h 460"/>
                <a:gd name="T24" fmla="*/ 532 w 537"/>
                <a:gd name="T25" fmla="*/ 127 h 460"/>
                <a:gd name="T26" fmla="*/ 519 w 537"/>
                <a:gd name="T27" fmla="*/ 198 h 460"/>
                <a:gd name="T28" fmla="*/ 493 w 537"/>
                <a:gd name="T29" fmla="*/ 226 h 460"/>
                <a:gd name="T30" fmla="*/ 471 w 537"/>
                <a:gd name="T31" fmla="*/ 205 h 460"/>
                <a:gd name="T32" fmla="*/ 451 w 537"/>
                <a:gd name="T33" fmla="*/ 173 h 460"/>
                <a:gd name="T34" fmla="*/ 412 w 537"/>
                <a:gd name="T35" fmla="*/ 174 h 460"/>
                <a:gd name="T36" fmla="*/ 428 w 537"/>
                <a:gd name="T37" fmla="*/ 202 h 460"/>
                <a:gd name="T38" fmla="*/ 407 w 537"/>
                <a:gd name="T39" fmla="*/ 218 h 460"/>
                <a:gd name="T40" fmla="*/ 375 w 537"/>
                <a:gd name="T41" fmla="*/ 250 h 460"/>
                <a:gd name="T42" fmla="*/ 339 w 537"/>
                <a:gd name="T43" fmla="*/ 251 h 460"/>
                <a:gd name="T44" fmla="*/ 298 w 537"/>
                <a:gd name="T45" fmla="*/ 274 h 460"/>
                <a:gd name="T46" fmla="*/ 261 w 537"/>
                <a:gd name="T47" fmla="*/ 306 h 460"/>
                <a:gd name="T48" fmla="*/ 228 w 537"/>
                <a:gd name="T49" fmla="*/ 328 h 460"/>
                <a:gd name="T50" fmla="*/ 193 w 537"/>
                <a:gd name="T51" fmla="*/ 356 h 460"/>
                <a:gd name="T52" fmla="*/ 170 w 537"/>
                <a:gd name="T53" fmla="*/ 389 h 460"/>
                <a:gd name="T54" fmla="*/ 140 w 537"/>
                <a:gd name="T55" fmla="*/ 383 h 460"/>
                <a:gd name="T56" fmla="*/ 115 w 537"/>
                <a:gd name="T57" fmla="*/ 398 h 460"/>
                <a:gd name="T58" fmla="*/ 89 w 537"/>
                <a:gd name="T59" fmla="*/ 419 h 460"/>
                <a:gd name="T60" fmla="*/ 89 w 537"/>
                <a:gd name="T61" fmla="*/ 459 h 460"/>
                <a:gd name="T62" fmla="*/ 52 w 537"/>
                <a:gd name="T63" fmla="*/ 442 h 460"/>
                <a:gd name="T64" fmla="*/ 20 w 537"/>
                <a:gd name="T65" fmla="*/ 420 h 460"/>
                <a:gd name="T66" fmla="*/ 0 w 537"/>
                <a:gd name="T67" fmla="*/ 397 h 460"/>
                <a:gd name="T68" fmla="*/ 5 w 537"/>
                <a:gd name="T69" fmla="*/ 348 h 460"/>
                <a:gd name="T70" fmla="*/ 45 w 537"/>
                <a:gd name="T71" fmla="*/ 332 h 460"/>
                <a:gd name="T72" fmla="*/ 62 w 537"/>
                <a:gd name="T73" fmla="*/ 294 h 460"/>
                <a:gd name="T74" fmla="*/ 66 w 537"/>
                <a:gd name="T75" fmla="*/ 261 h 460"/>
                <a:gd name="T76" fmla="*/ 97 w 537"/>
                <a:gd name="T77" fmla="*/ 240 h 460"/>
                <a:gd name="T78" fmla="*/ 121 w 537"/>
                <a:gd name="T79" fmla="*/ 222 h 460"/>
                <a:gd name="T80" fmla="*/ 96 w 537"/>
                <a:gd name="T81" fmla="*/ 196 h 460"/>
                <a:gd name="T82" fmla="*/ 79 w 537"/>
                <a:gd name="T83" fmla="*/ 185 h 460"/>
                <a:gd name="T84" fmla="*/ 66 w 537"/>
                <a:gd name="T85" fmla="*/ 169 h 460"/>
                <a:gd name="T86" fmla="*/ 45 w 537"/>
                <a:gd name="T87" fmla="*/ 127 h 460"/>
                <a:gd name="T88" fmla="*/ 45 w 537"/>
                <a:gd name="T89" fmla="*/ 96 h 460"/>
                <a:gd name="T90" fmla="*/ 72 w 537"/>
                <a:gd name="T91" fmla="*/ 60 h 460"/>
                <a:gd name="T92" fmla="*/ 114 w 537"/>
                <a:gd name="T93" fmla="*/ 49 h 460"/>
                <a:gd name="T94" fmla="*/ 148 w 537"/>
                <a:gd name="T95" fmla="*/ 31 h 460"/>
                <a:gd name="T96" fmla="*/ 181 w 537"/>
                <a:gd name="T97" fmla="*/ 31 h 460"/>
                <a:gd name="T98" fmla="*/ 217 w 537"/>
                <a:gd name="T99" fmla="*/ 45 h 460"/>
                <a:gd name="T100" fmla="*/ 238 w 537"/>
                <a:gd name="T101" fmla="*/ 39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37" h="460">
                  <a:moveTo>
                    <a:pt x="238" y="39"/>
                  </a:moveTo>
                  <a:lnTo>
                    <a:pt x="246" y="55"/>
                  </a:lnTo>
                  <a:lnTo>
                    <a:pt x="252" y="69"/>
                  </a:lnTo>
                  <a:lnTo>
                    <a:pt x="248" y="87"/>
                  </a:lnTo>
                  <a:lnTo>
                    <a:pt x="245" y="101"/>
                  </a:lnTo>
                  <a:lnTo>
                    <a:pt x="246" y="110"/>
                  </a:lnTo>
                  <a:lnTo>
                    <a:pt x="255" y="113"/>
                  </a:lnTo>
                  <a:lnTo>
                    <a:pt x="263" y="106"/>
                  </a:lnTo>
                  <a:lnTo>
                    <a:pt x="270" y="94"/>
                  </a:lnTo>
                  <a:lnTo>
                    <a:pt x="282" y="88"/>
                  </a:lnTo>
                  <a:lnTo>
                    <a:pt x="297" y="92"/>
                  </a:lnTo>
                  <a:lnTo>
                    <a:pt x="308" y="101"/>
                  </a:lnTo>
                  <a:lnTo>
                    <a:pt x="324" y="99"/>
                  </a:lnTo>
                  <a:lnTo>
                    <a:pt x="344" y="95"/>
                  </a:lnTo>
                  <a:lnTo>
                    <a:pt x="358" y="89"/>
                  </a:lnTo>
                  <a:lnTo>
                    <a:pt x="366" y="71"/>
                  </a:lnTo>
                  <a:lnTo>
                    <a:pt x="368" y="55"/>
                  </a:lnTo>
                  <a:lnTo>
                    <a:pt x="378" y="46"/>
                  </a:lnTo>
                  <a:lnTo>
                    <a:pt x="384" y="33"/>
                  </a:lnTo>
                  <a:lnTo>
                    <a:pt x="392" y="26"/>
                  </a:lnTo>
                  <a:lnTo>
                    <a:pt x="406" y="31"/>
                  </a:lnTo>
                  <a:lnTo>
                    <a:pt x="417" y="35"/>
                  </a:lnTo>
                  <a:lnTo>
                    <a:pt x="424" y="27"/>
                  </a:lnTo>
                  <a:lnTo>
                    <a:pt x="429" y="12"/>
                  </a:lnTo>
                  <a:lnTo>
                    <a:pt x="440" y="1"/>
                  </a:lnTo>
                  <a:lnTo>
                    <a:pt x="451" y="6"/>
                  </a:lnTo>
                  <a:lnTo>
                    <a:pt x="460" y="13"/>
                  </a:lnTo>
                  <a:lnTo>
                    <a:pt x="471" y="8"/>
                  </a:lnTo>
                  <a:lnTo>
                    <a:pt x="487" y="6"/>
                  </a:lnTo>
                  <a:lnTo>
                    <a:pt x="494" y="0"/>
                  </a:lnTo>
                  <a:lnTo>
                    <a:pt x="493" y="13"/>
                  </a:lnTo>
                  <a:lnTo>
                    <a:pt x="501" y="23"/>
                  </a:lnTo>
                  <a:lnTo>
                    <a:pt x="515" y="34"/>
                  </a:lnTo>
                  <a:lnTo>
                    <a:pt x="526" y="44"/>
                  </a:lnTo>
                  <a:lnTo>
                    <a:pt x="525" y="61"/>
                  </a:lnTo>
                  <a:lnTo>
                    <a:pt x="526" y="76"/>
                  </a:lnTo>
                  <a:lnTo>
                    <a:pt x="534" y="92"/>
                  </a:lnTo>
                  <a:lnTo>
                    <a:pt x="536" y="110"/>
                  </a:lnTo>
                  <a:lnTo>
                    <a:pt x="532" y="127"/>
                  </a:lnTo>
                  <a:lnTo>
                    <a:pt x="524" y="154"/>
                  </a:lnTo>
                  <a:lnTo>
                    <a:pt x="521" y="176"/>
                  </a:lnTo>
                  <a:lnTo>
                    <a:pt x="519" y="198"/>
                  </a:lnTo>
                  <a:lnTo>
                    <a:pt x="514" y="211"/>
                  </a:lnTo>
                  <a:lnTo>
                    <a:pt x="504" y="220"/>
                  </a:lnTo>
                  <a:lnTo>
                    <a:pt x="493" y="226"/>
                  </a:lnTo>
                  <a:lnTo>
                    <a:pt x="481" y="224"/>
                  </a:lnTo>
                  <a:lnTo>
                    <a:pt x="473" y="219"/>
                  </a:lnTo>
                  <a:lnTo>
                    <a:pt x="471" y="205"/>
                  </a:lnTo>
                  <a:lnTo>
                    <a:pt x="466" y="193"/>
                  </a:lnTo>
                  <a:lnTo>
                    <a:pt x="456" y="186"/>
                  </a:lnTo>
                  <a:lnTo>
                    <a:pt x="451" y="173"/>
                  </a:lnTo>
                  <a:lnTo>
                    <a:pt x="437" y="171"/>
                  </a:lnTo>
                  <a:lnTo>
                    <a:pt x="423" y="167"/>
                  </a:lnTo>
                  <a:lnTo>
                    <a:pt x="412" y="174"/>
                  </a:lnTo>
                  <a:lnTo>
                    <a:pt x="409" y="185"/>
                  </a:lnTo>
                  <a:lnTo>
                    <a:pt x="421" y="193"/>
                  </a:lnTo>
                  <a:lnTo>
                    <a:pt x="428" y="202"/>
                  </a:lnTo>
                  <a:lnTo>
                    <a:pt x="427" y="213"/>
                  </a:lnTo>
                  <a:lnTo>
                    <a:pt x="421" y="219"/>
                  </a:lnTo>
                  <a:lnTo>
                    <a:pt x="407" y="218"/>
                  </a:lnTo>
                  <a:lnTo>
                    <a:pt x="399" y="229"/>
                  </a:lnTo>
                  <a:lnTo>
                    <a:pt x="387" y="239"/>
                  </a:lnTo>
                  <a:lnTo>
                    <a:pt x="375" y="250"/>
                  </a:lnTo>
                  <a:lnTo>
                    <a:pt x="362" y="249"/>
                  </a:lnTo>
                  <a:lnTo>
                    <a:pt x="353" y="245"/>
                  </a:lnTo>
                  <a:lnTo>
                    <a:pt x="339" y="251"/>
                  </a:lnTo>
                  <a:lnTo>
                    <a:pt x="331" y="264"/>
                  </a:lnTo>
                  <a:lnTo>
                    <a:pt x="318" y="269"/>
                  </a:lnTo>
                  <a:lnTo>
                    <a:pt x="298" y="274"/>
                  </a:lnTo>
                  <a:lnTo>
                    <a:pt x="283" y="281"/>
                  </a:lnTo>
                  <a:lnTo>
                    <a:pt x="269" y="291"/>
                  </a:lnTo>
                  <a:lnTo>
                    <a:pt x="261" y="306"/>
                  </a:lnTo>
                  <a:lnTo>
                    <a:pt x="251" y="318"/>
                  </a:lnTo>
                  <a:lnTo>
                    <a:pt x="240" y="320"/>
                  </a:lnTo>
                  <a:lnTo>
                    <a:pt x="228" y="328"/>
                  </a:lnTo>
                  <a:lnTo>
                    <a:pt x="218" y="341"/>
                  </a:lnTo>
                  <a:lnTo>
                    <a:pt x="205" y="348"/>
                  </a:lnTo>
                  <a:lnTo>
                    <a:pt x="193" y="356"/>
                  </a:lnTo>
                  <a:lnTo>
                    <a:pt x="186" y="370"/>
                  </a:lnTo>
                  <a:lnTo>
                    <a:pt x="180" y="383"/>
                  </a:lnTo>
                  <a:lnTo>
                    <a:pt x="170" y="389"/>
                  </a:lnTo>
                  <a:lnTo>
                    <a:pt x="161" y="385"/>
                  </a:lnTo>
                  <a:lnTo>
                    <a:pt x="149" y="378"/>
                  </a:lnTo>
                  <a:lnTo>
                    <a:pt x="140" y="383"/>
                  </a:lnTo>
                  <a:lnTo>
                    <a:pt x="136" y="393"/>
                  </a:lnTo>
                  <a:lnTo>
                    <a:pt x="124" y="391"/>
                  </a:lnTo>
                  <a:lnTo>
                    <a:pt x="115" y="398"/>
                  </a:lnTo>
                  <a:lnTo>
                    <a:pt x="109" y="411"/>
                  </a:lnTo>
                  <a:lnTo>
                    <a:pt x="101" y="414"/>
                  </a:lnTo>
                  <a:lnTo>
                    <a:pt x="89" y="419"/>
                  </a:lnTo>
                  <a:lnTo>
                    <a:pt x="85" y="433"/>
                  </a:lnTo>
                  <a:lnTo>
                    <a:pt x="88" y="447"/>
                  </a:lnTo>
                  <a:lnTo>
                    <a:pt x="89" y="459"/>
                  </a:lnTo>
                  <a:lnTo>
                    <a:pt x="75" y="457"/>
                  </a:lnTo>
                  <a:lnTo>
                    <a:pt x="62" y="445"/>
                  </a:lnTo>
                  <a:lnTo>
                    <a:pt x="52" y="442"/>
                  </a:lnTo>
                  <a:lnTo>
                    <a:pt x="41" y="433"/>
                  </a:lnTo>
                  <a:lnTo>
                    <a:pt x="29" y="430"/>
                  </a:lnTo>
                  <a:lnTo>
                    <a:pt x="20" y="420"/>
                  </a:lnTo>
                  <a:lnTo>
                    <a:pt x="12" y="406"/>
                  </a:lnTo>
                  <a:lnTo>
                    <a:pt x="3" y="397"/>
                  </a:lnTo>
                  <a:lnTo>
                    <a:pt x="0" y="397"/>
                  </a:lnTo>
                  <a:lnTo>
                    <a:pt x="4" y="376"/>
                  </a:lnTo>
                  <a:lnTo>
                    <a:pt x="3" y="362"/>
                  </a:lnTo>
                  <a:lnTo>
                    <a:pt x="5" y="348"/>
                  </a:lnTo>
                  <a:lnTo>
                    <a:pt x="13" y="339"/>
                  </a:lnTo>
                  <a:lnTo>
                    <a:pt x="29" y="335"/>
                  </a:lnTo>
                  <a:lnTo>
                    <a:pt x="45" y="332"/>
                  </a:lnTo>
                  <a:lnTo>
                    <a:pt x="56" y="322"/>
                  </a:lnTo>
                  <a:lnTo>
                    <a:pt x="64" y="310"/>
                  </a:lnTo>
                  <a:lnTo>
                    <a:pt x="62" y="294"/>
                  </a:lnTo>
                  <a:lnTo>
                    <a:pt x="60" y="284"/>
                  </a:lnTo>
                  <a:lnTo>
                    <a:pt x="58" y="276"/>
                  </a:lnTo>
                  <a:lnTo>
                    <a:pt x="66" y="261"/>
                  </a:lnTo>
                  <a:lnTo>
                    <a:pt x="79" y="260"/>
                  </a:lnTo>
                  <a:lnTo>
                    <a:pt x="90" y="254"/>
                  </a:lnTo>
                  <a:lnTo>
                    <a:pt x="97" y="240"/>
                  </a:lnTo>
                  <a:lnTo>
                    <a:pt x="109" y="233"/>
                  </a:lnTo>
                  <a:lnTo>
                    <a:pt x="117" y="231"/>
                  </a:lnTo>
                  <a:lnTo>
                    <a:pt x="121" y="222"/>
                  </a:lnTo>
                  <a:lnTo>
                    <a:pt x="115" y="210"/>
                  </a:lnTo>
                  <a:lnTo>
                    <a:pt x="104" y="206"/>
                  </a:lnTo>
                  <a:lnTo>
                    <a:pt x="96" y="196"/>
                  </a:lnTo>
                  <a:lnTo>
                    <a:pt x="98" y="186"/>
                  </a:lnTo>
                  <a:lnTo>
                    <a:pt x="89" y="184"/>
                  </a:lnTo>
                  <a:lnTo>
                    <a:pt x="79" y="185"/>
                  </a:lnTo>
                  <a:lnTo>
                    <a:pt x="69" y="195"/>
                  </a:lnTo>
                  <a:lnTo>
                    <a:pt x="74" y="181"/>
                  </a:lnTo>
                  <a:lnTo>
                    <a:pt x="66" y="169"/>
                  </a:lnTo>
                  <a:lnTo>
                    <a:pt x="56" y="154"/>
                  </a:lnTo>
                  <a:lnTo>
                    <a:pt x="47" y="140"/>
                  </a:lnTo>
                  <a:lnTo>
                    <a:pt x="45" y="127"/>
                  </a:lnTo>
                  <a:lnTo>
                    <a:pt x="39" y="120"/>
                  </a:lnTo>
                  <a:lnTo>
                    <a:pt x="40" y="107"/>
                  </a:lnTo>
                  <a:lnTo>
                    <a:pt x="45" y="96"/>
                  </a:lnTo>
                  <a:lnTo>
                    <a:pt x="47" y="78"/>
                  </a:lnTo>
                  <a:lnTo>
                    <a:pt x="57" y="66"/>
                  </a:lnTo>
                  <a:lnTo>
                    <a:pt x="72" y="60"/>
                  </a:lnTo>
                  <a:lnTo>
                    <a:pt x="84" y="51"/>
                  </a:lnTo>
                  <a:lnTo>
                    <a:pt x="101" y="46"/>
                  </a:lnTo>
                  <a:lnTo>
                    <a:pt x="114" y="49"/>
                  </a:lnTo>
                  <a:lnTo>
                    <a:pt x="130" y="45"/>
                  </a:lnTo>
                  <a:lnTo>
                    <a:pt x="137" y="37"/>
                  </a:lnTo>
                  <a:lnTo>
                    <a:pt x="148" y="31"/>
                  </a:lnTo>
                  <a:lnTo>
                    <a:pt x="162" y="33"/>
                  </a:lnTo>
                  <a:lnTo>
                    <a:pt x="172" y="29"/>
                  </a:lnTo>
                  <a:lnTo>
                    <a:pt x="181" y="31"/>
                  </a:lnTo>
                  <a:lnTo>
                    <a:pt x="195" y="41"/>
                  </a:lnTo>
                  <a:lnTo>
                    <a:pt x="205" y="42"/>
                  </a:lnTo>
                  <a:lnTo>
                    <a:pt x="217" y="45"/>
                  </a:lnTo>
                  <a:lnTo>
                    <a:pt x="226" y="34"/>
                  </a:lnTo>
                  <a:lnTo>
                    <a:pt x="234" y="27"/>
                  </a:lnTo>
                  <a:lnTo>
                    <a:pt x="238" y="39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gray">
            <a:xfrm>
              <a:off x="3940" y="2552"/>
              <a:ext cx="1126" cy="1196"/>
            </a:xfrm>
            <a:custGeom>
              <a:avLst/>
              <a:gdLst>
                <a:gd name="T0" fmla="*/ 258 w 891"/>
                <a:gd name="T1" fmla="*/ 30 h 1016"/>
                <a:gd name="T2" fmla="*/ 318 w 891"/>
                <a:gd name="T3" fmla="*/ 86 h 1016"/>
                <a:gd name="T4" fmla="*/ 367 w 891"/>
                <a:gd name="T5" fmla="*/ 63 h 1016"/>
                <a:gd name="T6" fmla="*/ 401 w 891"/>
                <a:gd name="T7" fmla="*/ 54 h 1016"/>
                <a:gd name="T8" fmla="*/ 439 w 891"/>
                <a:gd name="T9" fmla="*/ 15 h 1016"/>
                <a:gd name="T10" fmla="*/ 475 w 891"/>
                <a:gd name="T11" fmla="*/ 43 h 1016"/>
                <a:gd name="T12" fmla="*/ 538 w 891"/>
                <a:gd name="T13" fmla="*/ 66 h 1016"/>
                <a:gd name="T14" fmla="*/ 573 w 891"/>
                <a:gd name="T15" fmla="*/ 142 h 1016"/>
                <a:gd name="T16" fmla="*/ 626 w 891"/>
                <a:gd name="T17" fmla="*/ 184 h 1016"/>
                <a:gd name="T18" fmla="*/ 619 w 891"/>
                <a:gd name="T19" fmla="*/ 252 h 1016"/>
                <a:gd name="T20" fmla="*/ 664 w 891"/>
                <a:gd name="T21" fmla="*/ 309 h 1016"/>
                <a:gd name="T22" fmla="*/ 710 w 891"/>
                <a:gd name="T23" fmla="*/ 366 h 1016"/>
                <a:gd name="T24" fmla="*/ 764 w 891"/>
                <a:gd name="T25" fmla="*/ 419 h 1016"/>
                <a:gd name="T26" fmla="*/ 815 w 891"/>
                <a:gd name="T27" fmla="*/ 468 h 1016"/>
                <a:gd name="T28" fmla="*/ 881 w 891"/>
                <a:gd name="T29" fmla="*/ 527 h 1016"/>
                <a:gd name="T30" fmla="*/ 864 w 891"/>
                <a:gd name="T31" fmla="*/ 603 h 1016"/>
                <a:gd name="T32" fmla="*/ 813 w 891"/>
                <a:gd name="T33" fmla="*/ 647 h 1016"/>
                <a:gd name="T34" fmla="*/ 749 w 891"/>
                <a:gd name="T35" fmla="*/ 706 h 1016"/>
                <a:gd name="T36" fmla="*/ 687 w 891"/>
                <a:gd name="T37" fmla="*/ 753 h 1016"/>
                <a:gd name="T38" fmla="*/ 735 w 891"/>
                <a:gd name="T39" fmla="*/ 838 h 1016"/>
                <a:gd name="T40" fmla="*/ 750 w 891"/>
                <a:gd name="T41" fmla="*/ 907 h 1016"/>
                <a:gd name="T42" fmla="*/ 711 w 891"/>
                <a:gd name="T43" fmla="*/ 926 h 1016"/>
                <a:gd name="T44" fmla="*/ 650 w 891"/>
                <a:gd name="T45" fmla="*/ 903 h 1016"/>
                <a:gd name="T46" fmla="*/ 598 w 891"/>
                <a:gd name="T47" fmla="*/ 864 h 1016"/>
                <a:gd name="T48" fmla="*/ 561 w 891"/>
                <a:gd name="T49" fmla="*/ 912 h 1016"/>
                <a:gd name="T50" fmla="*/ 494 w 891"/>
                <a:gd name="T51" fmla="*/ 932 h 1016"/>
                <a:gd name="T52" fmla="*/ 415 w 891"/>
                <a:gd name="T53" fmla="*/ 954 h 1016"/>
                <a:gd name="T54" fmla="*/ 348 w 891"/>
                <a:gd name="T55" fmla="*/ 944 h 1016"/>
                <a:gd name="T56" fmla="*/ 275 w 891"/>
                <a:gd name="T57" fmla="*/ 915 h 1016"/>
                <a:gd name="T58" fmla="*/ 260 w 891"/>
                <a:gd name="T59" fmla="*/ 985 h 1016"/>
                <a:gd name="T60" fmla="*/ 208 w 891"/>
                <a:gd name="T61" fmla="*/ 985 h 1016"/>
                <a:gd name="T62" fmla="*/ 168 w 891"/>
                <a:gd name="T63" fmla="*/ 919 h 1016"/>
                <a:gd name="T64" fmla="*/ 107 w 891"/>
                <a:gd name="T65" fmla="*/ 930 h 1016"/>
                <a:gd name="T66" fmla="*/ 169 w 891"/>
                <a:gd name="T67" fmla="*/ 884 h 1016"/>
                <a:gd name="T68" fmla="*/ 207 w 891"/>
                <a:gd name="T69" fmla="*/ 867 h 1016"/>
                <a:gd name="T70" fmla="*/ 212 w 891"/>
                <a:gd name="T71" fmla="*/ 775 h 1016"/>
                <a:gd name="T72" fmla="*/ 196 w 891"/>
                <a:gd name="T73" fmla="*/ 679 h 1016"/>
                <a:gd name="T74" fmla="*/ 251 w 891"/>
                <a:gd name="T75" fmla="*/ 616 h 1016"/>
                <a:gd name="T76" fmla="*/ 273 w 891"/>
                <a:gd name="T77" fmla="*/ 593 h 1016"/>
                <a:gd name="T78" fmla="*/ 272 w 891"/>
                <a:gd name="T79" fmla="*/ 500 h 1016"/>
                <a:gd name="T80" fmla="*/ 231 w 891"/>
                <a:gd name="T81" fmla="*/ 433 h 1016"/>
                <a:gd name="T82" fmla="*/ 217 w 891"/>
                <a:gd name="T83" fmla="*/ 363 h 1016"/>
                <a:gd name="T84" fmla="*/ 196 w 891"/>
                <a:gd name="T85" fmla="*/ 314 h 1016"/>
                <a:gd name="T86" fmla="*/ 158 w 891"/>
                <a:gd name="T87" fmla="*/ 301 h 1016"/>
                <a:gd name="T88" fmla="*/ 129 w 891"/>
                <a:gd name="T89" fmla="*/ 256 h 1016"/>
                <a:gd name="T90" fmla="*/ 88 w 891"/>
                <a:gd name="T91" fmla="*/ 240 h 1016"/>
                <a:gd name="T92" fmla="*/ 56 w 891"/>
                <a:gd name="T93" fmla="*/ 278 h 1016"/>
                <a:gd name="T94" fmla="*/ 8 w 891"/>
                <a:gd name="T95" fmla="*/ 275 h 1016"/>
                <a:gd name="T96" fmla="*/ 10 w 891"/>
                <a:gd name="T97" fmla="*/ 189 h 1016"/>
                <a:gd name="T98" fmla="*/ 42 w 891"/>
                <a:gd name="T99" fmla="*/ 145 h 1016"/>
                <a:gd name="T100" fmla="*/ 102 w 891"/>
                <a:gd name="T101" fmla="*/ 122 h 1016"/>
                <a:gd name="T102" fmla="*/ 136 w 891"/>
                <a:gd name="T103" fmla="*/ 81 h 1016"/>
                <a:gd name="T104" fmla="*/ 167 w 891"/>
                <a:gd name="T105" fmla="*/ 55 h 1016"/>
                <a:gd name="T106" fmla="*/ 204 w 891"/>
                <a:gd name="T107" fmla="*/ 9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1" h="1016">
                  <a:moveTo>
                    <a:pt x="204" y="9"/>
                  </a:moveTo>
                  <a:lnTo>
                    <a:pt x="214" y="4"/>
                  </a:lnTo>
                  <a:lnTo>
                    <a:pt x="230" y="0"/>
                  </a:lnTo>
                  <a:lnTo>
                    <a:pt x="243" y="4"/>
                  </a:lnTo>
                  <a:lnTo>
                    <a:pt x="251" y="17"/>
                  </a:lnTo>
                  <a:lnTo>
                    <a:pt x="258" y="30"/>
                  </a:lnTo>
                  <a:lnTo>
                    <a:pt x="270" y="40"/>
                  </a:lnTo>
                  <a:lnTo>
                    <a:pt x="284" y="47"/>
                  </a:lnTo>
                  <a:lnTo>
                    <a:pt x="290" y="59"/>
                  </a:lnTo>
                  <a:lnTo>
                    <a:pt x="293" y="74"/>
                  </a:lnTo>
                  <a:lnTo>
                    <a:pt x="302" y="83"/>
                  </a:lnTo>
                  <a:lnTo>
                    <a:pt x="318" y="86"/>
                  </a:lnTo>
                  <a:lnTo>
                    <a:pt x="325" y="83"/>
                  </a:lnTo>
                  <a:lnTo>
                    <a:pt x="321" y="66"/>
                  </a:lnTo>
                  <a:lnTo>
                    <a:pt x="329" y="55"/>
                  </a:lnTo>
                  <a:lnTo>
                    <a:pt x="341" y="53"/>
                  </a:lnTo>
                  <a:lnTo>
                    <a:pt x="355" y="58"/>
                  </a:lnTo>
                  <a:lnTo>
                    <a:pt x="367" y="63"/>
                  </a:lnTo>
                  <a:lnTo>
                    <a:pt x="377" y="60"/>
                  </a:lnTo>
                  <a:lnTo>
                    <a:pt x="383" y="70"/>
                  </a:lnTo>
                  <a:lnTo>
                    <a:pt x="389" y="77"/>
                  </a:lnTo>
                  <a:lnTo>
                    <a:pt x="400" y="80"/>
                  </a:lnTo>
                  <a:lnTo>
                    <a:pt x="405" y="73"/>
                  </a:lnTo>
                  <a:lnTo>
                    <a:pt x="401" y="54"/>
                  </a:lnTo>
                  <a:lnTo>
                    <a:pt x="396" y="36"/>
                  </a:lnTo>
                  <a:lnTo>
                    <a:pt x="396" y="23"/>
                  </a:lnTo>
                  <a:lnTo>
                    <a:pt x="405" y="9"/>
                  </a:lnTo>
                  <a:lnTo>
                    <a:pt x="416" y="3"/>
                  </a:lnTo>
                  <a:lnTo>
                    <a:pt x="427" y="5"/>
                  </a:lnTo>
                  <a:lnTo>
                    <a:pt x="439" y="15"/>
                  </a:lnTo>
                  <a:lnTo>
                    <a:pt x="441" y="25"/>
                  </a:lnTo>
                  <a:lnTo>
                    <a:pt x="440" y="37"/>
                  </a:lnTo>
                  <a:lnTo>
                    <a:pt x="445" y="47"/>
                  </a:lnTo>
                  <a:lnTo>
                    <a:pt x="455" y="49"/>
                  </a:lnTo>
                  <a:lnTo>
                    <a:pt x="466" y="47"/>
                  </a:lnTo>
                  <a:lnTo>
                    <a:pt x="475" y="43"/>
                  </a:lnTo>
                  <a:lnTo>
                    <a:pt x="489" y="47"/>
                  </a:lnTo>
                  <a:lnTo>
                    <a:pt x="502" y="52"/>
                  </a:lnTo>
                  <a:lnTo>
                    <a:pt x="513" y="45"/>
                  </a:lnTo>
                  <a:lnTo>
                    <a:pt x="521" y="44"/>
                  </a:lnTo>
                  <a:lnTo>
                    <a:pt x="530" y="53"/>
                  </a:lnTo>
                  <a:lnTo>
                    <a:pt x="538" y="66"/>
                  </a:lnTo>
                  <a:lnTo>
                    <a:pt x="547" y="76"/>
                  </a:lnTo>
                  <a:lnTo>
                    <a:pt x="560" y="89"/>
                  </a:lnTo>
                  <a:lnTo>
                    <a:pt x="563" y="103"/>
                  </a:lnTo>
                  <a:lnTo>
                    <a:pt x="570" y="117"/>
                  </a:lnTo>
                  <a:lnTo>
                    <a:pt x="576" y="130"/>
                  </a:lnTo>
                  <a:lnTo>
                    <a:pt x="573" y="142"/>
                  </a:lnTo>
                  <a:lnTo>
                    <a:pt x="587" y="145"/>
                  </a:lnTo>
                  <a:lnTo>
                    <a:pt x="595" y="147"/>
                  </a:lnTo>
                  <a:lnTo>
                    <a:pt x="601" y="159"/>
                  </a:lnTo>
                  <a:lnTo>
                    <a:pt x="606" y="170"/>
                  </a:lnTo>
                  <a:lnTo>
                    <a:pt x="618" y="176"/>
                  </a:lnTo>
                  <a:lnTo>
                    <a:pt x="626" y="184"/>
                  </a:lnTo>
                  <a:lnTo>
                    <a:pt x="635" y="197"/>
                  </a:lnTo>
                  <a:lnTo>
                    <a:pt x="637" y="210"/>
                  </a:lnTo>
                  <a:lnTo>
                    <a:pt x="632" y="221"/>
                  </a:lnTo>
                  <a:lnTo>
                    <a:pt x="623" y="227"/>
                  </a:lnTo>
                  <a:lnTo>
                    <a:pt x="618" y="240"/>
                  </a:lnTo>
                  <a:lnTo>
                    <a:pt x="619" y="252"/>
                  </a:lnTo>
                  <a:lnTo>
                    <a:pt x="627" y="260"/>
                  </a:lnTo>
                  <a:lnTo>
                    <a:pt x="637" y="270"/>
                  </a:lnTo>
                  <a:lnTo>
                    <a:pt x="638" y="285"/>
                  </a:lnTo>
                  <a:lnTo>
                    <a:pt x="642" y="297"/>
                  </a:lnTo>
                  <a:lnTo>
                    <a:pt x="654" y="303"/>
                  </a:lnTo>
                  <a:lnTo>
                    <a:pt x="664" y="309"/>
                  </a:lnTo>
                  <a:lnTo>
                    <a:pt x="671" y="321"/>
                  </a:lnTo>
                  <a:lnTo>
                    <a:pt x="674" y="334"/>
                  </a:lnTo>
                  <a:lnTo>
                    <a:pt x="679" y="345"/>
                  </a:lnTo>
                  <a:lnTo>
                    <a:pt x="692" y="353"/>
                  </a:lnTo>
                  <a:lnTo>
                    <a:pt x="703" y="355"/>
                  </a:lnTo>
                  <a:lnTo>
                    <a:pt x="710" y="366"/>
                  </a:lnTo>
                  <a:lnTo>
                    <a:pt x="722" y="361"/>
                  </a:lnTo>
                  <a:lnTo>
                    <a:pt x="734" y="367"/>
                  </a:lnTo>
                  <a:lnTo>
                    <a:pt x="745" y="376"/>
                  </a:lnTo>
                  <a:lnTo>
                    <a:pt x="750" y="391"/>
                  </a:lnTo>
                  <a:lnTo>
                    <a:pt x="758" y="405"/>
                  </a:lnTo>
                  <a:lnTo>
                    <a:pt x="764" y="419"/>
                  </a:lnTo>
                  <a:lnTo>
                    <a:pt x="773" y="430"/>
                  </a:lnTo>
                  <a:lnTo>
                    <a:pt x="782" y="434"/>
                  </a:lnTo>
                  <a:lnTo>
                    <a:pt x="793" y="434"/>
                  </a:lnTo>
                  <a:lnTo>
                    <a:pt x="805" y="438"/>
                  </a:lnTo>
                  <a:lnTo>
                    <a:pt x="810" y="450"/>
                  </a:lnTo>
                  <a:lnTo>
                    <a:pt x="815" y="468"/>
                  </a:lnTo>
                  <a:lnTo>
                    <a:pt x="826" y="480"/>
                  </a:lnTo>
                  <a:lnTo>
                    <a:pt x="841" y="482"/>
                  </a:lnTo>
                  <a:lnTo>
                    <a:pt x="853" y="492"/>
                  </a:lnTo>
                  <a:lnTo>
                    <a:pt x="858" y="509"/>
                  </a:lnTo>
                  <a:lnTo>
                    <a:pt x="868" y="521"/>
                  </a:lnTo>
                  <a:lnTo>
                    <a:pt x="881" y="527"/>
                  </a:lnTo>
                  <a:lnTo>
                    <a:pt x="890" y="545"/>
                  </a:lnTo>
                  <a:lnTo>
                    <a:pt x="888" y="562"/>
                  </a:lnTo>
                  <a:lnTo>
                    <a:pt x="885" y="582"/>
                  </a:lnTo>
                  <a:lnTo>
                    <a:pt x="878" y="598"/>
                  </a:lnTo>
                  <a:lnTo>
                    <a:pt x="875" y="613"/>
                  </a:lnTo>
                  <a:lnTo>
                    <a:pt x="864" y="603"/>
                  </a:lnTo>
                  <a:lnTo>
                    <a:pt x="852" y="598"/>
                  </a:lnTo>
                  <a:lnTo>
                    <a:pt x="844" y="606"/>
                  </a:lnTo>
                  <a:lnTo>
                    <a:pt x="838" y="617"/>
                  </a:lnTo>
                  <a:lnTo>
                    <a:pt x="825" y="613"/>
                  </a:lnTo>
                  <a:lnTo>
                    <a:pt x="818" y="627"/>
                  </a:lnTo>
                  <a:lnTo>
                    <a:pt x="813" y="647"/>
                  </a:lnTo>
                  <a:lnTo>
                    <a:pt x="808" y="665"/>
                  </a:lnTo>
                  <a:lnTo>
                    <a:pt x="801" y="681"/>
                  </a:lnTo>
                  <a:lnTo>
                    <a:pt x="790" y="691"/>
                  </a:lnTo>
                  <a:lnTo>
                    <a:pt x="775" y="696"/>
                  </a:lnTo>
                  <a:lnTo>
                    <a:pt x="760" y="698"/>
                  </a:lnTo>
                  <a:lnTo>
                    <a:pt x="749" y="706"/>
                  </a:lnTo>
                  <a:lnTo>
                    <a:pt x="737" y="713"/>
                  </a:lnTo>
                  <a:lnTo>
                    <a:pt x="723" y="711"/>
                  </a:lnTo>
                  <a:lnTo>
                    <a:pt x="713" y="718"/>
                  </a:lnTo>
                  <a:lnTo>
                    <a:pt x="704" y="731"/>
                  </a:lnTo>
                  <a:lnTo>
                    <a:pt x="694" y="740"/>
                  </a:lnTo>
                  <a:lnTo>
                    <a:pt x="687" y="753"/>
                  </a:lnTo>
                  <a:lnTo>
                    <a:pt x="686" y="767"/>
                  </a:lnTo>
                  <a:lnTo>
                    <a:pt x="693" y="782"/>
                  </a:lnTo>
                  <a:lnTo>
                    <a:pt x="704" y="796"/>
                  </a:lnTo>
                  <a:lnTo>
                    <a:pt x="715" y="811"/>
                  </a:lnTo>
                  <a:lnTo>
                    <a:pt x="727" y="824"/>
                  </a:lnTo>
                  <a:lnTo>
                    <a:pt x="735" y="838"/>
                  </a:lnTo>
                  <a:lnTo>
                    <a:pt x="733" y="854"/>
                  </a:lnTo>
                  <a:lnTo>
                    <a:pt x="728" y="869"/>
                  </a:lnTo>
                  <a:lnTo>
                    <a:pt x="726" y="879"/>
                  </a:lnTo>
                  <a:lnTo>
                    <a:pt x="733" y="887"/>
                  </a:lnTo>
                  <a:lnTo>
                    <a:pt x="744" y="893"/>
                  </a:lnTo>
                  <a:lnTo>
                    <a:pt x="750" y="907"/>
                  </a:lnTo>
                  <a:lnTo>
                    <a:pt x="752" y="926"/>
                  </a:lnTo>
                  <a:lnTo>
                    <a:pt x="747" y="941"/>
                  </a:lnTo>
                  <a:lnTo>
                    <a:pt x="739" y="946"/>
                  </a:lnTo>
                  <a:lnTo>
                    <a:pt x="727" y="941"/>
                  </a:lnTo>
                  <a:lnTo>
                    <a:pt x="716" y="935"/>
                  </a:lnTo>
                  <a:lnTo>
                    <a:pt x="711" y="926"/>
                  </a:lnTo>
                  <a:lnTo>
                    <a:pt x="706" y="912"/>
                  </a:lnTo>
                  <a:lnTo>
                    <a:pt x="695" y="903"/>
                  </a:lnTo>
                  <a:lnTo>
                    <a:pt x="682" y="901"/>
                  </a:lnTo>
                  <a:lnTo>
                    <a:pt x="670" y="906"/>
                  </a:lnTo>
                  <a:lnTo>
                    <a:pt x="660" y="913"/>
                  </a:lnTo>
                  <a:lnTo>
                    <a:pt x="650" y="903"/>
                  </a:lnTo>
                  <a:lnTo>
                    <a:pt x="641" y="894"/>
                  </a:lnTo>
                  <a:lnTo>
                    <a:pt x="630" y="896"/>
                  </a:lnTo>
                  <a:lnTo>
                    <a:pt x="618" y="894"/>
                  </a:lnTo>
                  <a:lnTo>
                    <a:pt x="608" y="887"/>
                  </a:lnTo>
                  <a:lnTo>
                    <a:pt x="602" y="875"/>
                  </a:lnTo>
                  <a:lnTo>
                    <a:pt x="598" y="864"/>
                  </a:lnTo>
                  <a:lnTo>
                    <a:pt x="591" y="871"/>
                  </a:lnTo>
                  <a:lnTo>
                    <a:pt x="585" y="879"/>
                  </a:lnTo>
                  <a:lnTo>
                    <a:pt x="581" y="890"/>
                  </a:lnTo>
                  <a:lnTo>
                    <a:pt x="578" y="901"/>
                  </a:lnTo>
                  <a:lnTo>
                    <a:pt x="571" y="907"/>
                  </a:lnTo>
                  <a:lnTo>
                    <a:pt x="561" y="912"/>
                  </a:lnTo>
                  <a:lnTo>
                    <a:pt x="551" y="919"/>
                  </a:lnTo>
                  <a:lnTo>
                    <a:pt x="544" y="928"/>
                  </a:lnTo>
                  <a:lnTo>
                    <a:pt x="531" y="930"/>
                  </a:lnTo>
                  <a:lnTo>
                    <a:pt x="516" y="926"/>
                  </a:lnTo>
                  <a:lnTo>
                    <a:pt x="502" y="927"/>
                  </a:lnTo>
                  <a:lnTo>
                    <a:pt x="494" y="932"/>
                  </a:lnTo>
                  <a:lnTo>
                    <a:pt x="483" y="939"/>
                  </a:lnTo>
                  <a:lnTo>
                    <a:pt x="474" y="950"/>
                  </a:lnTo>
                  <a:lnTo>
                    <a:pt x="465" y="957"/>
                  </a:lnTo>
                  <a:lnTo>
                    <a:pt x="445" y="961"/>
                  </a:lnTo>
                  <a:lnTo>
                    <a:pt x="429" y="960"/>
                  </a:lnTo>
                  <a:lnTo>
                    <a:pt x="415" y="954"/>
                  </a:lnTo>
                  <a:lnTo>
                    <a:pt x="400" y="960"/>
                  </a:lnTo>
                  <a:lnTo>
                    <a:pt x="387" y="967"/>
                  </a:lnTo>
                  <a:lnTo>
                    <a:pt x="377" y="970"/>
                  </a:lnTo>
                  <a:lnTo>
                    <a:pt x="371" y="958"/>
                  </a:lnTo>
                  <a:lnTo>
                    <a:pt x="363" y="947"/>
                  </a:lnTo>
                  <a:lnTo>
                    <a:pt x="348" y="944"/>
                  </a:lnTo>
                  <a:lnTo>
                    <a:pt x="329" y="939"/>
                  </a:lnTo>
                  <a:lnTo>
                    <a:pt x="313" y="934"/>
                  </a:lnTo>
                  <a:lnTo>
                    <a:pt x="300" y="935"/>
                  </a:lnTo>
                  <a:lnTo>
                    <a:pt x="289" y="933"/>
                  </a:lnTo>
                  <a:lnTo>
                    <a:pt x="285" y="921"/>
                  </a:lnTo>
                  <a:lnTo>
                    <a:pt x="275" y="915"/>
                  </a:lnTo>
                  <a:lnTo>
                    <a:pt x="267" y="920"/>
                  </a:lnTo>
                  <a:lnTo>
                    <a:pt x="266" y="932"/>
                  </a:lnTo>
                  <a:lnTo>
                    <a:pt x="268" y="941"/>
                  </a:lnTo>
                  <a:lnTo>
                    <a:pt x="273" y="956"/>
                  </a:lnTo>
                  <a:lnTo>
                    <a:pt x="270" y="970"/>
                  </a:lnTo>
                  <a:lnTo>
                    <a:pt x="260" y="985"/>
                  </a:lnTo>
                  <a:lnTo>
                    <a:pt x="248" y="998"/>
                  </a:lnTo>
                  <a:lnTo>
                    <a:pt x="238" y="1012"/>
                  </a:lnTo>
                  <a:lnTo>
                    <a:pt x="230" y="1015"/>
                  </a:lnTo>
                  <a:lnTo>
                    <a:pt x="226" y="1004"/>
                  </a:lnTo>
                  <a:lnTo>
                    <a:pt x="220" y="992"/>
                  </a:lnTo>
                  <a:lnTo>
                    <a:pt x="208" y="985"/>
                  </a:lnTo>
                  <a:lnTo>
                    <a:pt x="207" y="970"/>
                  </a:lnTo>
                  <a:lnTo>
                    <a:pt x="201" y="956"/>
                  </a:lnTo>
                  <a:lnTo>
                    <a:pt x="193" y="944"/>
                  </a:lnTo>
                  <a:lnTo>
                    <a:pt x="181" y="937"/>
                  </a:lnTo>
                  <a:lnTo>
                    <a:pt x="175" y="927"/>
                  </a:lnTo>
                  <a:lnTo>
                    <a:pt x="168" y="919"/>
                  </a:lnTo>
                  <a:lnTo>
                    <a:pt x="154" y="921"/>
                  </a:lnTo>
                  <a:lnTo>
                    <a:pt x="139" y="928"/>
                  </a:lnTo>
                  <a:lnTo>
                    <a:pt x="126" y="937"/>
                  </a:lnTo>
                  <a:lnTo>
                    <a:pt x="111" y="941"/>
                  </a:lnTo>
                  <a:lnTo>
                    <a:pt x="99" y="937"/>
                  </a:lnTo>
                  <a:lnTo>
                    <a:pt x="107" y="930"/>
                  </a:lnTo>
                  <a:lnTo>
                    <a:pt x="117" y="922"/>
                  </a:lnTo>
                  <a:lnTo>
                    <a:pt x="130" y="913"/>
                  </a:lnTo>
                  <a:lnTo>
                    <a:pt x="142" y="905"/>
                  </a:lnTo>
                  <a:lnTo>
                    <a:pt x="151" y="897"/>
                  </a:lnTo>
                  <a:lnTo>
                    <a:pt x="159" y="889"/>
                  </a:lnTo>
                  <a:lnTo>
                    <a:pt x="169" y="884"/>
                  </a:lnTo>
                  <a:lnTo>
                    <a:pt x="175" y="896"/>
                  </a:lnTo>
                  <a:lnTo>
                    <a:pt x="190" y="892"/>
                  </a:lnTo>
                  <a:lnTo>
                    <a:pt x="201" y="896"/>
                  </a:lnTo>
                  <a:lnTo>
                    <a:pt x="207" y="886"/>
                  </a:lnTo>
                  <a:lnTo>
                    <a:pt x="201" y="876"/>
                  </a:lnTo>
                  <a:lnTo>
                    <a:pt x="207" y="867"/>
                  </a:lnTo>
                  <a:lnTo>
                    <a:pt x="203" y="855"/>
                  </a:lnTo>
                  <a:lnTo>
                    <a:pt x="202" y="841"/>
                  </a:lnTo>
                  <a:lnTo>
                    <a:pt x="207" y="825"/>
                  </a:lnTo>
                  <a:lnTo>
                    <a:pt x="204" y="808"/>
                  </a:lnTo>
                  <a:lnTo>
                    <a:pt x="208" y="792"/>
                  </a:lnTo>
                  <a:lnTo>
                    <a:pt x="212" y="775"/>
                  </a:lnTo>
                  <a:lnTo>
                    <a:pt x="208" y="757"/>
                  </a:lnTo>
                  <a:lnTo>
                    <a:pt x="205" y="741"/>
                  </a:lnTo>
                  <a:lnTo>
                    <a:pt x="203" y="719"/>
                  </a:lnTo>
                  <a:lnTo>
                    <a:pt x="198" y="703"/>
                  </a:lnTo>
                  <a:lnTo>
                    <a:pt x="194" y="691"/>
                  </a:lnTo>
                  <a:lnTo>
                    <a:pt x="196" y="679"/>
                  </a:lnTo>
                  <a:lnTo>
                    <a:pt x="204" y="670"/>
                  </a:lnTo>
                  <a:lnTo>
                    <a:pt x="216" y="661"/>
                  </a:lnTo>
                  <a:lnTo>
                    <a:pt x="220" y="647"/>
                  </a:lnTo>
                  <a:lnTo>
                    <a:pt x="230" y="636"/>
                  </a:lnTo>
                  <a:lnTo>
                    <a:pt x="244" y="628"/>
                  </a:lnTo>
                  <a:lnTo>
                    <a:pt x="251" y="616"/>
                  </a:lnTo>
                  <a:lnTo>
                    <a:pt x="249" y="603"/>
                  </a:lnTo>
                  <a:lnTo>
                    <a:pt x="239" y="591"/>
                  </a:lnTo>
                  <a:lnTo>
                    <a:pt x="244" y="581"/>
                  </a:lnTo>
                  <a:lnTo>
                    <a:pt x="256" y="583"/>
                  </a:lnTo>
                  <a:lnTo>
                    <a:pt x="262" y="593"/>
                  </a:lnTo>
                  <a:lnTo>
                    <a:pt x="273" y="593"/>
                  </a:lnTo>
                  <a:lnTo>
                    <a:pt x="278" y="583"/>
                  </a:lnTo>
                  <a:lnTo>
                    <a:pt x="268" y="573"/>
                  </a:lnTo>
                  <a:lnTo>
                    <a:pt x="267" y="560"/>
                  </a:lnTo>
                  <a:lnTo>
                    <a:pt x="272" y="542"/>
                  </a:lnTo>
                  <a:lnTo>
                    <a:pt x="278" y="519"/>
                  </a:lnTo>
                  <a:lnTo>
                    <a:pt x="272" y="500"/>
                  </a:lnTo>
                  <a:lnTo>
                    <a:pt x="264" y="486"/>
                  </a:lnTo>
                  <a:lnTo>
                    <a:pt x="254" y="478"/>
                  </a:lnTo>
                  <a:lnTo>
                    <a:pt x="248" y="467"/>
                  </a:lnTo>
                  <a:lnTo>
                    <a:pt x="243" y="453"/>
                  </a:lnTo>
                  <a:lnTo>
                    <a:pt x="239" y="441"/>
                  </a:lnTo>
                  <a:lnTo>
                    <a:pt x="231" y="433"/>
                  </a:lnTo>
                  <a:lnTo>
                    <a:pt x="221" y="427"/>
                  </a:lnTo>
                  <a:lnTo>
                    <a:pt x="210" y="419"/>
                  </a:lnTo>
                  <a:lnTo>
                    <a:pt x="204" y="407"/>
                  </a:lnTo>
                  <a:lnTo>
                    <a:pt x="205" y="391"/>
                  </a:lnTo>
                  <a:lnTo>
                    <a:pt x="214" y="377"/>
                  </a:lnTo>
                  <a:lnTo>
                    <a:pt x="217" y="363"/>
                  </a:lnTo>
                  <a:lnTo>
                    <a:pt x="212" y="349"/>
                  </a:lnTo>
                  <a:lnTo>
                    <a:pt x="214" y="337"/>
                  </a:lnTo>
                  <a:lnTo>
                    <a:pt x="219" y="318"/>
                  </a:lnTo>
                  <a:lnTo>
                    <a:pt x="214" y="305"/>
                  </a:lnTo>
                  <a:lnTo>
                    <a:pt x="204" y="306"/>
                  </a:lnTo>
                  <a:lnTo>
                    <a:pt x="196" y="314"/>
                  </a:lnTo>
                  <a:lnTo>
                    <a:pt x="190" y="327"/>
                  </a:lnTo>
                  <a:lnTo>
                    <a:pt x="179" y="332"/>
                  </a:lnTo>
                  <a:lnTo>
                    <a:pt x="174" y="321"/>
                  </a:lnTo>
                  <a:lnTo>
                    <a:pt x="170" y="311"/>
                  </a:lnTo>
                  <a:lnTo>
                    <a:pt x="163" y="309"/>
                  </a:lnTo>
                  <a:lnTo>
                    <a:pt x="158" y="301"/>
                  </a:lnTo>
                  <a:lnTo>
                    <a:pt x="154" y="291"/>
                  </a:lnTo>
                  <a:lnTo>
                    <a:pt x="159" y="276"/>
                  </a:lnTo>
                  <a:lnTo>
                    <a:pt x="156" y="268"/>
                  </a:lnTo>
                  <a:lnTo>
                    <a:pt x="142" y="273"/>
                  </a:lnTo>
                  <a:lnTo>
                    <a:pt x="132" y="268"/>
                  </a:lnTo>
                  <a:lnTo>
                    <a:pt x="129" y="256"/>
                  </a:lnTo>
                  <a:lnTo>
                    <a:pt x="128" y="241"/>
                  </a:lnTo>
                  <a:lnTo>
                    <a:pt x="118" y="237"/>
                  </a:lnTo>
                  <a:lnTo>
                    <a:pt x="110" y="244"/>
                  </a:lnTo>
                  <a:lnTo>
                    <a:pt x="102" y="254"/>
                  </a:lnTo>
                  <a:lnTo>
                    <a:pt x="96" y="248"/>
                  </a:lnTo>
                  <a:lnTo>
                    <a:pt x="88" y="240"/>
                  </a:lnTo>
                  <a:lnTo>
                    <a:pt x="78" y="242"/>
                  </a:lnTo>
                  <a:lnTo>
                    <a:pt x="71" y="251"/>
                  </a:lnTo>
                  <a:lnTo>
                    <a:pt x="74" y="266"/>
                  </a:lnTo>
                  <a:lnTo>
                    <a:pt x="73" y="276"/>
                  </a:lnTo>
                  <a:lnTo>
                    <a:pt x="67" y="283"/>
                  </a:lnTo>
                  <a:lnTo>
                    <a:pt x="56" y="278"/>
                  </a:lnTo>
                  <a:lnTo>
                    <a:pt x="51" y="291"/>
                  </a:lnTo>
                  <a:lnTo>
                    <a:pt x="44" y="304"/>
                  </a:lnTo>
                  <a:lnTo>
                    <a:pt x="33" y="311"/>
                  </a:lnTo>
                  <a:lnTo>
                    <a:pt x="20" y="305"/>
                  </a:lnTo>
                  <a:lnTo>
                    <a:pt x="9" y="292"/>
                  </a:lnTo>
                  <a:lnTo>
                    <a:pt x="8" y="275"/>
                  </a:lnTo>
                  <a:lnTo>
                    <a:pt x="13" y="261"/>
                  </a:lnTo>
                  <a:lnTo>
                    <a:pt x="10" y="245"/>
                  </a:lnTo>
                  <a:lnTo>
                    <a:pt x="5" y="231"/>
                  </a:lnTo>
                  <a:lnTo>
                    <a:pt x="0" y="212"/>
                  </a:lnTo>
                  <a:lnTo>
                    <a:pt x="3" y="199"/>
                  </a:lnTo>
                  <a:lnTo>
                    <a:pt x="10" y="189"/>
                  </a:lnTo>
                  <a:lnTo>
                    <a:pt x="16" y="174"/>
                  </a:lnTo>
                  <a:lnTo>
                    <a:pt x="14" y="161"/>
                  </a:lnTo>
                  <a:lnTo>
                    <a:pt x="13" y="146"/>
                  </a:lnTo>
                  <a:lnTo>
                    <a:pt x="21" y="139"/>
                  </a:lnTo>
                  <a:lnTo>
                    <a:pt x="32" y="137"/>
                  </a:lnTo>
                  <a:lnTo>
                    <a:pt x="42" y="145"/>
                  </a:lnTo>
                  <a:lnTo>
                    <a:pt x="49" y="134"/>
                  </a:lnTo>
                  <a:lnTo>
                    <a:pt x="60" y="130"/>
                  </a:lnTo>
                  <a:lnTo>
                    <a:pt x="73" y="133"/>
                  </a:lnTo>
                  <a:lnTo>
                    <a:pt x="85" y="137"/>
                  </a:lnTo>
                  <a:lnTo>
                    <a:pt x="97" y="133"/>
                  </a:lnTo>
                  <a:lnTo>
                    <a:pt x="102" y="122"/>
                  </a:lnTo>
                  <a:lnTo>
                    <a:pt x="103" y="109"/>
                  </a:lnTo>
                  <a:lnTo>
                    <a:pt x="110" y="101"/>
                  </a:lnTo>
                  <a:lnTo>
                    <a:pt x="119" y="102"/>
                  </a:lnTo>
                  <a:lnTo>
                    <a:pt x="129" y="101"/>
                  </a:lnTo>
                  <a:lnTo>
                    <a:pt x="131" y="90"/>
                  </a:lnTo>
                  <a:lnTo>
                    <a:pt x="136" y="81"/>
                  </a:lnTo>
                  <a:lnTo>
                    <a:pt x="145" y="77"/>
                  </a:lnTo>
                  <a:lnTo>
                    <a:pt x="149" y="66"/>
                  </a:lnTo>
                  <a:lnTo>
                    <a:pt x="145" y="58"/>
                  </a:lnTo>
                  <a:lnTo>
                    <a:pt x="146" y="47"/>
                  </a:lnTo>
                  <a:lnTo>
                    <a:pt x="157" y="46"/>
                  </a:lnTo>
                  <a:lnTo>
                    <a:pt x="167" y="55"/>
                  </a:lnTo>
                  <a:lnTo>
                    <a:pt x="178" y="59"/>
                  </a:lnTo>
                  <a:lnTo>
                    <a:pt x="185" y="47"/>
                  </a:lnTo>
                  <a:lnTo>
                    <a:pt x="188" y="37"/>
                  </a:lnTo>
                  <a:lnTo>
                    <a:pt x="196" y="31"/>
                  </a:lnTo>
                  <a:lnTo>
                    <a:pt x="203" y="20"/>
                  </a:lnTo>
                  <a:lnTo>
                    <a:pt x="204" y="9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gray">
            <a:xfrm>
              <a:off x="4828" y="1770"/>
              <a:ext cx="163" cy="130"/>
            </a:xfrm>
            <a:custGeom>
              <a:avLst/>
              <a:gdLst>
                <a:gd name="T0" fmla="*/ 86 w 129"/>
                <a:gd name="T1" fmla="*/ 3 h 111"/>
                <a:gd name="T2" fmla="*/ 96 w 129"/>
                <a:gd name="T3" fmla="*/ 11 h 111"/>
                <a:gd name="T4" fmla="*/ 103 w 129"/>
                <a:gd name="T5" fmla="*/ 23 h 111"/>
                <a:gd name="T6" fmla="*/ 100 w 129"/>
                <a:gd name="T7" fmla="*/ 34 h 111"/>
                <a:gd name="T8" fmla="*/ 99 w 129"/>
                <a:gd name="T9" fmla="*/ 41 h 111"/>
                <a:gd name="T10" fmla="*/ 102 w 129"/>
                <a:gd name="T11" fmla="*/ 47 h 111"/>
                <a:gd name="T12" fmla="*/ 111 w 129"/>
                <a:gd name="T13" fmla="*/ 49 h 111"/>
                <a:gd name="T14" fmla="*/ 120 w 129"/>
                <a:gd name="T15" fmla="*/ 57 h 111"/>
                <a:gd name="T16" fmla="*/ 126 w 129"/>
                <a:gd name="T17" fmla="*/ 69 h 111"/>
                <a:gd name="T18" fmla="*/ 128 w 129"/>
                <a:gd name="T19" fmla="*/ 83 h 111"/>
                <a:gd name="T20" fmla="*/ 126 w 129"/>
                <a:gd name="T21" fmla="*/ 93 h 111"/>
                <a:gd name="T22" fmla="*/ 120 w 129"/>
                <a:gd name="T23" fmla="*/ 99 h 111"/>
                <a:gd name="T24" fmla="*/ 111 w 129"/>
                <a:gd name="T25" fmla="*/ 103 h 111"/>
                <a:gd name="T26" fmla="*/ 103 w 129"/>
                <a:gd name="T27" fmla="*/ 100 h 111"/>
                <a:gd name="T28" fmla="*/ 91 w 129"/>
                <a:gd name="T29" fmla="*/ 93 h 111"/>
                <a:gd name="T30" fmla="*/ 84 w 129"/>
                <a:gd name="T31" fmla="*/ 91 h 111"/>
                <a:gd name="T32" fmla="*/ 77 w 129"/>
                <a:gd name="T33" fmla="*/ 93 h 111"/>
                <a:gd name="T34" fmla="*/ 74 w 129"/>
                <a:gd name="T35" fmla="*/ 100 h 111"/>
                <a:gd name="T36" fmla="*/ 69 w 129"/>
                <a:gd name="T37" fmla="*/ 107 h 111"/>
                <a:gd name="T38" fmla="*/ 61 w 129"/>
                <a:gd name="T39" fmla="*/ 110 h 111"/>
                <a:gd name="T40" fmla="*/ 53 w 129"/>
                <a:gd name="T41" fmla="*/ 107 h 111"/>
                <a:gd name="T42" fmla="*/ 47 w 129"/>
                <a:gd name="T43" fmla="*/ 100 h 111"/>
                <a:gd name="T44" fmla="*/ 41 w 129"/>
                <a:gd name="T45" fmla="*/ 94 h 111"/>
                <a:gd name="T46" fmla="*/ 34 w 129"/>
                <a:gd name="T47" fmla="*/ 94 h 111"/>
                <a:gd name="T48" fmla="*/ 27 w 129"/>
                <a:gd name="T49" fmla="*/ 100 h 111"/>
                <a:gd name="T50" fmla="*/ 18 w 129"/>
                <a:gd name="T51" fmla="*/ 105 h 111"/>
                <a:gd name="T52" fmla="*/ 11 w 129"/>
                <a:gd name="T53" fmla="*/ 106 h 111"/>
                <a:gd name="T54" fmla="*/ 3 w 129"/>
                <a:gd name="T55" fmla="*/ 101 h 111"/>
                <a:gd name="T56" fmla="*/ 0 w 129"/>
                <a:gd name="T57" fmla="*/ 91 h 111"/>
                <a:gd name="T58" fmla="*/ 2 w 129"/>
                <a:gd name="T59" fmla="*/ 75 h 111"/>
                <a:gd name="T60" fmla="*/ 8 w 129"/>
                <a:gd name="T61" fmla="*/ 57 h 111"/>
                <a:gd name="T62" fmla="*/ 11 w 129"/>
                <a:gd name="T63" fmla="*/ 43 h 111"/>
                <a:gd name="T64" fmla="*/ 8 w 129"/>
                <a:gd name="T65" fmla="*/ 31 h 111"/>
                <a:gd name="T66" fmla="*/ 11 w 129"/>
                <a:gd name="T67" fmla="*/ 21 h 111"/>
                <a:gd name="T68" fmla="*/ 19 w 129"/>
                <a:gd name="T69" fmla="*/ 16 h 111"/>
                <a:gd name="T70" fmla="*/ 28 w 129"/>
                <a:gd name="T71" fmla="*/ 18 h 111"/>
                <a:gd name="T72" fmla="*/ 33 w 129"/>
                <a:gd name="T73" fmla="*/ 21 h 111"/>
                <a:gd name="T74" fmla="*/ 35 w 129"/>
                <a:gd name="T75" fmla="*/ 11 h 111"/>
                <a:gd name="T76" fmla="*/ 41 w 129"/>
                <a:gd name="T77" fmla="*/ 4 h 111"/>
                <a:gd name="T78" fmla="*/ 51 w 129"/>
                <a:gd name="T79" fmla="*/ 1 h 111"/>
                <a:gd name="T80" fmla="*/ 63 w 129"/>
                <a:gd name="T81" fmla="*/ 5 h 111"/>
                <a:gd name="T82" fmla="*/ 68 w 129"/>
                <a:gd name="T83" fmla="*/ 5 h 111"/>
                <a:gd name="T84" fmla="*/ 71 w 129"/>
                <a:gd name="T85" fmla="*/ 0 h 111"/>
                <a:gd name="T86" fmla="*/ 86 w 129"/>
                <a:gd name="T87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111">
                  <a:moveTo>
                    <a:pt x="86" y="3"/>
                  </a:moveTo>
                  <a:lnTo>
                    <a:pt x="96" y="11"/>
                  </a:lnTo>
                  <a:lnTo>
                    <a:pt x="103" y="23"/>
                  </a:lnTo>
                  <a:lnTo>
                    <a:pt x="100" y="34"/>
                  </a:lnTo>
                  <a:lnTo>
                    <a:pt x="99" y="41"/>
                  </a:lnTo>
                  <a:lnTo>
                    <a:pt x="102" y="47"/>
                  </a:lnTo>
                  <a:lnTo>
                    <a:pt x="111" y="49"/>
                  </a:lnTo>
                  <a:lnTo>
                    <a:pt x="120" y="57"/>
                  </a:lnTo>
                  <a:lnTo>
                    <a:pt x="126" y="69"/>
                  </a:lnTo>
                  <a:lnTo>
                    <a:pt x="128" y="83"/>
                  </a:lnTo>
                  <a:lnTo>
                    <a:pt x="126" y="93"/>
                  </a:lnTo>
                  <a:lnTo>
                    <a:pt x="120" y="99"/>
                  </a:lnTo>
                  <a:lnTo>
                    <a:pt x="111" y="103"/>
                  </a:lnTo>
                  <a:lnTo>
                    <a:pt x="103" y="100"/>
                  </a:lnTo>
                  <a:lnTo>
                    <a:pt x="91" y="93"/>
                  </a:lnTo>
                  <a:lnTo>
                    <a:pt x="84" y="91"/>
                  </a:lnTo>
                  <a:lnTo>
                    <a:pt x="77" y="93"/>
                  </a:lnTo>
                  <a:lnTo>
                    <a:pt x="74" y="100"/>
                  </a:lnTo>
                  <a:lnTo>
                    <a:pt x="69" y="107"/>
                  </a:lnTo>
                  <a:lnTo>
                    <a:pt x="61" y="110"/>
                  </a:lnTo>
                  <a:lnTo>
                    <a:pt x="53" y="107"/>
                  </a:lnTo>
                  <a:lnTo>
                    <a:pt x="47" y="100"/>
                  </a:lnTo>
                  <a:lnTo>
                    <a:pt x="41" y="94"/>
                  </a:lnTo>
                  <a:lnTo>
                    <a:pt x="34" y="94"/>
                  </a:lnTo>
                  <a:lnTo>
                    <a:pt x="27" y="100"/>
                  </a:lnTo>
                  <a:lnTo>
                    <a:pt x="18" y="105"/>
                  </a:lnTo>
                  <a:lnTo>
                    <a:pt x="11" y="106"/>
                  </a:lnTo>
                  <a:lnTo>
                    <a:pt x="3" y="101"/>
                  </a:lnTo>
                  <a:lnTo>
                    <a:pt x="0" y="91"/>
                  </a:lnTo>
                  <a:lnTo>
                    <a:pt x="2" y="75"/>
                  </a:lnTo>
                  <a:lnTo>
                    <a:pt x="8" y="57"/>
                  </a:lnTo>
                  <a:lnTo>
                    <a:pt x="11" y="43"/>
                  </a:lnTo>
                  <a:lnTo>
                    <a:pt x="8" y="31"/>
                  </a:lnTo>
                  <a:lnTo>
                    <a:pt x="11" y="21"/>
                  </a:lnTo>
                  <a:lnTo>
                    <a:pt x="19" y="16"/>
                  </a:lnTo>
                  <a:lnTo>
                    <a:pt x="28" y="18"/>
                  </a:lnTo>
                  <a:lnTo>
                    <a:pt x="33" y="21"/>
                  </a:lnTo>
                  <a:lnTo>
                    <a:pt x="35" y="11"/>
                  </a:lnTo>
                  <a:lnTo>
                    <a:pt x="41" y="4"/>
                  </a:lnTo>
                  <a:lnTo>
                    <a:pt x="51" y="1"/>
                  </a:lnTo>
                  <a:lnTo>
                    <a:pt x="63" y="5"/>
                  </a:lnTo>
                  <a:lnTo>
                    <a:pt x="68" y="5"/>
                  </a:lnTo>
                  <a:lnTo>
                    <a:pt x="71" y="0"/>
                  </a:lnTo>
                  <a:lnTo>
                    <a:pt x="86" y="3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gray">
            <a:xfrm>
              <a:off x="3886" y="1560"/>
              <a:ext cx="104" cy="110"/>
            </a:xfrm>
            <a:custGeom>
              <a:avLst/>
              <a:gdLst>
                <a:gd name="T0" fmla="*/ 6 w 82"/>
                <a:gd name="T1" fmla="*/ 25 h 94"/>
                <a:gd name="T2" fmla="*/ 10 w 82"/>
                <a:gd name="T3" fmla="*/ 31 h 94"/>
                <a:gd name="T4" fmla="*/ 13 w 82"/>
                <a:gd name="T5" fmla="*/ 38 h 94"/>
                <a:gd name="T6" fmla="*/ 16 w 82"/>
                <a:gd name="T7" fmla="*/ 46 h 94"/>
                <a:gd name="T8" fmla="*/ 16 w 82"/>
                <a:gd name="T9" fmla="*/ 55 h 94"/>
                <a:gd name="T10" fmla="*/ 14 w 82"/>
                <a:gd name="T11" fmla="*/ 64 h 94"/>
                <a:gd name="T12" fmla="*/ 16 w 82"/>
                <a:gd name="T13" fmla="*/ 70 h 94"/>
                <a:gd name="T14" fmla="*/ 20 w 82"/>
                <a:gd name="T15" fmla="*/ 78 h 94"/>
                <a:gd name="T16" fmla="*/ 25 w 82"/>
                <a:gd name="T17" fmla="*/ 83 h 94"/>
                <a:gd name="T18" fmla="*/ 31 w 82"/>
                <a:gd name="T19" fmla="*/ 85 h 94"/>
                <a:gd name="T20" fmla="*/ 38 w 82"/>
                <a:gd name="T21" fmla="*/ 84 h 94"/>
                <a:gd name="T22" fmla="*/ 40 w 82"/>
                <a:gd name="T23" fmla="*/ 88 h 94"/>
                <a:gd name="T24" fmla="*/ 44 w 82"/>
                <a:gd name="T25" fmla="*/ 91 h 94"/>
                <a:gd name="T26" fmla="*/ 48 w 82"/>
                <a:gd name="T27" fmla="*/ 93 h 94"/>
                <a:gd name="T28" fmla="*/ 52 w 82"/>
                <a:gd name="T29" fmla="*/ 93 h 94"/>
                <a:gd name="T30" fmla="*/ 56 w 82"/>
                <a:gd name="T31" fmla="*/ 91 h 94"/>
                <a:gd name="T32" fmla="*/ 57 w 82"/>
                <a:gd name="T33" fmla="*/ 85 h 94"/>
                <a:gd name="T34" fmla="*/ 59 w 82"/>
                <a:gd name="T35" fmla="*/ 81 h 94"/>
                <a:gd name="T36" fmla="*/ 64 w 82"/>
                <a:gd name="T37" fmla="*/ 82 h 94"/>
                <a:gd name="T38" fmla="*/ 70 w 82"/>
                <a:gd name="T39" fmla="*/ 82 h 94"/>
                <a:gd name="T40" fmla="*/ 74 w 82"/>
                <a:gd name="T41" fmla="*/ 78 h 94"/>
                <a:gd name="T42" fmla="*/ 76 w 82"/>
                <a:gd name="T43" fmla="*/ 74 h 94"/>
                <a:gd name="T44" fmla="*/ 75 w 82"/>
                <a:gd name="T45" fmla="*/ 68 h 94"/>
                <a:gd name="T46" fmla="*/ 73 w 82"/>
                <a:gd name="T47" fmla="*/ 63 h 94"/>
                <a:gd name="T48" fmla="*/ 73 w 82"/>
                <a:gd name="T49" fmla="*/ 60 h 94"/>
                <a:gd name="T50" fmla="*/ 74 w 82"/>
                <a:gd name="T51" fmla="*/ 55 h 94"/>
                <a:gd name="T52" fmla="*/ 77 w 82"/>
                <a:gd name="T53" fmla="*/ 52 h 94"/>
                <a:gd name="T54" fmla="*/ 79 w 82"/>
                <a:gd name="T55" fmla="*/ 48 h 94"/>
                <a:gd name="T56" fmla="*/ 81 w 82"/>
                <a:gd name="T57" fmla="*/ 41 h 94"/>
                <a:gd name="T58" fmla="*/ 81 w 82"/>
                <a:gd name="T59" fmla="*/ 34 h 94"/>
                <a:gd name="T60" fmla="*/ 79 w 82"/>
                <a:gd name="T61" fmla="*/ 27 h 94"/>
                <a:gd name="T62" fmla="*/ 75 w 82"/>
                <a:gd name="T63" fmla="*/ 23 h 94"/>
                <a:gd name="T64" fmla="*/ 68 w 82"/>
                <a:gd name="T65" fmla="*/ 20 h 94"/>
                <a:gd name="T66" fmla="*/ 64 w 82"/>
                <a:gd name="T67" fmla="*/ 20 h 94"/>
                <a:gd name="T68" fmla="*/ 60 w 82"/>
                <a:gd name="T69" fmla="*/ 18 h 94"/>
                <a:gd name="T70" fmla="*/ 56 w 82"/>
                <a:gd name="T71" fmla="*/ 17 h 94"/>
                <a:gd name="T72" fmla="*/ 51 w 82"/>
                <a:gd name="T73" fmla="*/ 18 h 94"/>
                <a:gd name="T74" fmla="*/ 48 w 82"/>
                <a:gd name="T75" fmla="*/ 19 h 94"/>
                <a:gd name="T76" fmla="*/ 42 w 82"/>
                <a:gd name="T77" fmla="*/ 18 h 94"/>
                <a:gd name="T78" fmla="*/ 39 w 82"/>
                <a:gd name="T79" fmla="*/ 13 h 94"/>
                <a:gd name="T80" fmla="*/ 36 w 82"/>
                <a:gd name="T81" fmla="*/ 8 h 94"/>
                <a:gd name="T82" fmla="*/ 32 w 82"/>
                <a:gd name="T83" fmla="*/ 4 h 94"/>
                <a:gd name="T84" fmla="*/ 27 w 82"/>
                <a:gd name="T85" fmla="*/ 1 h 94"/>
                <a:gd name="T86" fmla="*/ 18 w 82"/>
                <a:gd name="T87" fmla="*/ 0 h 94"/>
                <a:gd name="T88" fmla="*/ 11 w 82"/>
                <a:gd name="T89" fmla="*/ 0 h 94"/>
                <a:gd name="T90" fmla="*/ 4 w 82"/>
                <a:gd name="T91" fmla="*/ 2 h 94"/>
                <a:gd name="T92" fmla="*/ 1 w 82"/>
                <a:gd name="T93" fmla="*/ 5 h 94"/>
                <a:gd name="T94" fmla="*/ 0 w 82"/>
                <a:gd name="T95" fmla="*/ 9 h 94"/>
                <a:gd name="T96" fmla="*/ 1 w 82"/>
                <a:gd name="T97" fmla="*/ 12 h 94"/>
                <a:gd name="T98" fmla="*/ 6 w 82"/>
                <a:gd name="T99" fmla="*/ 2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2" h="94">
                  <a:moveTo>
                    <a:pt x="6" y="25"/>
                  </a:moveTo>
                  <a:lnTo>
                    <a:pt x="10" y="31"/>
                  </a:lnTo>
                  <a:lnTo>
                    <a:pt x="13" y="38"/>
                  </a:lnTo>
                  <a:lnTo>
                    <a:pt x="16" y="46"/>
                  </a:lnTo>
                  <a:lnTo>
                    <a:pt x="16" y="55"/>
                  </a:lnTo>
                  <a:lnTo>
                    <a:pt x="14" y="64"/>
                  </a:lnTo>
                  <a:lnTo>
                    <a:pt x="16" y="70"/>
                  </a:lnTo>
                  <a:lnTo>
                    <a:pt x="20" y="78"/>
                  </a:lnTo>
                  <a:lnTo>
                    <a:pt x="25" y="83"/>
                  </a:lnTo>
                  <a:lnTo>
                    <a:pt x="31" y="85"/>
                  </a:lnTo>
                  <a:lnTo>
                    <a:pt x="38" y="84"/>
                  </a:lnTo>
                  <a:lnTo>
                    <a:pt x="40" y="88"/>
                  </a:lnTo>
                  <a:lnTo>
                    <a:pt x="44" y="91"/>
                  </a:lnTo>
                  <a:lnTo>
                    <a:pt x="48" y="93"/>
                  </a:lnTo>
                  <a:lnTo>
                    <a:pt x="52" y="93"/>
                  </a:lnTo>
                  <a:lnTo>
                    <a:pt x="56" y="91"/>
                  </a:lnTo>
                  <a:lnTo>
                    <a:pt x="57" y="85"/>
                  </a:lnTo>
                  <a:lnTo>
                    <a:pt x="59" y="81"/>
                  </a:lnTo>
                  <a:lnTo>
                    <a:pt x="64" y="82"/>
                  </a:lnTo>
                  <a:lnTo>
                    <a:pt x="70" y="82"/>
                  </a:lnTo>
                  <a:lnTo>
                    <a:pt x="74" y="78"/>
                  </a:lnTo>
                  <a:lnTo>
                    <a:pt x="76" y="74"/>
                  </a:lnTo>
                  <a:lnTo>
                    <a:pt x="75" y="68"/>
                  </a:lnTo>
                  <a:lnTo>
                    <a:pt x="73" y="63"/>
                  </a:lnTo>
                  <a:lnTo>
                    <a:pt x="73" y="60"/>
                  </a:lnTo>
                  <a:lnTo>
                    <a:pt x="74" y="55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81" y="41"/>
                  </a:lnTo>
                  <a:lnTo>
                    <a:pt x="81" y="34"/>
                  </a:lnTo>
                  <a:lnTo>
                    <a:pt x="79" y="27"/>
                  </a:lnTo>
                  <a:lnTo>
                    <a:pt x="75" y="23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0" y="18"/>
                  </a:lnTo>
                  <a:lnTo>
                    <a:pt x="56" y="17"/>
                  </a:lnTo>
                  <a:lnTo>
                    <a:pt x="51" y="18"/>
                  </a:lnTo>
                  <a:lnTo>
                    <a:pt x="48" y="19"/>
                  </a:lnTo>
                  <a:lnTo>
                    <a:pt x="42" y="18"/>
                  </a:lnTo>
                  <a:lnTo>
                    <a:pt x="39" y="13"/>
                  </a:lnTo>
                  <a:lnTo>
                    <a:pt x="36" y="8"/>
                  </a:lnTo>
                  <a:lnTo>
                    <a:pt x="32" y="4"/>
                  </a:lnTo>
                  <a:lnTo>
                    <a:pt x="27" y="1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2"/>
                  </a:lnTo>
                  <a:lnTo>
                    <a:pt x="6" y="25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gray">
            <a:xfrm>
              <a:off x="3886" y="1410"/>
              <a:ext cx="51" cy="84"/>
            </a:xfrm>
            <a:custGeom>
              <a:avLst/>
              <a:gdLst>
                <a:gd name="T0" fmla="*/ 4 w 40"/>
                <a:gd name="T1" fmla="*/ 31 h 71"/>
                <a:gd name="T2" fmla="*/ 5 w 40"/>
                <a:gd name="T3" fmla="*/ 42 h 71"/>
                <a:gd name="T4" fmla="*/ 7 w 40"/>
                <a:gd name="T5" fmla="*/ 54 h 71"/>
                <a:gd name="T6" fmla="*/ 10 w 40"/>
                <a:gd name="T7" fmla="*/ 60 h 71"/>
                <a:gd name="T8" fmla="*/ 14 w 40"/>
                <a:gd name="T9" fmla="*/ 66 h 71"/>
                <a:gd name="T10" fmla="*/ 19 w 40"/>
                <a:gd name="T11" fmla="*/ 69 h 71"/>
                <a:gd name="T12" fmla="*/ 26 w 40"/>
                <a:gd name="T13" fmla="*/ 70 h 71"/>
                <a:gd name="T14" fmla="*/ 32 w 40"/>
                <a:gd name="T15" fmla="*/ 68 h 71"/>
                <a:gd name="T16" fmla="*/ 36 w 40"/>
                <a:gd name="T17" fmla="*/ 62 h 71"/>
                <a:gd name="T18" fmla="*/ 36 w 40"/>
                <a:gd name="T19" fmla="*/ 53 h 71"/>
                <a:gd name="T20" fmla="*/ 35 w 40"/>
                <a:gd name="T21" fmla="*/ 45 h 71"/>
                <a:gd name="T22" fmla="*/ 34 w 40"/>
                <a:gd name="T23" fmla="*/ 39 h 71"/>
                <a:gd name="T24" fmla="*/ 37 w 40"/>
                <a:gd name="T25" fmla="*/ 33 h 71"/>
                <a:gd name="T26" fmla="*/ 39 w 40"/>
                <a:gd name="T27" fmla="*/ 26 h 71"/>
                <a:gd name="T28" fmla="*/ 39 w 40"/>
                <a:gd name="T29" fmla="*/ 17 h 71"/>
                <a:gd name="T30" fmla="*/ 36 w 40"/>
                <a:gd name="T31" fmla="*/ 8 h 71"/>
                <a:gd name="T32" fmla="*/ 33 w 40"/>
                <a:gd name="T33" fmla="*/ 2 h 71"/>
                <a:gd name="T34" fmla="*/ 29 w 40"/>
                <a:gd name="T35" fmla="*/ 0 h 71"/>
                <a:gd name="T36" fmla="*/ 24 w 40"/>
                <a:gd name="T37" fmla="*/ 1 h 71"/>
                <a:gd name="T38" fmla="*/ 20 w 40"/>
                <a:gd name="T39" fmla="*/ 5 h 71"/>
                <a:gd name="T40" fmla="*/ 18 w 40"/>
                <a:gd name="T41" fmla="*/ 9 h 71"/>
                <a:gd name="T42" fmla="*/ 16 w 40"/>
                <a:gd name="T43" fmla="*/ 10 h 71"/>
                <a:gd name="T44" fmla="*/ 12 w 40"/>
                <a:gd name="T45" fmla="*/ 8 h 71"/>
                <a:gd name="T46" fmla="*/ 7 w 40"/>
                <a:gd name="T47" fmla="*/ 8 h 71"/>
                <a:gd name="T48" fmla="*/ 3 w 40"/>
                <a:gd name="T49" fmla="*/ 10 h 71"/>
                <a:gd name="T50" fmla="*/ 1 w 40"/>
                <a:gd name="T51" fmla="*/ 15 h 71"/>
                <a:gd name="T52" fmla="*/ 0 w 40"/>
                <a:gd name="T53" fmla="*/ 22 h 71"/>
                <a:gd name="T54" fmla="*/ 4 w 40"/>
                <a:gd name="T55" fmla="*/ 3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71">
                  <a:moveTo>
                    <a:pt x="4" y="31"/>
                  </a:moveTo>
                  <a:lnTo>
                    <a:pt x="5" y="42"/>
                  </a:lnTo>
                  <a:lnTo>
                    <a:pt x="7" y="54"/>
                  </a:lnTo>
                  <a:lnTo>
                    <a:pt x="10" y="60"/>
                  </a:lnTo>
                  <a:lnTo>
                    <a:pt x="14" y="66"/>
                  </a:lnTo>
                  <a:lnTo>
                    <a:pt x="19" y="69"/>
                  </a:lnTo>
                  <a:lnTo>
                    <a:pt x="26" y="70"/>
                  </a:lnTo>
                  <a:lnTo>
                    <a:pt x="32" y="68"/>
                  </a:lnTo>
                  <a:lnTo>
                    <a:pt x="36" y="62"/>
                  </a:lnTo>
                  <a:lnTo>
                    <a:pt x="36" y="53"/>
                  </a:lnTo>
                  <a:lnTo>
                    <a:pt x="35" y="45"/>
                  </a:lnTo>
                  <a:lnTo>
                    <a:pt x="34" y="39"/>
                  </a:lnTo>
                  <a:lnTo>
                    <a:pt x="37" y="33"/>
                  </a:lnTo>
                  <a:lnTo>
                    <a:pt x="39" y="26"/>
                  </a:lnTo>
                  <a:lnTo>
                    <a:pt x="39" y="17"/>
                  </a:lnTo>
                  <a:lnTo>
                    <a:pt x="36" y="8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18" y="9"/>
                  </a:lnTo>
                  <a:lnTo>
                    <a:pt x="16" y="10"/>
                  </a:lnTo>
                  <a:lnTo>
                    <a:pt x="12" y="8"/>
                  </a:lnTo>
                  <a:lnTo>
                    <a:pt x="7" y="8"/>
                  </a:lnTo>
                  <a:lnTo>
                    <a:pt x="3" y="10"/>
                  </a:lnTo>
                  <a:lnTo>
                    <a:pt x="1" y="15"/>
                  </a:lnTo>
                  <a:lnTo>
                    <a:pt x="0" y="22"/>
                  </a:lnTo>
                  <a:lnTo>
                    <a:pt x="4" y="31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gray">
            <a:xfrm>
              <a:off x="3688" y="2146"/>
              <a:ext cx="541" cy="820"/>
            </a:xfrm>
            <a:custGeom>
              <a:avLst/>
              <a:gdLst>
                <a:gd name="T0" fmla="*/ 406 w 427"/>
                <a:gd name="T1" fmla="*/ 322 h 696"/>
                <a:gd name="T2" fmla="*/ 381 w 427"/>
                <a:gd name="T3" fmla="*/ 310 h 696"/>
                <a:gd name="T4" fmla="*/ 375 w 427"/>
                <a:gd name="T5" fmla="*/ 269 h 696"/>
                <a:gd name="T6" fmla="*/ 386 w 427"/>
                <a:gd name="T7" fmla="*/ 235 h 696"/>
                <a:gd name="T8" fmla="*/ 408 w 427"/>
                <a:gd name="T9" fmla="*/ 207 h 696"/>
                <a:gd name="T10" fmla="*/ 409 w 427"/>
                <a:gd name="T11" fmla="*/ 166 h 696"/>
                <a:gd name="T12" fmla="*/ 420 w 427"/>
                <a:gd name="T13" fmla="*/ 133 h 696"/>
                <a:gd name="T14" fmla="*/ 398 w 427"/>
                <a:gd name="T15" fmla="*/ 110 h 696"/>
                <a:gd name="T16" fmla="*/ 377 w 427"/>
                <a:gd name="T17" fmla="*/ 74 h 696"/>
                <a:gd name="T18" fmla="*/ 351 w 427"/>
                <a:gd name="T19" fmla="*/ 81 h 696"/>
                <a:gd name="T20" fmla="*/ 341 w 427"/>
                <a:gd name="T21" fmla="*/ 99 h 696"/>
                <a:gd name="T22" fmla="*/ 309 w 427"/>
                <a:gd name="T23" fmla="*/ 97 h 696"/>
                <a:gd name="T24" fmla="*/ 319 w 427"/>
                <a:gd name="T25" fmla="*/ 63 h 696"/>
                <a:gd name="T26" fmla="*/ 325 w 427"/>
                <a:gd name="T27" fmla="*/ 16 h 696"/>
                <a:gd name="T28" fmla="*/ 297 w 427"/>
                <a:gd name="T29" fmla="*/ 0 h 696"/>
                <a:gd name="T30" fmla="*/ 262 w 427"/>
                <a:gd name="T31" fmla="*/ 22 h 696"/>
                <a:gd name="T32" fmla="*/ 246 w 427"/>
                <a:gd name="T33" fmla="*/ 68 h 696"/>
                <a:gd name="T34" fmla="*/ 226 w 427"/>
                <a:gd name="T35" fmla="*/ 60 h 696"/>
                <a:gd name="T36" fmla="*/ 202 w 427"/>
                <a:gd name="T37" fmla="*/ 73 h 696"/>
                <a:gd name="T38" fmla="*/ 182 w 427"/>
                <a:gd name="T39" fmla="*/ 104 h 696"/>
                <a:gd name="T40" fmla="*/ 151 w 427"/>
                <a:gd name="T41" fmla="*/ 104 h 696"/>
                <a:gd name="T42" fmla="*/ 164 w 427"/>
                <a:gd name="T43" fmla="*/ 131 h 696"/>
                <a:gd name="T44" fmla="*/ 158 w 427"/>
                <a:gd name="T45" fmla="*/ 169 h 696"/>
                <a:gd name="T46" fmla="*/ 131 w 427"/>
                <a:gd name="T47" fmla="*/ 178 h 696"/>
                <a:gd name="T48" fmla="*/ 123 w 427"/>
                <a:gd name="T49" fmla="*/ 225 h 696"/>
                <a:gd name="T50" fmla="*/ 90 w 427"/>
                <a:gd name="T51" fmla="*/ 241 h 696"/>
                <a:gd name="T52" fmla="*/ 67 w 427"/>
                <a:gd name="T53" fmla="*/ 274 h 696"/>
                <a:gd name="T54" fmla="*/ 62 w 427"/>
                <a:gd name="T55" fmla="*/ 312 h 696"/>
                <a:gd name="T56" fmla="*/ 39 w 427"/>
                <a:gd name="T57" fmla="*/ 346 h 696"/>
                <a:gd name="T58" fmla="*/ 49 w 427"/>
                <a:gd name="T59" fmla="*/ 387 h 696"/>
                <a:gd name="T60" fmla="*/ 49 w 427"/>
                <a:gd name="T61" fmla="*/ 432 h 696"/>
                <a:gd name="T62" fmla="*/ 14 w 427"/>
                <a:gd name="T63" fmla="*/ 466 h 696"/>
                <a:gd name="T64" fmla="*/ 3 w 427"/>
                <a:gd name="T65" fmla="*/ 508 h 696"/>
                <a:gd name="T66" fmla="*/ 33 w 427"/>
                <a:gd name="T67" fmla="*/ 508 h 696"/>
                <a:gd name="T68" fmla="*/ 71 w 427"/>
                <a:gd name="T69" fmla="*/ 492 h 696"/>
                <a:gd name="T70" fmla="*/ 100 w 427"/>
                <a:gd name="T71" fmla="*/ 525 h 696"/>
                <a:gd name="T72" fmla="*/ 106 w 427"/>
                <a:gd name="T73" fmla="*/ 570 h 696"/>
                <a:gd name="T74" fmla="*/ 106 w 427"/>
                <a:gd name="T75" fmla="*/ 601 h 696"/>
                <a:gd name="T76" fmla="*/ 106 w 427"/>
                <a:gd name="T77" fmla="*/ 635 h 696"/>
                <a:gd name="T78" fmla="*/ 133 w 427"/>
                <a:gd name="T79" fmla="*/ 652 h 696"/>
                <a:gd name="T80" fmla="*/ 160 w 427"/>
                <a:gd name="T81" fmla="*/ 660 h 696"/>
                <a:gd name="T82" fmla="*/ 173 w 427"/>
                <a:gd name="T83" fmla="*/ 670 h 696"/>
                <a:gd name="T84" fmla="*/ 180 w 427"/>
                <a:gd name="T85" fmla="*/ 695 h 696"/>
                <a:gd name="T86" fmla="*/ 202 w 427"/>
                <a:gd name="T87" fmla="*/ 671 h 696"/>
                <a:gd name="T88" fmla="*/ 225 w 427"/>
                <a:gd name="T89" fmla="*/ 667 h 696"/>
                <a:gd name="T90" fmla="*/ 218 w 427"/>
                <a:gd name="T91" fmla="*/ 648 h 696"/>
                <a:gd name="T92" fmla="*/ 210 w 427"/>
                <a:gd name="T93" fmla="*/ 604 h 696"/>
                <a:gd name="T94" fmla="*/ 197 w 427"/>
                <a:gd name="T95" fmla="*/ 555 h 696"/>
                <a:gd name="T96" fmla="*/ 213 w 427"/>
                <a:gd name="T97" fmla="*/ 516 h 696"/>
                <a:gd name="T98" fmla="*/ 219 w 427"/>
                <a:gd name="T99" fmla="*/ 482 h 696"/>
                <a:gd name="T100" fmla="*/ 247 w 427"/>
                <a:gd name="T101" fmla="*/ 477 h 696"/>
                <a:gd name="T102" fmla="*/ 283 w 427"/>
                <a:gd name="T103" fmla="*/ 479 h 696"/>
                <a:gd name="T104" fmla="*/ 300 w 427"/>
                <a:gd name="T105" fmla="*/ 451 h 696"/>
                <a:gd name="T106" fmla="*/ 326 w 427"/>
                <a:gd name="T107" fmla="*/ 443 h 696"/>
                <a:gd name="T108" fmla="*/ 343 w 427"/>
                <a:gd name="T109" fmla="*/ 420 h 696"/>
                <a:gd name="T110" fmla="*/ 344 w 427"/>
                <a:gd name="T111" fmla="*/ 390 h 696"/>
                <a:gd name="T112" fmla="*/ 376 w 427"/>
                <a:gd name="T113" fmla="*/ 401 h 696"/>
                <a:gd name="T114" fmla="*/ 393 w 427"/>
                <a:gd name="T115" fmla="*/ 374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7" h="696">
                  <a:moveTo>
                    <a:pt x="402" y="351"/>
                  </a:moveTo>
                  <a:lnTo>
                    <a:pt x="400" y="335"/>
                  </a:lnTo>
                  <a:lnTo>
                    <a:pt x="406" y="322"/>
                  </a:lnTo>
                  <a:lnTo>
                    <a:pt x="401" y="310"/>
                  </a:lnTo>
                  <a:lnTo>
                    <a:pt x="392" y="304"/>
                  </a:lnTo>
                  <a:lnTo>
                    <a:pt x="381" y="310"/>
                  </a:lnTo>
                  <a:lnTo>
                    <a:pt x="374" y="299"/>
                  </a:lnTo>
                  <a:lnTo>
                    <a:pt x="371" y="284"/>
                  </a:lnTo>
                  <a:lnTo>
                    <a:pt x="375" y="269"/>
                  </a:lnTo>
                  <a:lnTo>
                    <a:pt x="381" y="257"/>
                  </a:lnTo>
                  <a:lnTo>
                    <a:pt x="391" y="246"/>
                  </a:lnTo>
                  <a:lnTo>
                    <a:pt x="386" y="235"/>
                  </a:lnTo>
                  <a:lnTo>
                    <a:pt x="388" y="220"/>
                  </a:lnTo>
                  <a:lnTo>
                    <a:pt x="396" y="211"/>
                  </a:lnTo>
                  <a:lnTo>
                    <a:pt x="408" y="207"/>
                  </a:lnTo>
                  <a:lnTo>
                    <a:pt x="405" y="197"/>
                  </a:lnTo>
                  <a:lnTo>
                    <a:pt x="403" y="175"/>
                  </a:lnTo>
                  <a:lnTo>
                    <a:pt x="409" y="166"/>
                  </a:lnTo>
                  <a:lnTo>
                    <a:pt x="419" y="159"/>
                  </a:lnTo>
                  <a:lnTo>
                    <a:pt x="426" y="147"/>
                  </a:lnTo>
                  <a:lnTo>
                    <a:pt x="420" y="133"/>
                  </a:lnTo>
                  <a:lnTo>
                    <a:pt x="409" y="133"/>
                  </a:lnTo>
                  <a:lnTo>
                    <a:pt x="404" y="119"/>
                  </a:lnTo>
                  <a:lnTo>
                    <a:pt x="398" y="110"/>
                  </a:lnTo>
                  <a:lnTo>
                    <a:pt x="387" y="103"/>
                  </a:lnTo>
                  <a:lnTo>
                    <a:pt x="381" y="85"/>
                  </a:lnTo>
                  <a:lnTo>
                    <a:pt x="377" y="74"/>
                  </a:lnTo>
                  <a:lnTo>
                    <a:pt x="370" y="72"/>
                  </a:lnTo>
                  <a:lnTo>
                    <a:pt x="362" y="72"/>
                  </a:lnTo>
                  <a:lnTo>
                    <a:pt x="351" y="81"/>
                  </a:lnTo>
                  <a:lnTo>
                    <a:pt x="347" y="88"/>
                  </a:lnTo>
                  <a:lnTo>
                    <a:pt x="344" y="92"/>
                  </a:lnTo>
                  <a:lnTo>
                    <a:pt x="341" y="99"/>
                  </a:lnTo>
                  <a:lnTo>
                    <a:pt x="330" y="104"/>
                  </a:lnTo>
                  <a:lnTo>
                    <a:pt x="319" y="99"/>
                  </a:lnTo>
                  <a:lnTo>
                    <a:pt x="309" y="97"/>
                  </a:lnTo>
                  <a:lnTo>
                    <a:pt x="307" y="87"/>
                  </a:lnTo>
                  <a:lnTo>
                    <a:pt x="314" y="77"/>
                  </a:lnTo>
                  <a:lnTo>
                    <a:pt x="319" y="63"/>
                  </a:lnTo>
                  <a:lnTo>
                    <a:pt x="321" y="45"/>
                  </a:lnTo>
                  <a:lnTo>
                    <a:pt x="320" y="29"/>
                  </a:lnTo>
                  <a:lnTo>
                    <a:pt x="325" y="16"/>
                  </a:lnTo>
                  <a:lnTo>
                    <a:pt x="320" y="8"/>
                  </a:lnTo>
                  <a:lnTo>
                    <a:pt x="310" y="1"/>
                  </a:lnTo>
                  <a:lnTo>
                    <a:pt x="297" y="0"/>
                  </a:lnTo>
                  <a:lnTo>
                    <a:pt x="284" y="1"/>
                  </a:lnTo>
                  <a:lnTo>
                    <a:pt x="271" y="10"/>
                  </a:lnTo>
                  <a:lnTo>
                    <a:pt x="262" y="22"/>
                  </a:lnTo>
                  <a:lnTo>
                    <a:pt x="257" y="39"/>
                  </a:lnTo>
                  <a:lnTo>
                    <a:pt x="251" y="58"/>
                  </a:lnTo>
                  <a:lnTo>
                    <a:pt x="246" y="68"/>
                  </a:lnTo>
                  <a:lnTo>
                    <a:pt x="238" y="76"/>
                  </a:lnTo>
                  <a:lnTo>
                    <a:pt x="232" y="69"/>
                  </a:lnTo>
                  <a:lnTo>
                    <a:pt x="226" y="60"/>
                  </a:lnTo>
                  <a:lnTo>
                    <a:pt x="219" y="59"/>
                  </a:lnTo>
                  <a:lnTo>
                    <a:pt x="208" y="62"/>
                  </a:lnTo>
                  <a:lnTo>
                    <a:pt x="202" y="73"/>
                  </a:lnTo>
                  <a:lnTo>
                    <a:pt x="197" y="87"/>
                  </a:lnTo>
                  <a:lnTo>
                    <a:pt x="192" y="98"/>
                  </a:lnTo>
                  <a:lnTo>
                    <a:pt x="182" y="104"/>
                  </a:lnTo>
                  <a:lnTo>
                    <a:pt x="172" y="99"/>
                  </a:lnTo>
                  <a:lnTo>
                    <a:pt x="161" y="96"/>
                  </a:lnTo>
                  <a:lnTo>
                    <a:pt x="151" y="104"/>
                  </a:lnTo>
                  <a:lnTo>
                    <a:pt x="149" y="117"/>
                  </a:lnTo>
                  <a:lnTo>
                    <a:pt x="156" y="127"/>
                  </a:lnTo>
                  <a:lnTo>
                    <a:pt x="164" y="131"/>
                  </a:lnTo>
                  <a:lnTo>
                    <a:pt x="168" y="145"/>
                  </a:lnTo>
                  <a:lnTo>
                    <a:pt x="164" y="159"/>
                  </a:lnTo>
                  <a:lnTo>
                    <a:pt x="158" y="169"/>
                  </a:lnTo>
                  <a:lnTo>
                    <a:pt x="148" y="173"/>
                  </a:lnTo>
                  <a:lnTo>
                    <a:pt x="137" y="171"/>
                  </a:lnTo>
                  <a:lnTo>
                    <a:pt x="131" y="178"/>
                  </a:lnTo>
                  <a:lnTo>
                    <a:pt x="132" y="196"/>
                  </a:lnTo>
                  <a:lnTo>
                    <a:pt x="126" y="206"/>
                  </a:lnTo>
                  <a:lnTo>
                    <a:pt x="123" y="225"/>
                  </a:lnTo>
                  <a:lnTo>
                    <a:pt x="116" y="234"/>
                  </a:lnTo>
                  <a:lnTo>
                    <a:pt x="105" y="240"/>
                  </a:lnTo>
                  <a:lnTo>
                    <a:pt x="90" y="241"/>
                  </a:lnTo>
                  <a:lnTo>
                    <a:pt x="78" y="248"/>
                  </a:lnTo>
                  <a:lnTo>
                    <a:pt x="70" y="260"/>
                  </a:lnTo>
                  <a:lnTo>
                    <a:pt x="67" y="274"/>
                  </a:lnTo>
                  <a:lnTo>
                    <a:pt x="62" y="286"/>
                  </a:lnTo>
                  <a:lnTo>
                    <a:pt x="53" y="292"/>
                  </a:lnTo>
                  <a:lnTo>
                    <a:pt x="62" y="312"/>
                  </a:lnTo>
                  <a:lnTo>
                    <a:pt x="57" y="327"/>
                  </a:lnTo>
                  <a:lnTo>
                    <a:pt x="48" y="334"/>
                  </a:lnTo>
                  <a:lnTo>
                    <a:pt x="39" y="346"/>
                  </a:lnTo>
                  <a:lnTo>
                    <a:pt x="38" y="358"/>
                  </a:lnTo>
                  <a:lnTo>
                    <a:pt x="43" y="374"/>
                  </a:lnTo>
                  <a:lnTo>
                    <a:pt x="49" y="387"/>
                  </a:lnTo>
                  <a:lnTo>
                    <a:pt x="56" y="404"/>
                  </a:lnTo>
                  <a:lnTo>
                    <a:pt x="55" y="417"/>
                  </a:lnTo>
                  <a:lnTo>
                    <a:pt x="49" y="432"/>
                  </a:lnTo>
                  <a:lnTo>
                    <a:pt x="39" y="443"/>
                  </a:lnTo>
                  <a:lnTo>
                    <a:pt x="25" y="451"/>
                  </a:lnTo>
                  <a:lnTo>
                    <a:pt x="14" y="466"/>
                  </a:lnTo>
                  <a:lnTo>
                    <a:pt x="6" y="476"/>
                  </a:lnTo>
                  <a:lnTo>
                    <a:pt x="0" y="490"/>
                  </a:lnTo>
                  <a:lnTo>
                    <a:pt x="3" y="508"/>
                  </a:lnTo>
                  <a:lnTo>
                    <a:pt x="8" y="518"/>
                  </a:lnTo>
                  <a:lnTo>
                    <a:pt x="19" y="515"/>
                  </a:lnTo>
                  <a:lnTo>
                    <a:pt x="33" y="508"/>
                  </a:lnTo>
                  <a:lnTo>
                    <a:pt x="46" y="505"/>
                  </a:lnTo>
                  <a:lnTo>
                    <a:pt x="57" y="496"/>
                  </a:lnTo>
                  <a:lnTo>
                    <a:pt x="71" y="492"/>
                  </a:lnTo>
                  <a:lnTo>
                    <a:pt x="80" y="498"/>
                  </a:lnTo>
                  <a:lnTo>
                    <a:pt x="89" y="508"/>
                  </a:lnTo>
                  <a:lnTo>
                    <a:pt x="100" y="525"/>
                  </a:lnTo>
                  <a:lnTo>
                    <a:pt x="103" y="536"/>
                  </a:lnTo>
                  <a:lnTo>
                    <a:pt x="102" y="551"/>
                  </a:lnTo>
                  <a:lnTo>
                    <a:pt x="106" y="570"/>
                  </a:lnTo>
                  <a:lnTo>
                    <a:pt x="112" y="578"/>
                  </a:lnTo>
                  <a:lnTo>
                    <a:pt x="114" y="591"/>
                  </a:lnTo>
                  <a:lnTo>
                    <a:pt x="106" y="601"/>
                  </a:lnTo>
                  <a:lnTo>
                    <a:pt x="102" y="614"/>
                  </a:lnTo>
                  <a:lnTo>
                    <a:pt x="109" y="626"/>
                  </a:lnTo>
                  <a:lnTo>
                    <a:pt x="106" y="635"/>
                  </a:lnTo>
                  <a:lnTo>
                    <a:pt x="108" y="644"/>
                  </a:lnTo>
                  <a:lnTo>
                    <a:pt x="119" y="649"/>
                  </a:lnTo>
                  <a:lnTo>
                    <a:pt x="133" y="652"/>
                  </a:lnTo>
                  <a:lnTo>
                    <a:pt x="142" y="647"/>
                  </a:lnTo>
                  <a:lnTo>
                    <a:pt x="149" y="652"/>
                  </a:lnTo>
                  <a:lnTo>
                    <a:pt x="160" y="660"/>
                  </a:lnTo>
                  <a:lnTo>
                    <a:pt x="168" y="654"/>
                  </a:lnTo>
                  <a:lnTo>
                    <a:pt x="178" y="658"/>
                  </a:lnTo>
                  <a:lnTo>
                    <a:pt x="173" y="670"/>
                  </a:lnTo>
                  <a:lnTo>
                    <a:pt x="170" y="681"/>
                  </a:lnTo>
                  <a:lnTo>
                    <a:pt x="171" y="693"/>
                  </a:lnTo>
                  <a:lnTo>
                    <a:pt x="180" y="695"/>
                  </a:lnTo>
                  <a:lnTo>
                    <a:pt x="187" y="688"/>
                  </a:lnTo>
                  <a:lnTo>
                    <a:pt x="195" y="678"/>
                  </a:lnTo>
                  <a:lnTo>
                    <a:pt x="202" y="671"/>
                  </a:lnTo>
                  <a:lnTo>
                    <a:pt x="213" y="676"/>
                  </a:lnTo>
                  <a:lnTo>
                    <a:pt x="223" y="677"/>
                  </a:lnTo>
                  <a:lnTo>
                    <a:pt x="225" y="667"/>
                  </a:lnTo>
                  <a:lnTo>
                    <a:pt x="222" y="655"/>
                  </a:lnTo>
                  <a:lnTo>
                    <a:pt x="231" y="654"/>
                  </a:lnTo>
                  <a:lnTo>
                    <a:pt x="218" y="648"/>
                  </a:lnTo>
                  <a:lnTo>
                    <a:pt x="206" y="635"/>
                  </a:lnTo>
                  <a:lnTo>
                    <a:pt x="205" y="618"/>
                  </a:lnTo>
                  <a:lnTo>
                    <a:pt x="210" y="604"/>
                  </a:lnTo>
                  <a:lnTo>
                    <a:pt x="207" y="587"/>
                  </a:lnTo>
                  <a:lnTo>
                    <a:pt x="202" y="573"/>
                  </a:lnTo>
                  <a:lnTo>
                    <a:pt x="197" y="555"/>
                  </a:lnTo>
                  <a:lnTo>
                    <a:pt x="200" y="542"/>
                  </a:lnTo>
                  <a:lnTo>
                    <a:pt x="207" y="532"/>
                  </a:lnTo>
                  <a:lnTo>
                    <a:pt x="213" y="516"/>
                  </a:lnTo>
                  <a:lnTo>
                    <a:pt x="211" y="504"/>
                  </a:lnTo>
                  <a:lnTo>
                    <a:pt x="210" y="489"/>
                  </a:lnTo>
                  <a:lnTo>
                    <a:pt x="219" y="482"/>
                  </a:lnTo>
                  <a:lnTo>
                    <a:pt x="229" y="479"/>
                  </a:lnTo>
                  <a:lnTo>
                    <a:pt x="239" y="487"/>
                  </a:lnTo>
                  <a:lnTo>
                    <a:pt x="247" y="477"/>
                  </a:lnTo>
                  <a:lnTo>
                    <a:pt x="258" y="472"/>
                  </a:lnTo>
                  <a:lnTo>
                    <a:pt x="270" y="476"/>
                  </a:lnTo>
                  <a:lnTo>
                    <a:pt x="283" y="479"/>
                  </a:lnTo>
                  <a:lnTo>
                    <a:pt x="294" y="476"/>
                  </a:lnTo>
                  <a:lnTo>
                    <a:pt x="299" y="464"/>
                  </a:lnTo>
                  <a:lnTo>
                    <a:pt x="300" y="451"/>
                  </a:lnTo>
                  <a:lnTo>
                    <a:pt x="308" y="443"/>
                  </a:lnTo>
                  <a:lnTo>
                    <a:pt x="317" y="444"/>
                  </a:lnTo>
                  <a:lnTo>
                    <a:pt x="326" y="443"/>
                  </a:lnTo>
                  <a:lnTo>
                    <a:pt x="328" y="433"/>
                  </a:lnTo>
                  <a:lnTo>
                    <a:pt x="333" y="424"/>
                  </a:lnTo>
                  <a:lnTo>
                    <a:pt x="343" y="420"/>
                  </a:lnTo>
                  <a:lnTo>
                    <a:pt x="347" y="408"/>
                  </a:lnTo>
                  <a:lnTo>
                    <a:pt x="343" y="400"/>
                  </a:lnTo>
                  <a:lnTo>
                    <a:pt x="344" y="390"/>
                  </a:lnTo>
                  <a:lnTo>
                    <a:pt x="354" y="389"/>
                  </a:lnTo>
                  <a:lnTo>
                    <a:pt x="364" y="398"/>
                  </a:lnTo>
                  <a:lnTo>
                    <a:pt x="376" y="401"/>
                  </a:lnTo>
                  <a:lnTo>
                    <a:pt x="382" y="390"/>
                  </a:lnTo>
                  <a:lnTo>
                    <a:pt x="385" y="379"/>
                  </a:lnTo>
                  <a:lnTo>
                    <a:pt x="393" y="374"/>
                  </a:lnTo>
                  <a:lnTo>
                    <a:pt x="401" y="363"/>
                  </a:lnTo>
                  <a:lnTo>
                    <a:pt x="402" y="351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gray">
            <a:xfrm>
              <a:off x="3307" y="2401"/>
              <a:ext cx="533" cy="733"/>
            </a:xfrm>
            <a:custGeom>
              <a:avLst/>
              <a:gdLst>
                <a:gd name="T0" fmla="*/ 360 w 421"/>
                <a:gd name="T1" fmla="*/ 106 h 622"/>
                <a:gd name="T2" fmla="*/ 340 w 421"/>
                <a:gd name="T3" fmla="*/ 138 h 622"/>
                <a:gd name="T4" fmla="*/ 359 w 421"/>
                <a:gd name="T5" fmla="*/ 183 h 622"/>
                <a:gd name="T6" fmla="*/ 341 w 421"/>
                <a:gd name="T7" fmla="*/ 223 h 622"/>
                <a:gd name="T8" fmla="*/ 308 w 421"/>
                <a:gd name="T9" fmla="*/ 255 h 622"/>
                <a:gd name="T10" fmla="*/ 310 w 421"/>
                <a:gd name="T11" fmla="*/ 297 h 622"/>
                <a:gd name="T12" fmla="*/ 348 w 421"/>
                <a:gd name="T13" fmla="*/ 284 h 622"/>
                <a:gd name="T14" fmla="*/ 382 w 421"/>
                <a:gd name="T15" fmla="*/ 277 h 622"/>
                <a:gd name="T16" fmla="*/ 405 w 421"/>
                <a:gd name="T17" fmla="*/ 316 h 622"/>
                <a:gd name="T18" fmla="*/ 414 w 421"/>
                <a:gd name="T19" fmla="*/ 357 h 622"/>
                <a:gd name="T20" fmla="*/ 404 w 421"/>
                <a:gd name="T21" fmla="*/ 394 h 622"/>
                <a:gd name="T22" fmla="*/ 411 w 421"/>
                <a:gd name="T23" fmla="*/ 426 h 622"/>
                <a:gd name="T24" fmla="*/ 413 w 421"/>
                <a:gd name="T25" fmla="*/ 461 h 622"/>
                <a:gd name="T26" fmla="*/ 416 w 421"/>
                <a:gd name="T27" fmla="*/ 506 h 622"/>
                <a:gd name="T28" fmla="*/ 400 w 421"/>
                <a:gd name="T29" fmla="*/ 549 h 622"/>
                <a:gd name="T30" fmla="*/ 385 w 421"/>
                <a:gd name="T31" fmla="*/ 585 h 622"/>
                <a:gd name="T32" fmla="*/ 372 w 421"/>
                <a:gd name="T33" fmla="*/ 621 h 622"/>
                <a:gd name="T34" fmla="*/ 336 w 421"/>
                <a:gd name="T35" fmla="*/ 593 h 622"/>
                <a:gd name="T36" fmla="*/ 307 w 421"/>
                <a:gd name="T37" fmla="*/ 595 h 622"/>
                <a:gd name="T38" fmla="*/ 265 w 421"/>
                <a:gd name="T39" fmla="*/ 590 h 622"/>
                <a:gd name="T40" fmla="*/ 231 w 421"/>
                <a:gd name="T41" fmla="*/ 569 h 622"/>
                <a:gd name="T42" fmla="*/ 205 w 421"/>
                <a:gd name="T43" fmla="*/ 543 h 622"/>
                <a:gd name="T44" fmla="*/ 207 w 421"/>
                <a:gd name="T45" fmla="*/ 500 h 622"/>
                <a:gd name="T46" fmla="*/ 199 w 421"/>
                <a:gd name="T47" fmla="*/ 460 h 622"/>
                <a:gd name="T48" fmla="*/ 196 w 421"/>
                <a:gd name="T49" fmla="*/ 421 h 622"/>
                <a:gd name="T50" fmla="*/ 163 w 421"/>
                <a:gd name="T51" fmla="*/ 402 h 622"/>
                <a:gd name="T52" fmla="*/ 121 w 421"/>
                <a:gd name="T53" fmla="*/ 403 h 622"/>
                <a:gd name="T54" fmla="*/ 93 w 421"/>
                <a:gd name="T55" fmla="*/ 431 h 622"/>
                <a:gd name="T56" fmla="*/ 60 w 421"/>
                <a:gd name="T57" fmla="*/ 413 h 622"/>
                <a:gd name="T58" fmla="*/ 42 w 421"/>
                <a:gd name="T59" fmla="*/ 403 h 622"/>
                <a:gd name="T60" fmla="*/ 62 w 421"/>
                <a:gd name="T61" fmla="*/ 367 h 622"/>
                <a:gd name="T62" fmla="*/ 49 w 421"/>
                <a:gd name="T63" fmla="*/ 331 h 622"/>
                <a:gd name="T64" fmla="*/ 17 w 421"/>
                <a:gd name="T65" fmla="*/ 298 h 622"/>
                <a:gd name="T66" fmla="*/ 0 w 421"/>
                <a:gd name="T67" fmla="*/ 253 h 622"/>
                <a:gd name="T68" fmla="*/ 15 w 421"/>
                <a:gd name="T69" fmla="*/ 204 h 622"/>
                <a:gd name="T70" fmla="*/ 46 w 421"/>
                <a:gd name="T71" fmla="*/ 176 h 622"/>
                <a:gd name="T72" fmla="*/ 77 w 421"/>
                <a:gd name="T73" fmla="*/ 188 h 622"/>
                <a:gd name="T74" fmla="*/ 100 w 421"/>
                <a:gd name="T75" fmla="*/ 175 h 622"/>
                <a:gd name="T76" fmla="*/ 113 w 421"/>
                <a:gd name="T77" fmla="*/ 149 h 622"/>
                <a:gd name="T78" fmla="*/ 151 w 421"/>
                <a:gd name="T79" fmla="*/ 130 h 622"/>
                <a:gd name="T80" fmla="*/ 179 w 421"/>
                <a:gd name="T81" fmla="*/ 104 h 622"/>
                <a:gd name="T82" fmla="*/ 214 w 421"/>
                <a:gd name="T83" fmla="*/ 94 h 622"/>
                <a:gd name="T84" fmla="*/ 248 w 421"/>
                <a:gd name="T85" fmla="*/ 88 h 622"/>
                <a:gd name="T86" fmla="*/ 278 w 421"/>
                <a:gd name="T87" fmla="*/ 65 h 622"/>
                <a:gd name="T88" fmla="*/ 297 w 421"/>
                <a:gd name="T89" fmla="*/ 33 h 622"/>
                <a:gd name="T90" fmla="*/ 308 w 421"/>
                <a:gd name="T91" fmla="*/ 0 h 622"/>
                <a:gd name="T92" fmla="*/ 331 w 421"/>
                <a:gd name="T93" fmla="*/ 31 h 622"/>
                <a:gd name="T94" fmla="*/ 356 w 421"/>
                <a:gd name="T95" fmla="*/ 7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1" h="622">
                  <a:moveTo>
                    <a:pt x="356" y="72"/>
                  </a:moveTo>
                  <a:lnTo>
                    <a:pt x="364" y="91"/>
                  </a:lnTo>
                  <a:lnTo>
                    <a:pt x="360" y="106"/>
                  </a:lnTo>
                  <a:lnTo>
                    <a:pt x="350" y="113"/>
                  </a:lnTo>
                  <a:lnTo>
                    <a:pt x="341" y="125"/>
                  </a:lnTo>
                  <a:lnTo>
                    <a:pt x="340" y="138"/>
                  </a:lnTo>
                  <a:lnTo>
                    <a:pt x="345" y="153"/>
                  </a:lnTo>
                  <a:lnTo>
                    <a:pt x="351" y="167"/>
                  </a:lnTo>
                  <a:lnTo>
                    <a:pt x="359" y="183"/>
                  </a:lnTo>
                  <a:lnTo>
                    <a:pt x="358" y="196"/>
                  </a:lnTo>
                  <a:lnTo>
                    <a:pt x="351" y="211"/>
                  </a:lnTo>
                  <a:lnTo>
                    <a:pt x="341" y="223"/>
                  </a:lnTo>
                  <a:lnTo>
                    <a:pt x="328" y="231"/>
                  </a:lnTo>
                  <a:lnTo>
                    <a:pt x="316" y="246"/>
                  </a:lnTo>
                  <a:lnTo>
                    <a:pt x="308" y="255"/>
                  </a:lnTo>
                  <a:lnTo>
                    <a:pt x="302" y="269"/>
                  </a:lnTo>
                  <a:lnTo>
                    <a:pt x="305" y="288"/>
                  </a:lnTo>
                  <a:lnTo>
                    <a:pt x="310" y="297"/>
                  </a:lnTo>
                  <a:lnTo>
                    <a:pt x="321" y="295"/>
                  </a:lnTo>
                  <a:lnTo>
                    <a:pt x="335" y="288"/>
                  </a:lnTo>
                  <a:lnTo>
                    <a:pt x="348" y="284"/>
                  </a:lnTo>
                  <a:lnTo>
                    <a:pt x="360" y="275"/>
                  </a:lnTo>
                  <a:lnTo>
                    <a:pt x="373" y="271"/>
                  </a:lnTo>
                  <a:lnTo>
                    <a:pt x="382" y="277"/>
                  </a:lnTo>
                  <a:lnTo>
                    <a:pt x="392" y="288"/>
                  </a:lnTo>
                  <a:lnTo>
                    <a:pt x="402" y="304"/>
                  </a:lnTo>
                  <a:lnTo>
                    <a:pt x="405" y="316"/>
                  </a:lnTo>
                  <a:lnTo>
                    <a:pt x="404" y="331"/>
                  </a:lnTo>
                  <a:lnTo>
                    <a:pt x="408" y="349"/>
                  </a:lnTo>
                  <a:lnTo>
                    <a:pt x="414" y="357"/>
                  </a:lnTo>
                  <a:lnTo>
                    <a:pt x="416" y="370"/>
                  </a:lnTo>
                  <a:lnTo>
                    <a:pt x="408" y="381"/>
                  </a:lnTo>
                  <a:lnTo>
                    <a:pt x="404" y="394"/>
                  </a:lnTo>
                  <a:lnTo>
                    <a:pt x="411" y="405"/>
                  </a:lnTo>
                  <a:lnTo>
                    <a:pt x="408" y="414"/>
                  </a:lnTo>
                  <a:lnTo>
                    <a:pt x="411" y="426"/>
                  </a:lnTo>
                  <a:lnTo>
                    <a:pt x="409" y="435"/>
                  </a:lnTo>
                  <a:lnTo>
                    <a:pt x="411" y="446"/>
                  </a:lnTo>
                  <a:lnTo>
                    <a:pt x="413" y="461"/>
                  </a:lnTo>
                  <a:lnTo>
                    <a:pt x="416" y="478"/>
                  </a:lnTo>
                  <a:lnTo>
                    <a:pt x="420" y="493"/>
                  </a:lnTo>
                  <a:lnTo>
                    <a:pt x="416" y="506"/>
                  </a:lnTo>
                  <a:lnTo>
                    <a:pt x="416" y="520"/>
                  </a:lnTo>
                  <a:lnTo>
                    <a:pt x="407" y="533"/>
                  </a:lnTo>
                  <a:lnTo>
                    <a:pt x="400" y="549"/>
                  </a:lnTo>
                  <a:lnTo>
                    <a:pt x="397" y="561"/>
                  </a:lnTo>
                  <a:lnTo>
                    <a:pt x="394" y="576"/>
                  </a:lnTo>
                  <a:lnTo>
                    <a:pt x="385" y="585"/>
                  </a:lnTo>
                  <a:lnTo>
                    <a:pt x="376" y="597"/>
                  </a:lnTo>
                  <a:lnTo>
                    <a:pt x="374" y="610"/>
                  </a:lnTo>
                  <a:lnTo>
                    <a:pt x="372" y="621"/>
                  </a:lnTo>
                  <a:lnTo>
                    <a:pt x="362" y="614"/>
                  </a:lnTo>
                  <a:lnTo>
                    <a:pt x="348" y="606"/>
                  </a:lnTo>
                  <a:lnTo>
                    <a:pt x="336" y="593"/>
                  </a:lnTo>
                  <a:lnTo>
                    <a:pt x="325" y="586"/>
                  </a:lnTo>
                  <a:lnTo>
                    <a:pt x="316" y="592"/>
                  </a:lnTo>
                  <a:lnTo>
                    <a:pt x="307" y="595"/>
                  </a:lnTo>
                  <a:lnTo>
                    <a:pt x="295" y="590"/>
                  </a:lnTo>
                  <a:lnTo>
                    <a:pt x="282" y="592"/>
                  </a:lnTo>
                  <a:lnTo>
                    <a:pt x="265" y="590"/>
                  </a:lnTo>
                  <a:lnTo>
                    <a:pt x="248" y="584"/>
                  </a:lnTo>
                  <a:lnTo>
                    <a:pt x="237" y="579"/>
                  </a:lnTo>
                  <a:lnTo>
                    <a:pt x="231" y="569"/>
                  </a:lnTo>
                  <a:lnTo>
                    <a:pt x="221" y="557"/>
                  </a:lnTo>
                  <a:lnTo>
                    <a:pt x="211" y="555"/>
                  </a:lnTo>
                  <a:lnTo>
                    <a:pt x="205" y="543"/>
                  </a:lnTo>
                  <a:lnTo>
                    <a:pt x="202" y="526"/>
                  </a:lnTo>
                  <a:lnTo>
                    <a:pt x="201" y="512"/>
                  </a:lnTo>
                  <a:lnTo>
                    <a:pt x="207" y="500"/>
                  </a:lnTo>
                  <a:lnTo>
                    <a:pt x="207" y="485"/>
                  </a:lnTo>
                  <a:lnTo>
                    <a:pt x="202" y="475"/>
                  </a:lnTo>
                  <a:lnTo>
                    <a:pt x="199" y="460"/>
                  </a:lnTo>
                  <a:lnTo>
                    <a:pt x="204" y="446"/>
                  </a:lnTo>
                  <a:lnTo>
                    <a:pt x="203" y="432"/>
                  </a:lnTo>
                  <a:lnTo>
                    <a:pt x="196" y="421"/>
                  </a:lnTo>
                  <a:lnTo>
                    <a:pt x="184" y="416"/>
                  </a:lnTo>
                  <a:lnTo>
                    <a:pt x="171" y="411"/>
                  </a:lnTo>
                  <a:lnTo>
                    <a:pt x="163" y="402"/>
                  </a:lnTo>
                  <a:lnTo>
                    <a:pt x="150" y="395"/>
                  </a:lnTo>
                  <a:lnTo>
                    <a:pt x="134" y="399"/>
                  </a:lnTo>
                  <a:lnTo>
                    <a:pt x="121" y="403"/>
                  </a:lnTo>
                  <a:lnTo>
                    <a:pt x="112" y="414"/>
                  </a:lnTo>
                  <a:lnTo>
                    <a:pt x="105" y="425"/>
                  </a:lnTo>
                  <a:lnTo>
                    <a:pt x="93" y="431"/>
                  </a:lnTo>
                  <a:lnTo>
                    <a:pt x="82" y="427"/>
                  </a:lnTo>
                  <a:lnTo>
                    <a:pt x="72" y="420"/>
                  </a:lnTo>
                  <a:lnTo>
                    <a:pt x="60" y="413"/>
                  </a:lnTo>
                  <a:lnTo>
                    <a:pt x="48" y="414"/>
                  </a:lnTo>
                  <a:lnTo>
                    <a:pt x="37" y="418"/>
                  </a:lnTo>
                  <a:lnTo>
                    <a:pt x="42" y="403"/>
                  </a:lnTo>
                  <a:lnTo>
                    <a:pt x="49" y="389"/>
                  </a:lnTo>
                  <a:lnTo>
                    <a:pt x="54" y="377"/>
                  </a:lnTo>
                  <a:lnTo>
                    <a:pt x="62" y="367"/>
                  </a:lnTo>
                  <a:lnTo>
                    <a:pt x="66" y="348"/>
                  </a:lnTo>
                  <a:lnTo>
                    <a:pt x="59" y="337"/>
                  </a:lnTo>
                  <a:lnTo>
                    <a:pt x="49" y="331"/>
                  </a:lnTo>
                  <a:lnTo>
                    <a:pt x="40" y="319"/>
                  </a:lnTo>
                  <a:lnTo>
                    <a:pt x="28" y="306"/>
                  </a:lnTo>
                  <a:lnTo>
                    <a:pt x="17" y="298"/>
                  </a:lnTo>
                  <a:lnTo>
                    <a:pt x="9" y="287"/>
                  </a:lnTo>
                  <a:lnTo>
                    <a:pt x="5" y="271"/>
                  </a:lnTo>
                  <a:lnTo>
                    <a:pt x="0" y="253"/>
                  </a:lnTo>
                  <a:lnTo>
                    <a:pt x="2" y="234"/>
                  </a:lnTo>
                  <a:lnTo>
                    <a:pt x="6" y="216"/>
                  </a:lnTo>
                  <a:lnTo>
                    <a:pt x="15" y="204"/>
                  </a:lnTo>
                  <a:lnTo>
                    <a:pt x="28" y="197"/>
                  </a:lnTo>
                  <a:lnTo>
                    <a:pt x="42" y="189"/>
                  </a:lnTo>
                  <a:lnTo>
                    <a:pt x="46" y="176"/>
                  </a:lnTo>
                  <a:lnTo>
                    <a:pt x="60" y="188"/>
                  </a:lnTo>
                  <a:lnTo>
                    <a:pt x="69" y="192"/>
                  </a:lnTo>
                  <a:lnTo>
                    <a:pt x="77" y="188"/>
                  </a:lnTo>
                  <a:lnTo>
                    <a:pt x="80" y="176"/>
                  </a:lnTo>
                  <a:lnTo>
                    <a:pt x="89" y="172"/>
                  </a:lnTo>
                  <a:lnTo>
                    <a:pt x="100" y="175"/>
                  </a:lnTo>
                  <a:lnTo>
                    <a:pt x="101" y="163"/>
                  </a:lnTo>
                  <a:lnTo>
                    <a:pt x="105" y="153"/>
                  </a:lnTo>
                  <a:lnTo>
                    <a:pt x="113" y="149"/>
                  </a:lnTo>
                  <a:lnTo>
                    <a:pt x="127" y="146"/>
                  </a:lnTo>
                  <a:lnTo>
                    <a:pt x="139" y="139"/>
                  </a:lnTo>
                  <a:lnTo>
                    <a:pt x="151" y="130"/>
                  </a:lnTo>
                  <a:lnTo>
                    <a:pt x="161" y="125"/>
                  </a:lnTo>
                  <a:lnTo>
                    <a:pt x="169" y="115"/>
                  </a:lnTo>
                  <a:lnTo>
                    <a:pt x="179" y="104"/>
                  </a:lnTo>
                  <a:lnTo>
                    <a:pt x="190" y="99"/>
                  </a:lnTo>
                  <a:lnTo>
                    <a:pt x="203" y="97"/>
                  </a:lnTo>
                  <a:lnTo>
                    <a:pt x="214" y="94"/>
                  </a:lnTo>
                  <a:lnTo>
                    <a:pt x="226" y="97"/>
                  </a:lnTo>
                  <a:lnTo>
                    <a:pt x="238" y="95"/>
                  </a:lnTo>
                  <a:lnTo>
                    <a:pt x="248" y="88"/>
                  </a:lnTo>
                  <a:lnTo>
                    <a:pt x="256" y="77"/>
                  </a:lnTo>
                  <a:lnTo>
                    <a:pt x="267" y="69"/>
                  </a:lnTo>
                  <a:lnTo>
                    <a:pt x="278" y="65"/>
                  </a:lnTo>
                  <a:lnTo>
                    <a:pt x="284" y="55"/>
                  </a:lnTo>
                  <a:lnTo>
                    <a:pt x="288" y="43"/>
                  </a:lnTo>
                  <a:lnTo>
                    <a:pt x="297" y="33"/>
                  </a:lnTo>
                  <a:lnTo>
                    <a:pt x="301" y="19"/>
                  </a:lnTo>
                  <a:lnTo>
                    <a:pt x="302" y="5"/>
                  </a:lnTo>
                  <a:lnTo>
                    <a:pt x="308" y="0"/>
                  </a:lnTo>
                  <a:lnTo>
                    <a:pt x="317" y="8"/>
                  </a:lnTo>
                  <a:lnTo>
                    <a:pt x="325" y="19"/>
                  </a:lnTo>
                  <a:lnTo>
                    <a:pt x="331" y="31"/>
                  </a:lnTo>
                  <a:lnTo>
                    <a:pt x="336" y="51"/>
                  </a:lnTo>
                  <a:lnTo>
                    <a:pt x="346" y="63"/>
                  </a:lnTo>
                  <a:lnTo>
                    <a:pt x="356" y="72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gray">
            <a:xfrm>
              <a:off x="3288" y="1806"/>
              <a:ext cx="776" cy="828"/>
            </a:xfrm>
            <a:custGeom>
              <a:avLst/>
              <a:gdLst>
                <a:gd name="T0" fmla="*/ 388 w 613"/>
                <a:gd name="T1" fmla="*/ 550 h 704"/>
                <a:gd name="T2" fmla="*/ 434 w 613"/>
                <a:gd name="T3" fmla="*/ 526 h 704"/>
                <a:gd name="T4" fmla="*/ 449 w 613"/>
                <a:gd name="T5" fmla="*/ 469 h 704"/>
                <a:gd name="T6" fmla="*/ 482 w 613"/>
                <a:gd name="T7" fmla="*/ 448 h 704"/>
                <a:gd name="T8" fmla="*/ 468 w 613"/>
                <a:gd name="T9" fmla="*/ 407 h 704"/>
                <a:gd name="T10" fmla="*/ 501 w 613"/>
                <a:gd name="T11" fmla="*/ 394 h 704"/>
                <a:gd name="T12" fmla="*/ 527 w 613"/>
                <a:gd name="T13" fmla="*/ 354 h 704"/>
                <a:gd name="T14" fmla="*/ 557 w 613"/>
                <a:gd name="T15" fmla="*/ 367 h 704"/>
                <a:gd name="T16" fmla="*/ 580 w 613"/>
                <a:gd name="T17" fmla="*/ 312 h 704"/>
                <a:gd name="T18" fmla="*/ 604 w 613"/>
                <a:gd name="T19" fmla="*/ 265 h 704"/>
                <a:gd name="T20" fmla="*/ 591 w 613"/>
                <a:gd name="T21" fmla="*/ 226 h 704"/>
                <a:gd name="T22" fmla="*/ 573 w 613"/>
                <a:gd name="T23" fmla="*/ 186 h 704"/>
                <a:gd name="T24" fmla="*/ 554 w 613"/>
                <a:gd name="T25" fmla="*/ 132 h 704"/>
                <a:gd name="T26" fmla="*/ 565 w 613"/>
                <a:gd name="T27" fmla="*/ 117 h 704"/>
                <a:gd name="T28" fmla="*/ 557 w 613"/>
                <a:gd name="T29" fmla="*/ 85 h 704"/>
                <a:gd name="T30" fmla="*/ 567 w 613"/>
                <a:gd name="T31" fmla="*/ 38 h 704"/>
                <a:gd name="T32" fmla="*/ 546 w 613"/>
                <a:gd name="T33" fmla="*/ 9 h 704"/>
                <a:gd name="T34" fmla="*/ 519 w 613"/>
                <a:gd name="T35" fmla="*/ 40 h 704"/>
                <a:gd name="T36" fmla="*/ 495 w 613"/>
                <a:gd name="T37" fmla="*/ 6 h 704"/>
                <a:gd name="T38" fmla="*/ 472 w 613"/>
                <a:gd name="T39" fmla="*/ 23 h 704"/>
                <a:gd name="T40" fmla="*/ 444 w 613"/>
                <a:gd name="T41" fmla="*/ 25 h 704"/>
                <a:gd name="T42" fmla="*/ 444 w 613"/>
                <a:gd name="T43" fmla="*/ 77 h 704"/>
                <a:gd name="T44" fmla="*/ 423 w 613"/>
                <a:gd name="T45" fmla="*/ 131 h 704"/>
                <a:gd name="T46" fmla="*/ 384 w 613"/>
                <a:gd name="T47" fmla="*/ 161 h 704"/>
                <a:gd name="T48" fmla="*/ 369 w 613"/>
                <a:gd name="T49" fmla="*/ 128 h 704"/>
                <a:gd name="T50" fmla="*/ 363 w 613"/>
                <a:gd name="T51" fmla="*/ 74 h 704"/>
                <a:gd name="T52" fmla="*/ 329 w 613"/>
                <a:gd name="T53" fmla="*/ 39 h 704"/>
                <a:gd name="T54" fmla="*/ 295 w 613"/>
                <a:gd name="T55" fmla="*/ 17 h 704"/>
                <a:gd name="T56" fmla="*/ 275 w 613"/>
                <a:gd name="T57" fmla="*/ 70 h 704"/>
                <a:gd name="T58" fmla="*/ 231 w 613"/>
                <a:gd name="T59" fmla="*/ 96 h 704"/>
                <a:gd name="T60" fmla="*/ 180 w 613"/>
                <a:gd name="T61" fmla="*/ 106 h 704"/>
                <a:gd name="T62" fmla="*/ 156 w 613"/>
                <a:gd name="T63" fmla="*/ 149 h 704"/>
                <a:gd name="T64" fmla="*/ 129 w 613"/>
                <a:gd name="T65" fmla="*/ 192 h 704"/>
                <a:gd name="T66" fmla="*/ 67 w 613"/>
                <a:gd name="T67" fmla="*/ 214 h 704"/>
                <a:gd name="T68" fmla="*/ 24 w 613"/>
                <a:gd name="T69" fmla="*/ 218 h 704"/>
                <a:gd name="T70" fmla="*/ 46 w 613"/>
                <a:gd name="T71" fmla="*/ 272 h 704"/>
                <a:gd name="T72" fmla="*/ 71 w 613"/>
                <a:gd name="T73" fmla="*/ 320 h 704"/>
                <a:gd name="T74" fmla="*/ 48 w 613"/>
                <a:gd name="T75" fmla="*/ 390 h 704"/>
                <a:gd name="T76" fmla="*/ 10 w 613"/>
                <a:gd name="T77" fmla="*/ 449 h 704"/>
                <a:gd name="T78" fmla="*/ 4 w 613"/>
                <a:gd name="T79" fmla="*/ 513 h 704"/>
                <a:gd name="T80" fmla="*/ 15 w 613"/>
                <a:gd name="T81" fmla="*/ 573 h 704"/>
                <a:gd name="T82" fmla="*/ 37 w 613"/>
                <a:gd name="T83" fmla="*/ 626 h 704"/>
                <a:gd name="T84" fmla="*/ 58 w 613"/>
                <a:gd name="T85" fmla="*/ 670 h 704"/>
                <a:gd name="T86" fmla="*/ 93 w 613"/>
                <a:gd name="T87" fmla="*/ 699 h 704"/>
                <a:gd name="T88" fmla="*/ 116 w 613"/>
                <a:gd name="T89" fmla="*/ 674 h 704"/>
                <a:gd name="T90" fmla="*/ 155 w 613"/>
                <a:gd name="T91" fmla="*/ 650 h 704"/>
                <a:gd name="T92" fmla="*/ 195 w 613"/>
                <a:gd name="T93" fmla="*/ 615 h 704"/>
                <a:gd name="T94" fmla="*/ 242 w 613"/>
                <a:gd name="T95" fmla="*/ 608 h 704"/>
                <a:gd name="T96" fmla="*/ 283 w 613"/>
                <a:gd name="T97" fmla="*/ 580 h 704"/>
                <a:gd name="T98" fmla="*/ 313 w 613"/>
                <a:gd name="T99" fmla="*/ 544 h 704"/>
                <a:gd name="T100" fmla="*/ 333 w 613"/>
                <a:gd name="T101" fmla="*/ 519 h 704"/>
                <a:gd name="T102" fmla="*/ 362 w 613"/>
                <a:gd name="T103" fmla="*/ 57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13" h="704">
                  <a:moveTo>
                    <a:pt x="372" y="583"/>
                  </a:moveTo>
                  <a:lnTo>
                    <a:pt x="380" y="577"/>
                  </a:lnTo>
                  <a:lnTo>
                    <a:pt x="385" y="563"/>
                  </a:lnTo>
                  <a:lnTo>
                    <a:pt x="388" y="550"/>
                  </a:lnTo>
                  <a:lnTo>
                    <a:pt x="396" y="540"/>
                  </a:lnTo>
                  <a:lnTo>
                    <a:pt x="409" y="531"/>
                  </a:lnTo>
                  <a:lnTo>
                    <a:pt x="422" y="530"/>
                  </a:lnTo>
                  <a:lnTo>
                    <a:pt x="434" y="526"/>
                  </a:lnTo>
                  <a:lnTo>
                    <a:pt x="441" y="514"/>
                  </a:lnTo>
                  <a:lnTo>
                    <a:pt x="444" y="497"/>
                  </a:lnTo>
                  <a:lnTo>
                    <a:pt x="450" y="486"/>
                  </a:lnTo>
                  <a:lnTo>
                    <a:pt x="449" y="469"/>
                  </a:lnTo>
                  <a:lnTo>
                    <a:pt x="455" y="462"/>
                  </a:lnTo>
                  <a:lnTo>
                    <a:pt x="467" y="463"/>
                  </a:lnTo>
                  <a:lnTo>
                    <a:pt x="476" y="459"/>
                  </a:lnTo>
                  <a:lnTo>
                    <a:pt x="482" y="448"/>
                  </a:lnTo>
                  <a:lnTo>
                    <a:pt x="486" y="435"/>
                  </a:lnTo>
                  <a:lnTo>
                    <a:pt x="482" y="421"/>
                  </a:lnTo>
                  <a:lnTo>
                    <a:pt x="474" y="418"/>
                  </a:lnTo>
                  <a:lnTo>
                    <a:pt x="468" y="407"/>
                  </a:lnTo>
                  <a:lnTo>
                    <a:pt x="470" y="394"/>
                  </a:lnTo>
                  <a:lnTo>
                    <a:pt x="479" y="386"/>
                  </a:lnTo>
                  <a:lnTo>
                    <a:pt x="494" y="392"/>
                  </a:lnTo>
                  <a:lnTo>
                    <a:pt x="501" y="394"/>
                  </a:lnTo>
                  <a:lnTo>
                    <a:pt x="510" y="389"/>
                  </a:lnTo>
                  <a:lnTo>
                    <a:pt x="515" y="377"/>
                  </a:lnTo>
                  <a:lnTo>
                    <a:pt x="519" y="364"/>
                  </a:lnTo>
                  <a:lnTo>
                    <a:pt x="527" y="354"/>
                  </a:lnTo>
                  <a:lnTo>
                    <a:pt x="536" y="349"/>
                  </a:lnTo>
                  <a:lnTo>
                    <a:pt x="545" y="350"/>
                  </a:lnTo>
                  <a:lnTo>
                    <a:pt x="550" y="358"/>
                  </a:lnTo>
                  <a:lnTo>
                    <a:pt x="557" y="367"/>
                  </a:lnTo>
                  <a:lnTo>
                    <a:pt x="564" y="358"/>
                  </a:lnTo>
                  <a:lnTo>
                    <a:pt x="570" y="346"/>
                  </a:lnTo>
                  <a:lnTo>
                    <a:pt x="575" y="331"/>
                  </a:lnTo>
                  <a:lnTo>
                    <a:pt x="580" y="312"/>
                  </a:lnTo>
                  <a:lnTo>
                    <a:pt x="591" y="300"/>
                  </a:lnTo>
                  <a:lnTo>
                    <a:pt x="603" y="291"/>
                  </a:lnTo>
                  <a:lnTo>
                    <a:pt x="601" y="281"/>
                  </a:lnTo>
                  <a:lnTo>
                    <a:pt x="604" y="265"/>
                  </a:lnTo>
                  <a:lnTo>
                    <a:pt x="612" y="255"/>
                  </a:lnTo>
                  <a:lnTo>
                    <a:pt x="612" y="242"/>
                  </a:lnTo>
                  <a:lnTo>
                    <a:pt x="604" y="234"/>
                  </a:lnTo>
                  <a:lnTo>
                    <a:pt x="591" y="226"/>
                  </a:lnTo>
                  <a:lnTo>
                    <a:pt x="593" y="212"/>
                  </a:lnTo>
                  <a:lnTo>
                    <a:pt x="590" y="196"/>
                  </a:lnTo>
                  <a:lnTo>
                    <a:pt x="580" y="191"/>
                  </a:lnTo>
                  <a:lnTo>
                    <a:pt x="573" y="186"/>
                  </a:lnTo>
                  <a:lnTo>
                    <a:pt x="574" y="169"/>
                  </a:lnTo>
                  <a:lnTo>
                    <a:pt x="570" y="150"/>
                  </a:lnTo>
                  <a:lnTo>
                    <a:pt x="563" y="141"/>
                  </a:lnTo>
                  <a:lnTo>
                    <a:pt x="554" y="132"/>
                  </a:lnTo>
                  <a:lnTo>
                    <a:pt x="544" y="130"/>
                  </a:lnTo>
                  <a:lnTo>
                    <a:pt x="546" y="119"/>
                  </a:lnTo>
                  <a:lnTo>
                    <a:pt x="556" y="118"/>
                  </a:lnTo>
                  <a:lnTo>
                    <a:pt x="565" y="117"/>
                  </a:lnTo>
                  <a:lnTo>
                    <a:pt x="571" y="105"/>
                  </a:lnTo>
                  <a:lnTo>
                    <a:pt x="569" y="94"/>
                  </a:lnTo>
                  <a:lnTo>
                    <a:pt x="563" y="89"/>
                  </a:lnTo>
                  <a:lnTo>
                    <a:pt x="557" y="85"/>
                  </a:lnTo>
                  <a:lnTo>
                    <a:pt x="560" y="76"/>
                  </a:lnTo>
                  <a:lnTo>
                    <a:pt x="567" y="65"/>
                  </a:lnTo>
                  <a:lnTo>
                    <a:pt x="570" y="48"/>
                  </a:lnTo>
                  <a:lnTo>
                    <a:pt x="567" y="38"/>
                  </a:lnTo>
                  <a:lnTo>
                    <a:pt x="571" y="25"/>
                  </a:lnTo>
                  <a:lnTo>
                    <a:pt x="574" y="9"/>
                  </a:lnTo>
                  <a:lnTo>
                    <a:pt x="560" y="3"/>
                  </a:lnTo>
                  <a:lnTo>
                    <a:pt x="546" y="9"/>
                  </a:lnTo>
                  <a:lnTo>
                    <a:pt x="541" y="19"/>
                  </a:lnTo>
                  <a:lnTo>
                    <a:pt x="530" y="22"/>
                  </a:lnTo>
                  <a:lnTo>
                    <a:pt x="525" y="30"/>
                  </a:lnTo>
                  <a:lnTo>
                    <a:pt x="519" y="40"/>
                  </a:lnTo>
                  <a:lnTo>
                    <a:pt x="512" y="45"/>
                  </a:lnTo>
                  <a:lnTo>
                    <a:pt x="506" y="33"/>
                  </a:lnTo>
                  <a:lnTo>
                    <a:pt x="501" y="19"/>
                  </a:lnTo>
                  <a:lnTo>
                    <a:pt x="495" y="6"/>
                  </a:lnTo>
                  <a:lnTo>
                    <a:pt x="490" y="0"/>
                  </a:lnTo>
                  <a:lnTo>
                    <a:pt x="482" y="2"/>
                  </a:lnTo>
                  <a:lnTo>
                    <a:pt x="476" y="10"/>
                  </a:lnTo>
                  <a:lnTo>
                    <a:pt x="472" y="23"/>
                  </a:lnTo>
                  <a:lnTo>
                    <a:pt x="466" y="16"/>
                  </a:lnTo>
                  <a:lnTo>
                    <a:pt x="459" y="9"/>
                  </a:lnTo>
                  <a:lnTo>
                    <a:pt x="450" y="13"/>
                  </a:lnTo>
                  <a:lnTo>
                    <a:pt x="444" y="25"/>
                  </a:lnTo>
                  <a:lnTo>
                    <a:pt x="435" y="34"/>
                  </a:lnTo>
                  <a:lnTo>
                    <a:pt x="433" y="45"/>
                  </a:lnTo>
                  <a:lnTo>
                    <a:pt x="441" y="60"/>
                  </a:lnTo>
                  <a:lnTo>
                    <a:pt x="444" y="77"/>
                  </a:lnTo>
                  <a:lnTo>
                    <a:pt x="447" y="102"/>
                  </a:lnTo>
                  <a:lnTo>
                    <a:pt x="442" y="118"/>
                  </a:lnTo>
                  <a:lnTo>
                    <a:pt x="435" y="130"/>
                  </a:lnTo>
                  <a:lnTo>
                    <a:pt x="423" y="131"/>
                  </a:lnTo>
                  <a:lnTo>
                    <a:pt x="412" y="134"/>
                  </a:lnTo>
                  <a:lnTo>
                    <a:pt x="404" y="144"/>
                  </a:lnTo>
                  <a:lnTo>
                    <a:pt x="393" y="155"/>
                  </a:lnTo>
                  <a:lnTo>
                    <a:pt x="384" y="161"/>
                  </a:lnTo>
                  <a:lnTo>
                    <a:pt x="375" y="160"/>
                  </a:lnTo>
                  <a:lnTo>
                    <a:pt x="369" y="153"/>
                  </a:lnTo>
                  <a:lnTo>
                    <a:pt x="364" y="140"/>
                  </a:lnTo>
                  <a:lnTo>
                    <a:pt x="369" y="128"/>
                  </a:lnTo>
                  <a:lnTo>
                    <a:pt x="362" y="117"/>
                  </a:lnTo>
                  <a:lnTo>
                    <a:pt x="357" y="103"/>
                  </a:lnTo>
                  <a:lnTo>
                    <a:pt x="358" y="89"/>
                  </a:lnTo>
                  <a:lnTo>
                    <a:pt x="363" y="74"/>
                  </a:lnTo>
                  <a:lnTo>
                    <a:pt x="361" y="61"/>
                  </a:lnTo>
                  <a:lnTo>
                    <a:pt x="351" y="53"/>
                  </a:lnTo>
                  <a:lnTo>
                    <a:pt x="338" y="48"/>
                  </a:lnTo>
                  <a:lnTo>
                    <a:pt x="329" y="39"/>
                  </a:lnTo>
                  <a:lnTo>
                    <a:pt x="324" y="23"/>
                  </a:lnTo>
                  <a:lnTo>
                    <a:pt x="317" y="12"/>
                  </a:lnTo>
                  <a:lnTo>
                    <a:pt x="304" y="10"/>
                  </a:lnTo>
                  <a:lnTo>
                    <a:pt x="295" y="17"/>
                  </a:lnTo>
                  <a:lnTo>
                    <a:pt x="297" y="36"/>
                  </a:lnTo>
                  <a:lnTo>
                    <a:pt x="290" y="51"/>
                  </a:lnTo>
                  <a:lnTo>
                    <a:pt x="282" y="58"/>
                  </a:lnTo>
                  <a:lnTo>
                    <a:pt x="275" y="70"/>
                  </a:lnTo>
                  <a:lnTo>
                    <a:pt x="264" y="77"/>
                  </a:lnTo>
                  <a:lnTo>
                    <a:pt x="253" y="84"/>
                  </a:lnTo>
                  <a:lnTo>
                    <a:pt x="246" y="94"/>
                  </a:lnTo>
                  <a:lnTo>
                    <a:pt x="231" y="96"/>
                  </a:lnTo>
                  <a:lnTo>
                    <a:pt x="218" y="91"/>
                  </a:lnTo>
                  <a:lnTo>
                    <a:pt x="205" y="94"/>
                  </a:lnTo>
                  <a:lnTo>
                    <a:pt x="191" y="98"/>
                  </a:lnTo>
                  <a:lnTo>
                    <a:pt x="180" y="106"/>
                  </a:lnTo>
                  <a:lnTo>
                    <a:pt x="172" y="118"/>
                  </a:lnTo>
                  <a:lnTo>
                    <a:pt x="161" y="127"/>
                  </a:lnTo>
                  <a:lnTo>
                    <a:pt x="157" y="135"/>
                  </a:lnTo>
                  <a:lnTo>
                    <a:pt x="156" y="149"/>
                  </a:lnTo>
                  <a:lnTo>
                    <a:pt x="161" y="167"/>
                  </a:lnTo>
                  <a:lnTo>
                    <a:pt x="156" y="181"/>
                  </a:lnTo>
                  <a:lnTo>
                    <a:pt x="145" y="189"/>
                  </a:lnTo>
                  <a:lnTo>
                    <a:pt x="129" y="192"/>
                  </a:lnTo>
                  <a:lnTo>
                    <a:pt x="112" y="199"/>
                  </a:lnTo>
                  <a:lnTo>
                    <a:pt x="95" y="204"/>
                  </a:lnTo>
                  <a:lnTo>
                    <a:pt x="81" y="211"/>
                  </a:lnTo>
                  <a:lnTo>
                    <a:pt x="67" y="214"/>
                  </a:lnTo>
                  <a:lnTo>
                    <a:pt x="55" y="211"/>
                  </a:lnTo>
                  <a:lnTo>
                    <a:pt x="44" y="204"/>
                  </a:lnTo>
                  <a:lnTo>
                    <a:pt x="32" y="207"/>
                  </a:lnTo>
                  <a:lnTo>
                    <a:pt x="24" y="218"/>
                  </a:lnTo>
                  <a:lnTo>
                    <a:pt x="21" y="234"/>
                  </a:lnTo>
                  <a:lnTo>
                    <a:pt x="28" y="248"/>
                  </a:lnTo>
                  <a:lnTo>
                    <a:pt x="40" y="259"/>
                  </a:lnTo>
                  <a:lnTo>
                    <a:pt x="46" y="272"/>
                  </a:lnTo>
                  <a:lnTo>
                    <a:pt x="47" y="285"/>
                  </a:lnTo>
                  <a:lnTo>
                    <a:pt x="59" y="291"/>
                  </a:lnTo>
                  <a:lnTo>
                    <a:pt x="70" y="303"/>
                  </a:lnTo>
                  <a:lnTo>
                    <a:pt x="71" y="320"/>
                  </a:lnTo>
                  <a:lnTo>
                    <a:pt x="65" y="337"/>
                  </a:lnTo>
                  <a:lnTo>
                    <a:pt x="62" y="356"/>
                  </a:lnTo>
                  <a:lnTo>
                    <a:pt x="55" y="375"/>
                  </a:lnTo>
                  <a:lnTo>
                    <a:pt x="48" y="390"/>
                  </a:lnTo>
                  <a:lnTo>
                    <a:pt x="41" y="407"/>
                  </a:lnTo>
                  <a:lnTo>
                    <a:pt x="32" y="423"/>
                  </a:lnTo>
                  <a:lnTo>
                    <a:pt x="19" y="434"/>
                  </a:lnTo>
                  <a:lnTo>
                    <a:pt x="10" y="449"/>
                  </a:lnTo>
                  <a:lnTo>
                    <a:pt x="8" y="463"/>
                  </a:lnTo>
                  <a:lnTo>
                    <a:pt x="13" y="483"/>
                  </a:lnTo>
                  <a:lnTo>
                    <a:pt x="9" y="498"/>
                  </a:lnTo>
                  <a:lnTo>
                    <a:pt x="4" y="513"/>
                  </a:lnTo>
                  <a:lnTo>
                    <a:pt x="0" y="533"/>
                  </a:lnTo>
                  <a:lnTo>
                    <a:pt x="2" y="549"/>
                  </a:lnTo>
                  <a:lnTo>
                    <a:pt x="6" y="565"/>
                  </a:lnTo>
                  <a:lnTo>
                    <a:pt x="15" y="573"/>
                  </a:lnTo>
                  <a:lnTo>
                    <a:pt x="25" y="584"/>
                  </a:lnTo>
                  <a:lnTo>
                    <a:pt x="32" y="596"/>
                  </a:lnTo>
                  <a:lnTo>
                    <a:pt x="38" y="612"/>
                  </a:lnTo>
                  <a:lnTo>
                    <a:pt x="37" y="626"/>
                  </a:lnTo>
                  <a:lnTo>
                    <a:pt x="36" y="641"/>
                  </a:lnTo>
                  <a:lnTo>
                    <a:pt x="48" y="649"/>
                  </a:lnTo>
                  <a:lnTo>
                    <a:pt x="58" y="658"/>
                  </a:lnTo>
                  <a:lnTo>
                    <a:pt x="58" y="670"/>
                  </a:lnTo>
                  <a:lnTo>
                    <a:pt x="62" y="687"/>
                  </a:lnTo>
                  <a:lnTo>
                    <a:pt x="76" y="699"/>
                  </a:lnTo>
                  <a:lnTo>
                    <a:pt x="84" y="703"/>
                  </a:lnTo>
                  <a:lnTo>
                    <a:pt x="93" y="699"/>
                  </a:lnTo>
                  <a:lnTo>
                    <a:pt x="96" y="687"/>
                  </a:lnTo>
                  <a:lnTo>
                    <a:pt x="105" y="682"/>
                  </a:lnTo>
                  <a:lnTo>
                    <a:pt x="115" y="686"/>
                  </a:lnTo>
                  <a:lnTo>
                    <a:pt x="116" y="674"/>
                  </a:lnTo>
                  <a:lnTo>
                    <a:pt x="120" y="664"/>
                  </a:lnTo>
                  <a:lnTo>
                    <a:pt x="129" y="660"/>
                  </a:lnTo>
                  <a:lnTo>
                    <a:pt x="143" y="657"/>
                  </a:lnTo>
                  <a:lnTo>
                    <a:pt x="155" y="650"/>
                  </a:lnTo>
                  <a:lnTo>
                    <a:pt x="167" y="641"/>
                  </a:lnTo>
                  <a:lnTo>
                    <a:pt x="177" y="636"/>
                  </a:lnTo>
                  <a:lnTo>
                    <a:pt x="185" y="626"/>
                  </a:lnTo>
                  <a:lnTo>
                    <a:pt x="195" y="615"/>
                  </a:lnTo>
                  <a:lnTo>
                    <a:pt x="206" y="610"/>
                  </a:lnTo>
                  <a:lnTo>
                    <a:pt x="219" y="608"/>
                  </a:lnTo>
                  <a:lnTo>
                    <a:pt x="230" y="605"/>
                  </a:lnTo>
                  <a:lnTo>
                    <a:pt x="242" y="608"/>
                  </a:lnTo>
                  <a:lnTo>
                    <a:pt x="254" y="606"/>
                  </a:lnTo>
                  <a:lnTo>
                    <a:pt x="264" y="599"/>
                  </a:lnTo>
                  <a:lnTo>
                    <a:pt x="272" y="588"/>
                  </a:lnTo>
                  <a:lnTo>
                    <a:pt x="283" y="580"/>
                  </a:lnTo>
                  <a:lnTo>
                    <a:pt x="294" y="576"/>
                  </a:lnTo>
                  <a:lnTo>
                    <a:pt x="300" y="566"/>
                  </a:lnTo>
                  <a:lnTo>
                    <a:pt x="304" y="554"/>
                  </a:lnTo>
                  <a:lnTo>
                    <a:pt x="313" y="544"/>
                  </a:lnTo>
                  <a:lnTo>
                    <a:pt x="317" y="530"/>
                  </a:lnTo>
                  <a:lnTo>
                    <a:pt x="318" y="516"/>
                  </a:lnTo>
                  <a:lnTo>
                    <a:pt x="324" y="511"/>
                  </a:lnTo>
                  <a:lnTo>
                    <a:pt x="333" y="519"/>
                  </a:lnTo>
                  <a:lnTo>
                    <a:pt x="341" y="530"/>
                  </a:lnTo>
                  <a:lnTo>
                    <a:pt x="347" y="542"/>
                  </a:lnTo>
                  <a:lnTo>
                    <a:pt x="352" y="562"/>
                  </a:lnTo>
                  <a:lnTo>
                    <a:pt x="362" y="574"/>
                  </a:lnTo>
                  <a:lnTo>
                    <a:pt x="372" y="583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gray">
            <a:xfrm>
              <a:off x="3355" y="2868"/>
              <a:ext cx="221" cy="189"/>
            </a:xfrm>
            <a:custGeom>
              <a:avLst/>
              <a:gdLst>
                <a:gd name="T0" fmla="*/ 5 w 174"/>
                <a:gd name="T1" fmla="*/ 39 h 161"/>
                <a:gd name="T2" fmla="*/ 11 w 174"/>
                <a:gd name="T3" fmla="*/ 47 h 161"/>
                <a:gd name="T4" fmla="*/ 20 w 174"/>
                <a:gd name="T5" fmla="*/ 54 h 161"/>
                <a:gd name="T6" fmla="*/ 25 w 174"/>
                <a:gd name="T7" fmla="*/ 69 h 161"/>
                <a:gd name="T8" fmla="*/ 28 w 174"/>
                <a:gd name="T9" fmla="*/ 85 h 161"/>
                <a:gd name="T10" fmla="*/ 31 w 174"/>
                <a:gd name="T11" fmla="*/ 101 h 161"/>
                <a:gd name="T12" fmla="*/ 36 w 174"/>
                <a:gd name="T13" fmla="*/ 114 h 161"/>
                <a:gd name="T14" fmla="*/ 45 w 174"/>
                <a:gd name="T15" fmla="*/ 124 h 161"/>
                <a:gd name="T16" fmla="*/ 54 w 174"/>
                <a:gd name="T17" fmla="*/ 130 h 161"/>
                <a:gd name="T18" fmla="*/ 64 w 174"/>
                <a:gd name="T19" fmla="*/ 128 h 161"/>
                <a:gd name="T20" fmla="*/ 79 w 174"/>
                <a:gd name="T21" fmla="*/ 127 h 161"/>
                <a:gd name="T22" fmla="*/ 95 w 174"/>
                <a:gd name="T23" fmla="*/ 128 h 161"/>
                <a:gd name="T24" fmla="*/ 104 w 174"/>
                <a:gd name="T25" fmla="*/ 135 h 161"/>
                <a:gd name="T26" fmla="*/ 114 w 174"/>
                <a:gd name="T27" fmla="*/ 143 h 161"/>
                <a:gd name="T28" fmla="*/ 118 w 174"/>
                <a:gd name="T29" fmla="*/ 155 h 161"/>
                <a:gd name="T30" fmla="*/ 129 w 174"/>
                <a:gd name="T31" fmla="*/ 159 h 161"/>
                <a:gd name="T32" fmla="*/ 141 w 174"/>
                <a:gd name="T33" fmla="*/ 155 h 161"/>
                <a:gd name="T34" fmla="*/ 152 w 174"/>
                <a:gd name="T35" fmla="*/ 160 h 161"/>
                <a:gd name="T36" fmla="*/ 160 w 174"/>
                <a:gd name="T37" fmla="*/ 158 h 161"/>
                <a:gd name="T38" fmla="*/ 173 w 174"/>
                <a:gd name="T39" fmla="*/ 159 h 161"/>
                <a:gd name="T40" fmla="*/ 167 w 174"/>
                <a:gd name="T41" fmla="*/ 148 h 161"/>
                <a:gd name="T42" fmla="*/ 164 w 174"/>
                <a:gd name="T43" fmla="*/ 130 h 161"/>
                <a:gd name="T44" fmla="*/ 163 w 174"/>
                <a:gd name="T45" fmla="*/ 116 h 161"/>
                <a:gd name="T46" fmla="*/ 169 w 174"/>
                <a:gd name="T47" fmla="*/ 105 h 161"/>
                <a:gd name="T48" fmla="*/ 169 w 174"/>
                <a:gd name="T49" fmla="*/ 90 h 161"/>
                <a:gd name="T50" fmla="*/ 164 w 174"/>
                <a:gd name="T51" fmla="*/ 79 h 161"/>
                <a:gd name="T52" fmla="*/ 161 w 174"/>
                <a:gd name="T53" fmla="*/ 64 h 161"/>
                <a:gd name="T54" fmla="*/ 166 w 174"/>
                <a:gd name="T55" fmla="*/ 50 h 161"/>
                <a:gd name="T56" fmla="*/ 165 w 174"/>
                <a:gd name="T57" fmla="*/ 37 h 161"/>
                <a:gd name="T58" fmla="*/ 158 w 174"/>
                <a:gd name="T59" fmla="*/ 26 h 161"/>
                <a:gd name="T60" fmla="*/ 147 w 174"/>
                <a:gd name="T61" fmla="*/ 20 h 161"/>
                <a:gd name="T62" fmla="*/ 133 w 174"/>
                <a:gd name="T63" fmla="*/ 16 h 161"/>
                <a:gd name="T64" fmla="*/ 125 w 174"/>
                <a:gd name="T65" fmla="*/ 6 h 161"/>
                <a:gd name="T66" fmla="*/ 113 w 174"/>
                <a:gd name="T67" fmla="*/ 0 h 161"/>
                <a:gd name="T68" fmla="*/ 96 w 174"/>
                <a:gd name="T69" fmla="*/ 4 h 161"/>
                <a:gd name="T70" fmla="*/ 84 w 174"/>
                <a:gd name="T71" fmla="*/ 8 h 161"/>
                <a:gd name="T72" fmla="*/ 75 w 174"/>
                <a:gd name="T73" fmla="*/ 19 h 161"/>
                <a:gd name="T74" fmla="*/ 67 w 174"/>
                <a:gd name="T75" fmla="*/ 30 h 161"/>
                <a:gd name="T76" fmla="*/ 56 w 174"/>
                <a:gd name="T77" fmla="*/ 35 h 161"/>
                <a:gd name="T78" fmla="*/ 45 w 174"/>
                <a:gd name="T79" fmla="*/ 32 h 161"/>
                <a:gd name="T80" fmla="*/ 35 w 174"/>
                <a:gd name="T81" fmla="*/ 25 h 161"/>
                <a:gd name="T82" fmla="*/ 23 w 174"/>
                <a:gd name="T83" fmla="*/ 18 h 161"/>
                <a:gd name="T84" fmla="*/ 11 w 174"/>
                <a:gd name="T85" fmla="*/ 19 h 161"/>
                <a:gd name="T86" fmla="*/ 0 w 174"/>
                <a:gd name="T87" fmla="*/ 23 h 161"/>
                <a:gd name="T88" fmla="*/ 1 w 174"/>
                <a:gd name="T89" fmla="*/ 32 h 161"/>
                <a:gd name="T90" fmla="*/ 5 w 174"/>
                <a:gd name="T91" fmla="*/ 3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4" h="161">
                  <a:moveTo>
                    <a:pt x="5" y="39"/>
                  </a:moveTo>
                  <a:lnTo>
                    <a:pt x="11" y="47"/>
                  </a:lnTo>
                  <a:lnTo>
                    <a:pt x="20" y="54"/>
                  </a:lnTo>
                  <a:lnTo>
                    <a:pt x="25" y="69"/>
                  </a:lnTo>
                  <a:lnTo>
                    <a:pt x="28" y="85"/>
                  </a:lnTo>
                  <a:lnTo>
                    <a:pt x="31" y="101"/>
                  </a:lnTo>
                  <a:lnTo>
                    <a:pt x="36" y="114"/>
                  </a:lnTo>
                  <a:lnTo>
                    <a:pt x="45" y="124"/>
                  </a:lnTo>
                  <a:lnTo>
                    <a:pt x="54" y="130"/>
                  </a:lnTo>
                  <a:lnTo>
                    <a:pt x="64" y="128"/>
                  </a:lnTo>
                  <a:lnTo>
                    <a:pt x="79" y="127"/>
                  </a:lnTo>
                  <a:lnTo>
                    <a:pt x="95" y="128"/>
                  </a:lnTo>
                  <a:lnTo>
                    <a:pt x="104" y="135"/>
                  </a:lnTo>
                  <a:lnTo>
                    <a:pt x="114" y="143"/>
                  </a:lnTo>
                  <a:lnTo>
                    <a:pt x="118" y="155"/>
                  </a:lnTo>
                  <a:lnTo>
                    <a:pt x="129" y="159"/>
                  </a:lnTo>
                  <a:lnTo>
                    <a:pt x="141" y="155"/>
                  </a:lnTo>
                  <a:lnTo>
                    <a:pt x="152" y="160"/>
                  </a:lnTo>
                  <a:lnTo>
                    <a:pt x="160" y="158"/>
                  </a:lnTo>
                  <a:lnTo>
                    <a:pt x="173" y="159"/>
                  </a:lnTo>
                  <a:lnTo>
                    <a:pt x="167" y="148"/>
                  </a:lnTo>
                  <a:lnTo>
                    <a:pt x="164" y="130"/>
                  </a:lnTo>
                  <a:lnTo>
                    <a:pt x="163" y="116"/>
                  </a:lnTo>
                  <a:lnTo>
                    <a:pt x="169" y="105"/>
                  </a:lnTo>
                  <a:lnTo>
                    <a:pt x="169" y="90"/>
                  </a:lnTo>
                  <a:lnTo>
                    <a:pt x="164" y="79"/>
                  </a:lnTo>
                  <a:lnTo>
                    <a:pt x="161" y="64"/>
                  </a:lnTo>
                  <a:lnTo>
                    <a:pt x="166" y="50"/>
                  </a:lnTo>
                  <a:lnTo>
                    <a:pt x="165" y="37"/>
                  </a:lnTo>
                  <a:lnTo>
                    <a:pt x="158" y="26"/>
                  </a:lnTo>
                  <a:lnTo>
                    <a:pt x="147" y="20"/>
                  </a:lnTo>
                  <a:lnTo>
                    <a:pt x="133" y="16"/>
                  </a:lnTo>
                  <a:lnTo>
                    <a:pt x="125" y="6"/>
                  </a:lnTo>
                  <a:lnTo>
                    <a:pt x="113" y="0"/>
                  </a:lnTo>
                  <a:lnTo>
                    <a:pt x="96" y="4"/>
                  </a:lnTo>
                  <a:lnTo>
                    <a:pt x="84" y="8"/>
                  </a:lnTo>
                  <a:lnTo>
                    <a:pt x="75" y="19"/>
                  </a:lnTo>
                  <a:lnTo>
                    <a:pt x="67" y="30"/>
                  </a:lnTo>
                  <a:lnTo>
                    <a:pt x="56" y="35"/>
                  </a:lnTo>
                  <a:lnTo>
                    <a:pt x="45" y="32"/>
                  </a:lnTo>
                  <a:lnTo>
                    <a:pt x="35" y="25"/>
                  </a:lnTo>
                  <a:lnTo>
                    <a:pt x="23" y="18"/>
                  </a:lnTo>
                  <a:lnTo>
                    <a:pt x="11" y="19"/>
                  </a:lnTo>
                  <a:lnTo>
                    <a:pt x="0" y="23"/>
                  </a:lnTo>
                  <a:lnTo>
                    <a:pt x="1" y="32"/>
                  </a:lnTo>
                  <a:lnTo>
                    <a:pt x="5" y="39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gray">
            <a:xfrm>
              <a:off x="4132" y="1366"/>
              <a:ext cx="139" cy="143"/>
            </a:xfrm>
            <a:custGeom>
              <a:avLst/>
              <a:gdLst>
                <a:gd name="T0" fmla="*/ 0 w 111"/>
                <a:gd name="T1" fmla="*/ 62 h 122"/>
                <a:gd name="T2" fmla="*/ 9 w 111"/>
                <a:gd name="T3" fmla="*/ 54 h 122"/>
                <a:gd name="T4" fmla="*/ 13 w 111"/>
                <a:gd name="T5" fmla="*/ 42 h 122"/>
                <a:gd name="T6" fmla="*/ 25 w 111"/>
                <a:gd name="T7" fmla="*/ 39 h 122"/>
                <a:gd name="T8" fmla="*/ 32 w 111"/>
                <a:gd name="T9" fmla="*/ 31 h 122"/>
                <a:gd name="T10" fmla="*/ 43 w 111"/>
                <a:gd name="T11" fmla="*/ 19 h 122"/>
                <a:gd name="T12" fmla="*/ 59 w 111"/>
                <a:gd name="T13" fmla="*/ 16 h 122"/>
                <a:gd name="T14" fmla="*/ 65 w 111"/>
                <a:gd name="T15" fmla="*/ 5 h 122"/>
                <a:gd name="T16" fmla="*/ 76 w 111"/>
                <a:gd name="T17" fmla="*/ 0 h 122"/>
                <a:gd name="T18" fmla="*/ 80 w 111"/>
                <a:gd name="T19" fmla="*/ 6 h 122"/>
                <a:gd name="T20" fmla="*/ 82 w 111"/>
                <a:gd name="T21" fmla="*/ 22 h 122"/>
                <a:gd name="T22" fmla="*/ 88 w 111"/>
                <a:gd name="T23" fmla="*/ 30 h 122"/>
                <a:gd name="T24" fmla="*/ 96 w 111"/>
                <a:gd name="T25" fmla="*/ 39 h 122"/>
                <a:gd name="T26" fmla="*/ 93 w 111"/>
                <a:gd name="T27" fmla="*/ 55 h 122"/>
                <a:gd name="T28" fmla="*/ 94 w 111"/>
                <a:gd name="T29" fmla="*/ 76 h 122"/>
                <a:gd name="T30" fmla="*/ 96 w 111"/>
                <a:gd name="T31" fmla="*/ 89 h 122"/>
                <a:gd name="T32" fmla="*/ 106 w 111"/>
                <a:gd name="T33" fmla="*/ 98 h 122"/>
                <a:gd name="T34" fmla="*/ 110 w 111"/>
                <a:gd name="T35" fmla="*/ 117 h 122"/>
                <a:gd name="T36" fmla="*/ 99 w 111"/>
                <a:gd name="T37" fmla="*/ 121 h 122"/>
                <a:gd name="T38" fmla="*/ 87 w 111"/>
                <a:gd name="T39" fmla="*/ 121 h 122"/>
                <a:gd name="T40" fmla="*/ 83 w 111"/>
                <a:gd name="T41" fmla="*/ 118 h 122"/>
                <a:gd name="T42" fmla="*/ 78 w 111"/>
                <a:gd name="T43" fmla="*/ 113 h 122"/>
                <a:gd name="T44" fmla="*/ 71 w 111"/>
                <a:gd name="T45" fmla="*/ 107 h 122"/>
                <a:gd name="T46" fmla="*/ 67 w 111"/>
                <a:gd name="T47" fmla="*/ 109 h 122"/>
                <a:gd name="T48" fmla="*/ 62 w 111"/>
                <a:gd name="T49" fmla="*/ 109 h 122"/>
                <a:gd name="T50" fmla="*/ 58 w 111"/>
                <a:gd name="T51" fmla="*/ 112 h 122"/>
                <a:gd name="T52" fmla="*/ 53 w 111"/>
                <a:gd name="T53" fmla="*/ 116 h 122"/>
                <a:gd name="T54" fmla="*/ 47 w 111"/>
                <a:gd name="T55" fmla="*/ 118 h 122"/>
                <a:gd name="T56" fmla="*/ 40 w 111"/>
                <a:gd name="T57" fmla="*/ 120 h 122"/>
                <a:gd name="T58" fmla="*/ 35 w 111"/>
                <a:gd name="T59" fmla="*/ 118 h 122"/>
                <a:gd name="T60" fmla="*/ 29 w 111"/>
                <a:gd name="T61" fmla="*/ 116 h 122"/>
                <a:gd name="T62" fmla="*/ 25 w 111"/>
                <a:gd name="T63" fmla="*/ 113 h 122"/>
                <a:gd name="T64" fmla="*/ 20 w 111"/>
                <a:gd name="T65" fmla="*/ 107 h 122"/>
                <a:gd name="T66" fmla="*/ 18 w 111"/>
                <a:gd name="T67" fmla="*/ 102 h 122"/>
                <a:gd name="T68" fmla="*/ 15 w 111"/>
                <a:gd name="T69" fmla="*/ 95 h 122"/>
                <a:gd name="T70" fmla="*/ 13 w 111"/>
                <a:gd name="T71" fmla="*/ 85 h 122"/>
                <a:gd name="T72" fmla="*/ 11 w 111"/>
                <a:gd name="T73" fmla="*/ 77 h 122"/>
                <a:gd name="T74" fmla="*/ 8 w 111"/>
                <a:gd name="T75" fmla="*/ 74 h 122"/>
                <a:gd name="T76" fmla="*/ 3 w 111"/>
                <a:gd name="T77" fmla="*/ 70 h 122"/>
                <a:gd name="T78" fmla="*/ 2 w 111"/>
                <a:gd name="T79" fmla="*/ 67 h 122"/>
                <a:gd name="T80" fmla="*/ 0 w 111"/>
                <a:gd name="T81" fmla="*/ 6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1" h="122">
                  <a:moveTo>
                    <a:pt x="0" y="62"/>
                  </a:moveTo>
                  <a:lnTo>
                    <a:pt x="9" y="54"/>
                  </a:lnTo>
                  <a:lnTo>
                    <a:pt x="13" y="42"/>
                  </a:lnTo>
                  <a:lnTo>
                    <a:pt x="25" y="39"/>
                  </a:lnTo>
                  <a:lnTo>
                    <a:pt x="32" y="31"/>
                  </a:lnTo>
                  <a:lnTo>
                    <a:pt x="43" y="19"/>
                  </a:lnTo>
                  <a:lnTo>
                    <a:pt x="59" y="16"/>
                  </a:lnTo>
                  <a:lnTo>
                    <a:pt x="65" y="5"/>
                  </a:lnTo>
                  <a:lnTo>
                    <a:pt x="76" y="0"/>
                  </a:lnTo>
                  <a:lnTo>
                    <a:pt x="80" y="6"/>
                  </a:lnTo>
                  <a:lnTo>
                    <a:pt x="82" y="22"/>
                  </a:lnTo>
                  <a:lnTo>
                    <a:pt x="88" y="30"/>
                  </a:lnTo>
                  <a:lnTo>
                    <a:pt x="96" y="39"/>
                  </a:lnTo>
                  <a:lnTo>
                    <a:pt x="93" y="55"/>
                  </a:lnTo>
                  <a:lnTo>
                    <a:pt x="94" y="76"/>
                  </a:lnTo>
                  <a:lnTo>
                    <a:pt x="96" y="89"/>
                  </a:lnTo>
                  <a:lnTo>
                    <a:pt x="106" y="98"/>
                  </a:lnTo>
                  <a:lnTo>
                    <a:pt x="110" y="117"/>
                  </a:lnTo>
                  <a:lnTo>
                    <a:pt x="99" y="121"/>
                  </a:lnTo>
                  <a:lnTo>
                    <a:pt x="87" y="121"/>
                  </a:lnTo>
                  <a:lnTo>
                    <a:pt x="83" y="118"/>
                  </a:lnTo>
                  <a:lnTo>
                    <a:pt x="78" y="113"/>
                  </a:lnTo>
                  <a:lnTo>
                    <a:pt x="71" y="107"/>
                  </a:lnTo>
                  <a:lnTo>
                    <a:pt x="67" y="109"/>
                  </a:lnTo>
                  <a:lnTo>
                    <a:pt x="62" y="109"/>
                  </a:lnTo>
                  <a:lnTo>
                    <a:pt x="58" y="112"/>
                  </a:lnTo>
                  <a:lnTo>
                    <a:pt x="53" y="116"/>
                  </a:lnTo>
                  <a:lnTo>
                    <a:pt x="47" y="118"/>
                  </a:lnTo>
                  <a:lnTo>
                    <a:pt x="40" y="120"/>
                  </a:lnTo>
                  <a:lnTo>
                    <a:pt x="35" y="118"/>
                  </a:lnTo>
                  <a:lnTo>
                    <a:pt x="29" y="116"/>
                  </a:lnTo>
                  <a:lnTo>
                    <a:pt x="25" y="113"/>
                  </a:lnTo>
                  <a:lnTo>
                    <a:pt x="20" y="107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3" y="85"/>
                  </a:lnTo>
                  <a:lnTo>
                    <a:pt x="11" y="77"/>
                  </a:lnTo>
                  <a:lnTo>
                    <a:pt x="8" y="74"/>
                  </a:lnTo>
                  <a:lnTo>
                    <a:pt x="3" y="70"/>
                  </a:lnTo>
                  <a:lnTo>
                    <a:pt x="2" y="67"/>
                  </a:lnTo>
                  <a:lnTo>
                    <a:pt x="0" y="62"/>
                  </a:ln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DDDDD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18" name="Rechteck 17"/>
          <p:cNvSpPr/>
          <p:nvPr/>
        </p:nvSpPr>
        <p:spPr bwMode="gray">
          <a:xfrm>
            <a:off x="0" y="4192031"/>
            <a:ext cx="9144000" cy="37793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22" name="Diagramm 4"/>
          <p:cNvGraphicFramePr>
            <a:graphicFrameLocks/>
          </p:cNvGraphicFramePr>
          <p:nvPr>
            <p:extLst/>
          </p:nvPr>
        </p:nvGraphicFramePr>
        <p:xfrm>
          <a:off x="323850" y="1275502"/>
          <a:ext cx="8496300" cy="324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56" name="Picture 21" descr="C:\Users\bronk\Desktop\nike-cool-logo-106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028472" y="2542960"/>
            <a:ext cx="719992" cy="3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eform 176"/>
          <p:cNvSpPr>
            <a:spLocks noEditPoints="1"/>
          </p:cNvSpPr>
          <p:nvPr/>
        </p:nvSpPr>
        <p:spPr bwMode="gray">
          <a:xfrm rot="20877455">
            <a:off x="2706800" y="1822858"/>
            <a:ext cx="485958" cy="347672"/>
          </a:xfrm>
          <a:custGeom>
            <a:avLst/>
            <a:gdLst/>
            <a:ahLst/>
            <a:cxnLst>
              <a:cxn ang="0">
                <a:pos x="139" y="31"/>
              </a:cxn>
              <a:cxn ang="0">
                <a:pos x="155" y="15"/>
              </a:cxn>
              <a:cxn ang="0">
                <a:pos x="139" y="0"/>
              </a:cxn>
              <a:cxn ang="0">
                <a:pos x="124" y="15"/>
              </a:cxn>
              <a:cxn ang="0">
                <a:pos x="139" y="31"/>
              </a:cxn>
              <a:cxn ang="0">
                <a:pos x="176" y="31"/>
              </a:cxn>
              <a:cxn ang="0">
                <a:pos x="171" y="33"/>
              </a:cxn>
              <a:cxn ang="0">
                <a:pos x="151" y="53"/>
              </a:cxn>
              <a:cxn ang="0">
                <a:pos x="128" y="29"/>
              </a:cxn>
              <a:cxn ang="0">
                <a:pos x="121" y="26"/>
              </a:cxn>
              <a:cxn ang="0">
                <a:pos x="83" y="26"/>
              </a:cxn>
              <a:cxn ang="0">
                <a:pos x="77" y="29"/>
              </a:cxn>
              <a:cxn ang="0">
                <a:pos x="51" y="59"/>
              </a:cxn>
              <a:cxn ang="0">
                <a:pos x="48" y="65"/>
              </a:cxn>
              <a:cxn ang="0">
                <a:pos x="56" y="73"/>
              </a:cxn>
              <a:cxn ang="0">
                <a:pos x="62" y="70"/>
              </a:cxn>
              <a:cxn ang="0">
                <a:pos x="86" y="42"/>
              </a:cxn>
              <a:cxn ang="0">
                <a:pos x="100" y="42"/>
              </a:cxn>
              <a:cxn ang="0">
                <a:pos x="47" y="103"/>
              </a:cxn>
              <a:cxn ang="0">
                <a:pos x="11" y="103"/>
              </a:cxn>
              <a:cxn ang="0">
                <a:pos x="9" y="104"/>
              </a:cxn>
              <a:cxn ang="0">
                <a:pos x="1" y="115"/>
              </a:cxn>
              <a:cxn ang="0">
                <a:pos x="11" y="123"/>
              </a:cxn>
              <a:cxn ang="0">
                <a:pos x="53" y="123"/>
              </a:cxn>
              <a:cxn ang="0">
                <a:pos x="65" y="119"/>
              </a:cxn>
              <a:cxn ang="0">
                <a:pos x="86" y="96"/>
              </a:cxn>
              <a:cxn ang="0">
                <a:pos x="109" y="120"/>
              </a:cxn>
              <a:cxn ang="0">
                <a:pos x="100" y="163"/>
              </a:cxn>
              <a:cxn ang="0">
                <a:pos x="99" y="165"/>
              </a:cxn>
              <a:cxn ang="0">
                <a:pos x="109" y="175"/>
              </a:cxn>
              <a:cxn ang="0">
                <a:pos x="119" y="167"/>
              </a:cxn>
              <a:cxn ang="0">
                <a:pos x="131" y="115"/>
              </a:cxn>
              <a:cxn ang="0">
                <a:pos x="129" y="102"/>
              </a:cxn>
              <a:cxn ang="0">
                <a:pos x="108" y="81"/>
              </a:cxn>
              <a:cxn ang="0">
                <a:pos x="131" y="55"/>
              </a:cxn>
              <a:cxn ang="0">
                <a:pos x="146" y="70"/>
              </a:cxn>
              <a:cxn ang="0">
                <a:pos x="159" y="69"/>
              </a:cxn>
              <a:cxn ang="0">
                <a:pos x="183" y="45"/>
              </a:cxn>
              <a:cxn ang="0">
                <a:pos x="184" y="39"/>
              </a:cxn>
              <a:cxn ang="0">
                <a:pos x="176" y="31"/>
              </a:cxn>
            </a:cxnLst>
            <a:rect l="0" t="0" r="r" b="b"/>
            <a:pathLst>
              <a:path w="184" h="175">
                <a:moveTo>
                  <a:pt x="139" y="31"/>
                </a:moveTo>
                <a:cubicBezTo>
                  <a:pt x="148" y="31"/>
                  <a:pt x="155" y="24"/>
                  <a:pt x="155" y="15"/>
                </a:cubicBezTo>
                <a:cubicBezTo>
                  <a:pt x="155" y="7"/>
                  <a:pt x="148" y="0"/>
                  <a:pt x="139" y="0"/>
                </a:cubicBezTo>
                <a:cubicBezTo>
                  <a:pt x="131" y="0"/>
                  <a:pt x="124" y="7"/>
                  <a:pt x="124" y="15"/>
                </a:cubicBezTo>
                <a:cubicBezTo>
                  <a:pt x="124" y="24"/>
                  <a:pt x="131" y="31"/>
                  <a:pt x="139" y="31"/>
                </a:cubicBezTo>
                <a:close/>
                <a:moveTo>
                  <a:pt x="176" y="31"/>
                </a:moveTo>
                <a:cubicBezTo>
                  <a:pt x="174" y="31"/>
                  <a:pt x="173" y="32"/>
                  <a:pt x="171" y="3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6" y="27"/>
                  <a:pt x="123" y="26"/>
                  <a:pt x="121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1" y="26"/>
                  <a:pt x="78" y="27"/>
                  <a:pt x="77" y="29"/>
                </a:cubicBezTo>
                <a:cubicBezTo>
                  <a:pt x="51" y="59"/>
                  <a:pt x="51" y="59"/>
                  <a:pt x="51" y="59"/>
                </a:cubicBezTo>
                <a:cubicBezTo>
                  <a:pt x="49" y="60"/>
                  <a:pt x="48" y="62"/>
                  <a:pt x="48" y="65"/>
                </a:cubicBezTo>
                <a:cubicBezTo>
                  <a:pt x="48" y="69"/>
                  <a:pt x="52" y="73"/>
                  <a:pt x="56" y="73"/>
                </a:cubicBezTo>
                <a:cubicBezTo>
                  <a:pt x="59" y="73"/>
                  <a:pt x="61" y="71"/>
                  <a:pt x="62" y="70"/>
                </a:cubicBezTo>
                <a:cubicBezTo>
                  <a:pt x="86" y="42"/>
                  <a:pt x="86" y="42"/>
                  <a:pt x="86" y="42"/>
                </a:cubicBezTo>
                <a:cubicBezTo>
                  <a:pt x="100" y="42"/>
                  <a:pt x="100" y="42"/>
                  <a:pt x="100" y="42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11" y="103"/>
                  <a:pt x="11" y="103"/>
                  <a:pt x="11" y="103"/>
                </a:cubicBezTo>
                <a:cubicBezTo>
                  <a:pt x="11" y="103"/>
                  <a:pt x="10" y="103"/>
                  <a:pt x="9" y="104"/>
                </a:cubicBezTo>
                <a:cubicBezTo>
                  <a:pt x="4" y="105"/>
                  <a:pt x="0" y="110"/>
                  <a:pt x="1" y="115"/>
                </a:cubicBezTo>
                <a:cubicBezTo>
                  <a:pt x="2" y="120"/>
                  <a:pt x="7" y="123"/>
                  <a:pt x="11" y="123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62" y="123"/>
                  <a:pt x="65" y="119"/>
                  <a:pt x="65" y="119"/>
                </a:cubicBezTo>
                <a:cubicBezTo>
                  <a:pt x="86" y="96"/>
                  <a:pt x="86" y="96"/>
                  <a:pt x="86" y="96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99" y="164"/>
                  <a:pt x="99" y="165"/>
                </a:cubicBezTo>
                <a:cubicBezTo>
                  <a:pt x="99" y="171"/>
                  <a:pt x="104" y="175"/>
                  <a:pt x="109" y="175"/>
                </a:cubicBezTo>
                <a:cubicBezTo>
                  <a:pt x="114" y="175"/>
                  <a:pt x="118" y="172"/>
                  <a:pt x="119" y="167"/>
                </a:cubicBezTo>
                <a:cubicBezTo>
                  <a:pt x="131" y="115"/>
                  <a:pt x="131" y="115"/>
                  <a:pt x="131" y="115"/>
                </a:cubicBezTo>
                <a:cubicBezTo>
                  <a:pt x="133" y="107"/>
                  <a:pt x="129" y="102"/>
                  <a:pt x="129" y="102"/>
                </a:cubicBezTo>
                <a:cubicBezTo>
                  <a:pt x="108" y="81"/>
                  <a:pt x="108" y="81"/>
                  <a:pt x="108" y="81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46" y="70"/>
                  <a:pt x="151" y="76"/>
                  <a:pt x="159" y="69"/>
                </a:cubicBezTo>
                <a:cubicBezTo>
                  <a:pt x="183" y="45"/>
                  <a:pt x="183" y="45"/>
                  <a:pt x="183" y="45"/>
                </a:cubicBezTo>
                <a:cubicBezTo>
                  <a:pt x="184" y="43"/>
                  <a:pt x="184" y="41"/>
                  <a:pt x="184" y="39"/>
                </a:cubicBezTo>
                <a:cubicBezTo>
                  <a:pt x="184" y="35"/>
                  <a:pt x="181" y="31"/>
                  <a:pt x="176" y="3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3" name="Titel 3"/>
          <p:cNvSpPr txBox="1">
            <a:spLocks/>
          </p:cNvSpPr>
          <p:nvPr/>
        </p:nvSpPr>
        <p:spPr bwMode="gray">
          <a:xfrm>
            <a:off x="1367645" y="2328723"/>
            <a:ext cx="3096915" cy="8371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altLang="de-DE" sz="1800" dirty="0" smtClean="0">
                <a:solidFill>
                  <a:schemeClr val="bg2"/>
                </a:solidFill>
              </a:rPr>
              <a:t>Market Share </a:t>
            </a:r>
            <a:br>
              <a:rPr lang="en-US" altLang="de-DE" sz="1800" dirty="0" smtClean="0">
                <a:solidFill>
                  <a:schemeClr val="bg2"/>
                </a:solidFill>
              </a:rPr>
            </a:br>
            <a:r>
              <a:rPr lang="en-US" altLang="de-DE" sz="1800" dirty="0" smtClean="0">
                <a:solidFill>
                  <a:schemeClr val="bg2"/>
                </a:solidFill>
              </a:rPr>
              <a:t>of </a:t>
            </a:r>
            <a:r>
              <a:rPr lang="en-US" altLang="de-DE" dirty="0" smtClean="0">
                <a:solidFill>
                  <a:schemeClr val="accent6"/>
                </a:solidFill>
              </a:rPr>
              <a:t>Puma decreases</a:t>
            </a:r>
            <a:r>
              <a:rPr lang="en-US" altLang="de-DE" sz="1800" dirty="0" smtClean="0">
                <a:solidFill>
                  <a:schemeClr val="accent2"/>
                </a:solidFill>
              </a:rPr>
              <a:t/>
            </a:r>
            <a:br>
              <a:rPr lang="en-US" altLang="de-DE" sz="1800" dirty="0" smtClean="0">
                <a:solidFill>
                  <a:schemeClr val="accent2"/>
                </a:solidFill>
              </a:rPr>
            </a:br>
            <a:r>
              <a:rPr lang="en-US" altLang="de-DE" sz="1800" dirty="0" smtClean="0">
                <a:solidFill>
                  <a:schemeClr val="bg2"/>
                </a:solidFill>
              </a:rPr>
              <a:t>while</a:t>
            </a:r>
            <a:r>
              <a:rPr lang="en-US" altLang="de-DE" sz="1800" dirty="0">
                <a:solidFill>
                  <a:schemeClr val="bg2"/>
                </a:solidFill>
              </a:rPr>
              <a:t> </a:t>
            </a:r>
            <a:r>
              <a:rPr lang="en-US" altLang="de-DE" dirty="0" smtClean="0"/>
              <a:t>Nike increases</a:t>
            </a:r>
            <a:endParaRPr lang="en-US" altLang="de-DE" sz="1800" dirty="0"/>
          </a:p>
        </p:txBody>
      </p:sp>
      <p:pic>
        <p:nvPicPr>
          <p:cNvPr id="124934" name="Picture 6" descr="http://asklogo.com/images/P/Puma%20logo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028384" y="3363901"/>
            <a:ext cx="523689" cy="42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2" descr="http://imssport.pl/public/assets/718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045216" y="1572678"/>
            <a:ext cx="639310" cy="3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000" name="Picture 72" descr="http://www.arteni.it/images/asics-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92500" y="3109242"/>
            <a:ext cx="752719" cy="2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002" name="Picture 74" descr="http://www.roses-fashion-outlet.com/wp-content/uploads/2012/02/logo_Reebok_blue-1024x34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92380" y="3828624"/>
            <a:ext cx="752719" cy="21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reeform 6"/>
          <p:cNvSpPr>
            <a:spLocks noEditPoints="1"/>
          </p:cNvSpPr>
          <p:nvPr/>
        </p:nvSpPr>
        <p:spPr bwMode="gray">
          <a:xfrm>
            <a:off x="1408256" y="3057805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4" name="Gruppieren 63"/>
          <p:cNvGrpSpPr/>
          <p:nvPr/>
        </p:nvGrpSpPr>
        <p:grpSpPr bwMode="gray">
          <a:xfrm rot="332213">
            <a:off x="1768632" y="304000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6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8" name="Gruppieren 67"/>
          <p:cNvGrpSpPr/>
          <p:nvPr/>
        </p:nvGrpSpPr>
        <p:grpSpPr bwMode="gray">
          <a:xfrm rot="382915">
            <a:off x="2123728" y="304000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69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1" name="Group 36"/>
          <p:cNvGrpSpPr>
            <a:grpSpLocks noChangeAspect="1"/>
          </p:cNvGrpSpPr>
          <p:nvPr/>
        </p:nvGrpSpPr>
        <p:grpSpPr bwMode="gray">
          <a:xfrm rot="279688">
            <a:off x="2010498" y="3025657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82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4" name="Freeform 6"/>
          <p:cNvSpPr>
            <a:spLocks noEditPoints="1"/>
          </p:cNvSpPr>
          <p:nvPr/>
        </p:nvSpPr>
        <p:spPr bwMode="gray">
          <a:xfrm rot="20700000">
            <a:off x="1408256" y="3454969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5" name="Gruppieren 224"/>
          <p:cNvGrpSpPr/>
          <p:nvPr/>
        </p:nvGrpSpPr>
        <p:grpSpPr bwMode="gray">
          <a:xfrm>
            <a:off x="1768632" y="337921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22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28" name="Gruppieren 227"/>
          <p:cNvGrpSpPr/>
          <p:nvPr/>
        </p:nvGrpSpPr>
        <p:grpSpPr bwMode="gray">
          <a:xfrm>
            <a:off x="2123728" y="3369181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229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31" name="Group 36"/>
          <p:cNvGrpSpPr>
            <a:grpSpLocks noChangeAspect="1"/>
          </p:cNvGrpSpPr>
          <p:nvPr/>
        </p:nvGrpSpPr>
        <p:grpSpPr bwMode="gray">
          <a:xfrm>
            <a:off x="2010498" y="3354837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232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4" name="Freeform 6"/>
          <p:cNvSpPr>
            <a:spLocks noEditPoints="1"/>
          </p:cNvSpPr>
          <p:nvPr/>
        </p:nvSpPr>
        <p:spPr bwMode="gray">
          <a:xfrm rot="20938803">
            <a:off x="2267745" y="3078690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4" name="Freeform 6"/>
          <p:cNvSpPr>
            <a:spLocks noEditPoints="1"/>
          </p:cNvSpPr>
          <p:nvPr/>
        </p:nvSpPr>
        <p:spPr bwMode="gray">
          <a:xfrm>
            <a:off x="2267745" y="3408844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96" name="Gruppieren 395"/>
          <p:cNvGrpSpPr/>
          <p:nvPr/>
        </p:nvGrpSpPr>
        <p:grpSpPr bwMode="gray">
          <a:xfrm rot="332213">
            <a:off x="2577782" y="304000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397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8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99" name="Gruppieren 398"/>
          <p:cNvGrpSpPr/>
          <p:nvPr/>
        </p:nvGrpSpPr>
        <p:grpSpPr bwMode="gray">
          <a:xfrm rot="382915">
            <a:off x="2932878" y="304000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00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1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02" name="Group 36"/>
          <p:cNvGrpSpPr>
            <a:grpSpLocks noChangeAspect="1"/>
          </p:cNvGrpSpPr>
          <p:nvPr/>
        </p:nvGrpSpPr>
        <p:grpSpPr bwMode="gray">
          <a:xfrm rot="279688">
            <a:off x="2819648" y="3025657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403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4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05" name="Gruppieren 404"/>
          <p:cNvGrpSpPr/>
          <p:nvPr/>
        </p:nvGrpSpPr>
        <p:grpSpPr bwMode="gray">
          <a:xfrm>
            <a:off x="2577782" y="337921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0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08" name="Gruppieren 407"/>
          <p:cNvGrpSpPr/>
          <p:nvPr/>
        </p:nvGrpSpPr>
        <p:grpSpPr bwMode="gray">
          <a:xfrm>
            <a:off x="2932878" y="3406213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09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0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11" name="Group 36"/>
          <p:cNvGrpSpPr>
            <a:grpSpLocks noChangeAspect="1"/>
          </p:cNvGrpSpPr>
          <p:nvPr/>
        </p:nvGrpSpPr>
        <p:grpSpPr bwMode="gray">
          <a:xfrm>
            <a:off x="2819648" y="3382996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412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3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14" name="Freeform 6"/>
          <p:cNvSpPr>
            <a:spLocks noEditPoints="1"/>
          </p:cNvSpPr>
          <p:nvPr/>
        </p:nvSpPr>
        <p:spPr bwMode="gray">
          <a:xfrm rot="20938803">
            <a:off x="3076895" y="3078690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5" name="Freeform 6"/>
          <p:cNvSpPr>
            <a:spLocks noEditPoints="1"/>
          </p:cNvSpPr>
          <p:nvPr/>
        </p:nvSpPr>
        <p:spPr bwMode="gray">
          <a:xfrm>
            <a:off x="3076895" y="3435847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16" name="Gruppieren 415"/>
          <p:cNvGrpSpPr/>
          <p:nvPr/>
        </p:nvGrpSpPr>
        <p:grpSpPr bwMode="gray">
          <a:xfrm rot="332213">
            <a:off x="3405874" y="304000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17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8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19" name="Gruppieren 418"/>
          <p:cNvGrpSpPr/>
          <p:nvPr/>
        </p:nvGrpSpPr>
        <p:grpSpPr bwMode="gray">
          <a:xfrm rot="20170021">
            <a:off x="3681559" y="3021902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20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1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22" name="Group 36"/>
          <p:cNvGrpSpPr>
            <a:grpSpLocks noChangeAspect="1"/>
          </p:cNvGrpSpPr>
          <p:nvPr/>
        </p:nvGrpSpPr>
        <p:grpSpPr bwMode="gray">
          <a:xfrm rot="279688">
            <a:off x="3647740" y="3025657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423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4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25" name="Gruppieren 424"/>
          <p:cNvGrpSpPr/>
          <p:nvPr/>
        </p:nvGrpSpPr>
        <p:grpSpPr bwMode="gray">
          <a:xfrm>
            <a:off x="3405874" y="3406213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2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28" name="Gruppieren 427"/>
          <p:cNvGrpSpPr/>
          <p:nvPr/>
        </p:nvGrpSpPr>
        <p:grpSpPr bwMode="gray">
          <a:xfrm>
            <a:off x="3760970" y="337921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29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0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31" name="Group 36"/>
          <p:cNvGrpSpPr>
            <a:grpSpLocks noChangeAspect="1"/>
          </p:cNvGrpSpPr>
          <p:nvPr/>
        </p:nvGrpSpPr>
        <p:grpSpPr bwMode="gray">
          <a:xfrm>
            <a:off x="3647740" y="3382996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432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3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34" name="Freeform 6"/>
          <p:cNvSpPr>
            <a:spLocks noEditPoints="1"/>
          </p:cNvSpPr>
          <p:nvPr/>
        </p:nvSpPr>
        <p:spPr bwMode="gray">
          <a:xfrm rot="18411053">
            <a:off x="3917206" y="2936856"/>
            <a:ext cx="337408" cy="427627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5" name="Freeform 6"/>
          <p:cNvSpPr>
            <a:spLocks noEditPoints="1"/>
          </p:cNvSpPr>
          <p:nvPr/>
        </p:nvSpPr>
        <p:spPr bwMode="gray">
          <a:xfrm rot="20220830">
            <a:off x="3904987" y="3386014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36" name="Gruppieren 435"/>
          <p:cNvGrpSpPr/>
          <p:nvPr/>
        </p:nvGrpSpPr>
        <p:grpSpPr bwMode="gray">
          <a:xfrm rot="19730280">
            <a:off x="4117918" y="2841656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37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39" name="Gruppieren 438"/>
          <p:cNvGrpSpPr/>
          <p:nvPr/>
        </p:nvGrpSpPr>
        <p:grpSpPr bwMode="gray">
          <a:xfrm rot="20889139">
            <a:off x="4447568" y="2722804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40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2" name="Group 36"/>
          <p:cNvGrpSpPr>
            <a:grpSpLocks noChangeAspect="1"/>
          </p:cNvGrpSpPr>
          <p:nvPr/>
        </p:nvGrpSpPr>
        <p:grpSpPr bwMode="gray">
          <a:xfrm rot="20555276">
            <a:off x="4355737" y="2753815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443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5" name="Gruppieren 444"/>
          <p:cNvGrpSpPr/>
          <p:nvPr/>
        </p:nvGrpSpPr>
        <p:grpSpPr bwMode="gray">
          <a:xfrm rot="20655304">
            <a:off x="4215024" y="3299665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4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8" name="Gruppieren 447"/>
          <p:cNvGrpSpPr/>
          <p:nvPr/>
        </p:nvGrpSpPr>
        <p:grpSpPr bwMode="gray">
          <a:xfrm>
            <a:off x="4570120" y="3258732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49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51" name="Group 36"/>
          <p:cNvGrpSpPr>
            <a:grpSpLocks noChangeAspect="1"/>
          </p:cNvGrpSpPr>
          <p:nvPr/>
        </p:nvGrpSpPr>
        <p:grpSpPr bwMode="gray">
          <a:xfrm rot="21048436">
            <a:off x="4456890" y="3241461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452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54" name="Freeform 6"/>
          <p:cNvSpPr>
            <a:spLocks noEditPoints="1"/>
          </p:cNvSpPr>
          <p:nvPr/>
        </p:nvSpPr>
        <p:spPr bwMode="gray">
          <a:xfrm>
            <a:off x="4608005" y="2733769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5" name="Freeform 6"/>
          <p:cNvSpPr>
            <a:spLocks noEditPoints="1"/>
          </p:cNvSpPr>
          <p:nvPr/>
        </p:nvSpPr>
        <p:spPr bwMode="gray">
          <a:xfrm>
            <a:off x="4714137" y="3300832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56" name="Gruppieren 455"/>
          <p:cNvGrpSpPr/>
          <p:nvPr/>
        </p:nvGrpSpPr>
        <p:grpSpPr bwMode="gray">
          <a:xfrm rot="332213">
            <a:off x="5026054" y="2669103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57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8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59" name="Gruppieren 458"/>
          <p:cNvGrpSpPr/>
          <p:nvPr/>
        </p:nvGrpSpPr>
        <p:grpSpPr bwMode="gray">
          <a:xfrm rot="20700000">
            <a:off x="5347668" y="2623699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60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1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62" name="Group 36"/>
          <p:cNvGrpSpPr>
            <a:grpSpLocks noChangeAspect="1"/>
          </p:cNvGrpSpPr>
          <p:nvPr/>
        </p:nvGrpSpPr>
        <p:grpSpPr bwMode="gray">
          <a:xfrm rot="20927655">
            <a:off x="5231474" y="2633039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463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65" name="Gruppieren 464"/>
          <p:cNvGrpSpPr/>
          <p:nvPr/>
        </p:nvGrpSpPr>
        <p:grpSpPr bwMode="gray">
          <a:xfrm>
            <a:off x="5026054" y="3280267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6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68" name="Gruppieren 467"/>
          <p:cNvGrpSpPr/>
          <p:nvPr/>
        </p:nvGrpSpPr>
        <p:grpSpPr bwMode="gray">
          <a:xfrm>
            <a:off x="5381150" y="3298201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69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71" name="Group 36"/>
          <p:cNvGrpSpPr>
            <a:grpSpLocks noChangeAspect="1"/>
          </p:cNvGrpSpPr>
          <p:nvPr/>
        </p:nvGrpSpPr>
        <p:grpSpPr bwMode="gray">
          <a:xfrm>
            <a:off x="5267920" y="3274984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472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74" name="Freeform 6"/>
          <p:cNvSpPr>
            <a:spLocks noEditPoints="1"/>
          </p:cNvSpPr>
          <p:nvPr/>
        </p:nvSpPr>
        <p:spPr bwMode="gray">
          <a:xfrm rot="19800000">
            <a:off x="5512868" y="2607616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5" name="Freeform 6"/>
          <p:cNvSpPr>
            <a:spLocks noEditPoints="1"/>
          </p:cNvSpPr>
          <p:nvPr/>
        </p:nvSpPr>
        <p:spPr bwMode="gray">
          <a:xfrm>
            <a:off x="5525167" y="3342124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95" name="Gruppieren 494"/>
          <p:cNvGrpSpPr/>
          <p:nvPr/>
        </p:nvGrpSpPr>
        <p:grpSpPr bwMode="gray">
          <a:xfrm rot="332213">
            <a:off x="5854146" y="2509009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9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98" name="Gruppieren 497"/>
          <p:cNvGrpSpPr/>
          <p:nvPr/>
        </p:nvGrpSpPr>
        <p:grpSpPr bwMode="gray">
          <a:xfrm rot="20700000">
            <a:off x="6209242" y="2434678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499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0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01" name="Group 36"/>
          <p:cNvGrpSpPr>
            <a:grpSpLocks noChangeAspect="1"/>
          </p:cNvGrpSpPr>
          <p:nvPr/>
        </p:nvGrpSpPr>
        <p:grpSpPr bwMode="gray">
          <a:xfrm rot="20700000">
            <a:off x="6074648" y="2444799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502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3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04" name="Gruppieren 503"/>
          <p:cNvGrpSpPr/>
          <p:nvPr/>
        </p:nvGrpSpPr>
        <p:grpSpPr bwMode="gray">
          <a:xfrm>
            <a:off x="5854146" y="330727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505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6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07" name="Gruppieren 506"/>
          <p:cNvGrpSpPr/>
          <p:nvPr/>
        </p:nvGrpSpPr>
        <p:grpSpPr bwMode="gray">
          <a:xfrm>
            <a:off x="6209242" y="3327835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508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9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10" name="Group 36"/>
          <p:cNvGrpSpPr>
            <a:grpSpLocks noChangeAspect="1"/>
          </p:cNvGrpSpPr>
          <p:nvPr/>
        </p:nvGrpSpPr>
        <p:grpSpPr bwMode="gray">
          <a:xfrm>
            <a:off x="6096012" y="3301987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511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13" name="Freeform 6"/>
          <p:cNvSpPr>
            <a:spLocks noEditPoints="1"/>
          </p:cNvSpPr>
          <p:nvPr/>
        </p:nvSpPr>
        <p:spPr bwMode="gray">
          <a:xfrm rot="21083571">
            <a:off x="6353259" y="2443612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4" name="Freeform 6"/>
          <p:cNvSpPr>
            <a:spLocks noEditPoints="1"/>
          </p:cNvSpPr>
          <p:nvPr/>
        </p:nvSpPr>
        <p:spPr bwMode="gray">
          <a:xfrm>
            <a:off x="6353259" y="3373726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15" name="Gruppieren 514"/>
          <p:cNvGrpSpPr/>
          <p:nvPr/>
        </p:nvGrpSpPr>
        <p:grpSpPr bwMode="gray">
          <a:xfrm rot="21247451">
            <a:off x="6663909" y="2395781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51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18" name="Gruppieren 517"/>
          <p:cNvGrpSpPr/>
          <p:nvPr/>
        </p:nvGrpSpPr>
        <p:grpSpPr bwMode="gray">
          <a:xfrm rot="21389978">
            <a:off x="7011118" y="2362703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519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1" name="Group 36"/>
          <p:cNvGrpSpPr>
            <a:grpSpLocks noChangeAspect="1"/>
          </p:cNvGrpSpPr>
          <p:nvPr/>
        </p:nvGrpSpPr>
        <p:grpSpPr bwMode="gray">
          <a:xfrm rot="21049589">
            <a:off x="6903943" y="2350370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522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3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4" name="Gruppieren 523"/>
          <p:cNvGrpSpPr/>
          <p:nvPr/>
        </p:nvGrpSpPr>
        <p:grpSpPr bwMode="gray">
          <a:xfrm>
            <a:off x="6682238" y="3352207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525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6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7" name="Gruppieren 526"/>
          <p:cNvGrpSpPr/>
          <p:nvPr/>
        </p:nvGrpSpPr>
        <p:grpSpPr bwMode="gray">
          <a:xfrm>
            <a:off x="7037334" y="3352207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528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9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0" name="Group 36"/>
          <p:cNvGrpSpPr>
            <a:grpSpLocks noChangeAspect="1"/>
          </p:cNvGrpSpPr>
          <p:nvPr/>
        </p:nvGrpSpPr>
        <p:grpSpPr bwMode="gray">
          <a:xfrm>
            <a:off x="6924104" y="3327834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531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2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33" name="Freeform 6"/>
          <p:cNvSpPr>
            <a:spLocks noEditPoints="1"/>
          </p:cNvSpPr>
          <p:nvPr/>
        </p:nvSpPr>
        <p:spPr bwMode="gray">
          <a:xfrm>
            <a:off x="7200293" y="2382730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4" name="Freeform 6"/>
          <p:cNvSpPr>
            <a:spLocks noEditPoints="1"/>
          </p:cNvSpPr>
          <p:nvPr/>
        </p:nvSpPr>
        <p:spPr bwMode="gray">
          <a:xfrm>
            <a:off x="7181351" y="3412159"/>
            <a:ext cx="449877" cy="320720"/>
          </a:xfrm>
          <a:custGeom>
            <a:avLst/>
            <a:gdLst>
              <a:gd name="T0" fmla="*/ 1752 w 2319"/>
              <a:gd name="T1" fmla="*/ 390 h 2201"/>
              <a:gd name="T2" fmla="*/ 1941 w 2319"/>
              <a:gd name="T3" fmla="*/ 201 h 2201"/>
              <a:gd name="T4" fmla="*/ 1752 w 2319"/>
              <a:gd name="T5" fmla="*/ 0 h 2201"/>
              <a:gd name="T6" fmla="*/ 1550 w 2319"/>
              <a:gd name="T7" fmla="*/ 201 h 2201"/>
              <a:gd name="T8" fmla="*/ 1752 w 2319"/>
              <a:gd name="T9" fmla="*/ 390 h 2201"/>
              <a:gd name="T10" fmla="*/ 2218 w 2319"/>
              <a:gd name="T11" fmla="*/ 403 h 2201"/>
              <a:gd name="T12" fmla="*/ 2142 w 2319"/>
              <a:gd name="T13" fmla="*/ 428 h 2201"/>
              <a:gd name="T14" fmla="*/ 1903 w 2319"/>
              <a:gd name="T15" fmla="*/ 679 h 2201"/>
              <a:gd name="T16" fmla="*/ 1601 w 2319"/>
              <a:gd name="T17" fmla="*/ 377 h 2201"/>
              <a:gd name="T18" fmla="*/ 1512 w 2319"/>
              <a:gd name="T19" fmla="*/ 340 h 2201"/>
              <a:gd name="T20" fmla="*/ 1046 w 2319"/>
              <a:gd name="T21" fmla="*/ 340 h 2201"/>
              <a:gd name="T22" fmla="*/ 971 w 2319"/>
              <a:gd name="T23" fmla="*/ 377 h 2201"/>
              <a:gd name="T24" fmla="*/ 643 w 2319"/>
              <a:gd name="T25" fmla="*/ 742 h 2201"/>
              <a:gd name="T26" fmla="*/ 605 w 2319"/>
              <a:gd name="T27" fmla="*/ 818 h 2201"/>
              <a:gd name="T28" fmla="*/ 706 w 2319"/>
              <a:gd name="T29" fmla="*/ 918 h 2201"/>
              <a:gd name="T30" fmla="*/ 782 w 2319"/>
              <a:gd name="T31" fmla="*/ 880 h 2201"/>
              <a:gd name="T32" fmla="*/ 1084 w 2319"/>
              <a:gd name="T33" fmla="*/ 528 h 2201"/>
              <a:gd name="T34" fmla="*/ 1260 w 2319"/>
              <a:gd name="T35" fmla="*/ 541 h 2201"/>
              <a:gd name="T36" fmla="*/ 593 w 2319"/>
              <a:gd name="T37" fmla="*/ 1308 h 2201"/>
              <a:gd name="T38" fmla="*/ 139 w 2319"/>
              <a:gd name="T39" fmla="*/ 1308 h 2201"/>
              <a:gd name="T40" fmla="*/ 114 w 2319"/>
              <a:gd name="T41" fmla="*/ 1308 h 2201"/>
              <a:gd name="T42" fmla="*/ 13 w 2319"/>
              <a:gd name="T43" fmla="*/ 1459 h 2201"/>
              <a:gd name="T44" fmla="*/ 139 w 2319"/>
              <a:gd name="T45" fmla="*/ 1547 h 2201"/>
              <a:gd name="T46" fmla="*/ 668 w 2319"/>
              <a:gd name="T47" fmla="*/ 1547 h 2201"/>
              <a:gd name="T48" fmla="*/ 819 w 2319"/>
              <a:gd name="T49" fmla="*/ 1509 h 2201"/>
              <a:gd name="T50" fmla="*/ 1071 w 2319"/>
              <a:gd name="T51" fmla="*/ 1220 h 2201"/>
              <a:gd name="T52" fmla="*/ 1374 w 2319"/>
              <a:gd name="T53" fmla="*/ 1509 h 2201"/>
              <a:gd name="T54" fmla="*/ 1248 w 2319"/>
              <a:gd name="T55" fmla="*/ 2050 h 2201"/>
              <a:gd name="T56" fmla="*/ 1248 w 2319"/>
              <a:gd name="T57" fmla="*/ 2075 h 2201"/>
              <a:gd name="T58" fmla="*/ 1374 w 2319"/>
              <a:gd name="T59" fmla="*/ 2201 h 2201"/>
              <a:gd name="T60" fmla="*/ 1500 w 2319"/>
              <a:gd name="T61" fmla="*/ 2100 h 2201"/>
              <a:gd name="T62" fmla="*/ 1638 w 2319"/>
              <a:gd name="T63" fmla="*/ 1446 h 2201"/>
              <a:gd name="T64" fmla="*/ 1613 w 2319"/>
              <a:gd name="T65" fmla="*/ 1295 h 2201"/>
              <a:gd name="T66" fmla="*/ 1361 w 2319"/>
              <a:gd name="T67" fmla="*/ 1031 h 2201"/>
              <a:gd name="T68" fmla="*/ 1638 w 2319"/>
              <a:gd name="T69" fmla="*/ 692 h 2201"/>
              <a:gd name="T70" fmla="*/ 1827 w 2319"/>
              <a:gd name="T71" fmla="*/ 880 h 2201"/>
              <a:gd name="T72" fmla="*/ 1991 w 2319"/>
              <a:gd name="T73" fmla="*/ 868 h 2201"/>
              <a:gd name="T74" fmla="*/ 2294 w 2319"/>
              <a:gd name="T75" fmla="*/ 566 h 2201"/>
              <a:gd name="T76" fmla="*/ 2319 w 2319"/>
              <a:gd name="T77" fmla="*/ 503 h 2201"/>
              <a:gd name="T78" fmla="*/ 2218 w 2319"/>
              <a:gd name="T79" fmla="*/ 403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9" h="2201">
                <a:moveTo>
                  <a:pt x="1752" y="390"/>
                </a:moveTo>
                <a:cubicBezTo>
                  <a:pt x="1853" y="390"/>
                  <a:pt x="1941" y="302"/>
                  <a:pt x="1941" y="201"/>
                </a:cubicBezTo>
                <a:cubicBezTo>
                  <a:pt x="1941" y="88"/>
                  <a:pt x="1853" y="0"/>
                  <a:pt x="1752" y="0"/>
                </a:cubicBezTo>
                <a:cubicBezTo>
                  <a:pt x="1638" y="0"/>
                  <a:pt x="1550" y="88"/>
                  <a:pt x="1550" y="201"/>
                </a:cubicBezTo>
                <a:cubicBezTo>
                  <a:pt x="1550" y="302"/>
                  <a:pt x="1638" y="390"/>
                  <a:pt x="1752" y="390"/>
                </a:cubicBezTo>
                <a:close/>
                <a:moveTo>
                  <a:pt x="2218" y="403"/>
                </a:moveTo>
                <a:cubicBezTo>
                  <a:pt x="2193" y="403"/>
                  <a:pt x="2168" y="415"/>
                  <a:pt x="2142" y="428"/>
                </a:cubicBezTo>
                <a:cubicBezTo>
                  <a:pt x="1903" y="679"/>
                  <a:pt x="1903" y="679"/>
                  <a:pt x="1903" y="679"/>
                </a:cubicBezTo>
                <a:cubicBezTo>
                  <a:pt x="1601" y="377"/>
                  <a:pt x="1601" y="377"/>
                  <a:pt x="1601" y="377"/>
                </a:cubicBezTo>
                <a:cubicBezTo>
                  <a:pt x="1575" y="352"/>
                  <a:pt x="1550" y="340"/>
                  <a:pt x="1512" y="340"/>
                </a:cubicBezTo>
                <a:cubicBezTo>
                  <a:pt x="1046" y="340"/>
                  <a:pt x="1046" y="340"/>
                  <a:pt x="1046" y="340"/>
                </a:cubicBezTo>
                <a:cubicBezTo>
                  <a:pt x="1008" y="340"/>
                  <a:pt x="983" y="352"/>
                  <a:pt x="971" y="377"/>
                </a:cubicBezTo>
                <a:cubicBezTo>
                  <a:pt x="643" y="742"/>
                  <a:pt x="643" y="742"/>
                  <a:pt x="643" y="742"/>
                </a:cubicBezTo>
                <a:cubicBezTo>
                  <a:pt x="618" y="767"/>
                  <a:pt x="605" y="792"/>
                  <a:pt x="605" y="818"/>
                </a:cubicBezTo>
                <a:cubicBezTo>
                  <a:pt x="605" y="868"/>
                  <a:pt x="656" y="918"/>
                  <a:pt x="706" y="918"/>
                </a:cubicBezTo>
                <a:cubicBezTo>
                  <a:pt x="731" y="918"/>
                  <a:pt x="756" y="906"/>
                  <a:pt x="782" y="880"/>
                </a:cubicBezTo>
                <a:cubicBezTo>
                  <a:pt x="1084" y="528"/>
                  <a:pt x="1084" y="528"/>
                  <a:pt x="1084" y="528"/>
                </a:cubicBezTo>
                <a:cubicBezTo>
                  <a:pt x="1260" y="541"/>
                  <a:pt x="1260" y="541"/>
                  <a:pt x="1260" y="541"/>
                </a:cubicBezTo>
                <a:cubicBezTo>
                  <a:pt x="593" y="1308"/>
                  <a:pt x="593" y="1308"/>
                  <a:pt x="593" y="1308"/>
                </a:cubicBezTo>
                <a:cubicBezTo>
                  <a:pt x="139" y="1308"/>
                  <a:pt x="139" y="1308"/>
                  <a:pt x="139" y="1308"/>
                </a:cubicBezTo>
                <a:cubicBezTo>
                  <a:pt x="126" y="1308"/>
                  <a:pt x="126" y="1308"/>
                  <a:pt x="114" y="1308"/>
                </a:cubicBezTo>
                <a:cubicBezTo>
                  <a:pt x="38" y="1320"/>
                  <a:pt x="0" y="1383"/>
                  <a:pt x="13" y="1459"/>
                </a:cubicBezTo>
                <a:cubicBezTo>
                  <a:pt x="26" y="1509"/>
                  <a:pt x="89" y="1547"/>
                  <a:pt x="139" y="1547"/>
                </a:cubicBezTo>
                <a:cubicBezTo>
                  <a:pt x="668" y="1547"/>
                  <a:pt x="668" y="1547"/>
                  <a:pt x="668" y="1547"/>
                </a:cubicBezTo>
                <a:cubicBezTo>
                  <a:pt x="769" y="1559"/>
                  <a:pt x="819" y="1509"/>
                  <a:pt x="819" y="1509"/>
                </a:cubicBezTo>
                <a:cubicBezTo>
                  <a:pt x="1071" y="1220"/>
                  <a:pt x="1071" y="1220"/>
                  <a:pt x="1071" y="1220"/>
                </a:cubicBezTo>
                <a:cubicBezTo>
                  <a:pt x="1374" y="1509"/>
                  <a:pt x="1374" y="1509"/>
                  <a:pt x="1374" y="1509"/>
                </a:cubicBezTo>
                <a:cubicBezTo>
                  <a:pt x="1248" y="2050"/>
                  <a:pt x="1248" y="2050"/>
                  <a:pt x="1248" y="2050"/>
                </a:cubicBezTo>
                <a:cubicBezTo>
                  <a:pt x="1248" y="2062"/>
                  <a:pt x="1248" y="2062"/>
                  <a:pt x="1248" y="2075"/>
                </a:cubicBezTo>
                <a:cubicBezTo>
                  <a:pt x="1248" y="2150"/>
                  <a:pt x="1298" y="2201"/>
                  <a:pt x="1374" y="2201"/>
                </a:cubicBezTo>
                <a:cubicBezTo>
                  <a:pt x="1437" y="2201"/>
                  <a:pt x="1487" y="2163"/>
                  <a:pt x="1500" y="2100"/>
                </a:cubicBezTo>
                <a:cubicBezTo>
                  <a:pt x="1638" y="1446"/>
                  <a:pt x="1638" y="1446"/>
                  <a:pt x="1638" y="1446"/>
                </a:cubicBezTo>
                <a:cubicBezTo>
                  <a:pt x="1676" y="1346"/>
                  <a:pt x="1613" y="1295"/>
                  <a:pt x="1613" y="1295"/>
                </a:cubicBezTo>
                <a:cubicBezTo>
                  <a:pt x="1361" y="1031"/>
                  <a:pt x="1361" y="1031"/>
                  <a:pt x="1361" y="1031"/>
                </a:cubicBezTo>
                <a:cubicBezTo>
                  <a:pt x="1638" y="692"/>
                  <a:pt x="1638" y="692"/>
                  <a:pt x="1638" y="692"/>
                </a:cubicBezTo>
                <a:cubicBezTo>
                  <a:pt x="1827" y="880"/>
                  <a:pt x="1827" y="880"/>
                  <a:pt x="1827" y="880"/>
                </a:cubicBezTo>
                <a:cubicBezTo>
                  <a:pt x="1827" y="880"/>
                  <a:pt x="1903" y="956"/>
                  <a:pt x="1991" y="868"/>
                </a:cubicBezTo>
                <a:cubicBezTo>
                  <a:pt x="2294" y="566"/>
                  <a:pt x="2294" y="566"/>
                  <a:pt x="2294" y="566"/>
                </a:cubicBezTo>
                <a:cubicBezTo>
                  <a:pt x="2306" y="553"/>
                  <a:pt x="2319" y="528"/>
                  <a:pt x="2319" y="503"/>
                </a:cubicBezTo>
                <a:cubicBezTo>
                  <a:pt x="2319" y="453"/>
                  <a:pt x="2268" y="403"/>
                  <a:pt x="2218" y="40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35" name="Gruppieren 534"/>
          <p:cNvGrpSpPr/>
          <p:nvPr/>
        </p:nvGrpSpPr>
        <p:grpSpPr bwMode="gray">
          <a:xfrm rot="21331208">
            <a:off x="7542258" y="234429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536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7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8" name="Group 36"/>
          <p:cNvGrpSpPr>
            <a:grpSpLocks noChangeAspect="1"/>
          </p:cNvGrpSpPr>
          <p:nvPr/>
        </p:nvGrpSpPr>
        <p:grpSpPr bwMode="gray">
          <a:xfrm rot="279688">
            <a:off x="7796530" y="2325955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539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0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41" name="Gruppieren 540"/>
          <p:cNvGrpSpPr/>
          <p:nvPr/>
        </p:nvGrpSpPr>
        <p:grpSpPr bwMode="gray">
          <a:xfrm>
            <a:off x="7498487" y="3379210"/>
            <a:ext cx="319092" cy="353669"/>
            <a:chOff x="3101975" y="2655962"/>
            <a:chExt cx="933450" cy="1379465"/>
          </a:xfrm>
          <a:solidFill>
            <a:schemeClr val="bg1"/>
          </a:solidFill>
        </p:grpSpPr>
        <p:sp>
          <p:nvSpPr>
            <p:cNvPr id="542" name="Freeform 14"/>
            <p:cNvSpPr>
              <a:spLocks/>
            </p:cNvSpPr>
            <p:nvPr/>
          </p:nvSpPr>
          <p:spPr bwMode="gray">
            <a:xfrm>
              <a:off x="3498850" y="2655962"/>
              <a:ext cx="238125" cy="238125"/>
            </a:xfrm>
            <a:custGeom>
              <a:avLst/>
              <a:gdLst>
                <a:gd name="T0" fmla="*/ 238 w 419"/>
                <a:gd name="T1" fmla="*/ 4 h 421"/>
                <a:gd name="T2" fmla="*/ 139 w 419"/>
                <a:gd name="T3" fmla="*/ 16 h 421"/>
                <a:gd name="T4" fmla="*/ 20 w 419"/>
                <a:gd name="T5" fmla="*/ 138 h 421"/>
                <a:gd name="T6" fmla="*/ 36 w 419"/>
                <a:gd name="T7" fmla="*/ 309 h 421"/>
                <a:gd name="T8" fmla="*/ 92 w 419"/>
                <a:gd name="T9" fmla="*/ 371 h 421"/>
                <a:gd name="T10" fmla="*/ 281 w 419"/>
                <a:gd name="T11" fmla="*/ 398 h 421"/>
                <a:gd name="T12" fmla="*/ 385 w 419"/>
                <a:gd name="T13" fmla="*/ 315 h 421"/>
                <a:gd name="T14" fmla="*/ 416 w 419"/>
                <a:gd name="T15" fmla="*/ 195 h 421"/>
                <a:gd name="T16" fmla="*/ 337 w 419"/>
                <a:gd name="T17" fmla="*/ 45 h 421"/>
                <a:gd name="T18" fmla="*/ 238 w 419"/>
                <a:gd name="T19" fmla="*/ 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21">
                  <a:moveTo>
                    <a:pt x="238" y="4"/>
                  </a:moveTo>
                  <a:cubicBezTo>
                    <a:pt x="205" y="0"/>
                    <a:pt x="170" y="4"/>
                    <a:pt x="139" y="16"/>
                  </a:cubicBezTo>
                  <a:cubicBezTo>
                    <a:pt x="84" y="37"/>
                    <a:pt x="39" y="83"/>
                    <a:pt x="20" y="138"/>
                  </a:cubicBezTo>
                  <a:cubicBezTo>
                    <a:pt x="0" y="194"/>
                    <a:pt x="6" y="258"/>
                    <a:pt x="36" y="309"/>
                  </a:cubicBezTo>
                  <a:cubicBezTo>
                    <a:pt x="50" y="333"/>
                    <a:pt x="69" y="355"/>
                    <a:pt x="92" y="371"/>
                  </a:cubicBezTo>
                  <a:cubicBezTo>
                    <a:pt x="146" y="411"/>
                    <a:pt x="219" y="421"/>
                    <a:pt x="281" y="398"/>
                  </a:cubicBezTo>
                  <a:cubicBezTo>
                    <a:pt x="323" y="383"/>
                    <a:pt x="361" y="354"/>
                    <a:pt x="385" y="315"/>
                  </a:cubicBezTo>
                  <a:cubicBezTo>
                    <a:pt x="408" y="280"/>
                    <a:pt x="419" y="237"/>
                    <a:pt x="416" y="195"/>
                  </a:cubicBezTo>
                  <a:cubicBezTo>
                    <a:pt x="413" y="137"/>
                    <a:pt x="384" y="81"/>
                    <a:pt x="337" y="45"/>
                  </a:cubicBezTo>
                  <a:cubicBezTo>
                    <a:pt x="309" y="23"/>
                    <a:pt x="274" y="8"/>
                    <a:pt x="238" y="4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3" name="Freeform 15"/>
            <p:cNvSpPr>
              <a:spLocks/>
            </p:cNvSpPr>
            <p:nvPr/>
          </p:nvSpPr>
          <p:spPr bwMode="gray">
            <a:xfrm>
              <a:off x="3101975" y="2892426"/>
              <a:ext cx="933450" cy="1143001"/>
            </a:xfrm>
            <a:custGeom>
              <a:avLst/>
              <a:gdLst>
                <a:gd name="T0" fmla="*/ 889 w 1644"/>
                <a:gd name="T1" fmla="*/ 20 h 2012"/>
                <a:gd name="T2" fmla="*/ 709 w 1644"/>
                <a:gd name="T3" fmla="*/ 40 h 2012"/>
                <a:gd name="T4" fmla="*/ 368 w 1644"/>
                <a:gd name="T5" fmla="*/ 234 h 2012"/>
                <a:gd name="T6" fmla="*/ 306 w 1644"/>
                <a:gd name="T7" fmla="*/ 275 h 2012"/>
                <a:gd name="T8" fmla="*/ 284 w 1644"/>
                <a:gd name="T9" fmla="*/ 305 h 2012"/>
                <a:gd name="T10" fmla="*/ 110 w 1644"/>
                <a:gd name="T11" fmla="*/ 637 h 2012"/>
                <a:gd name="T12" fmla="*/ 88 w 1644"/>
                <a:gd name="T13" fmla="*/ 685 h 2012"/>
                <a:gd name="T14" fmla="*/ 132 w 1644"/>
                <a:gd name="T15" fmla="*/ 795 h 2012"/>
                <a:gd name="T16" fmla="*/ 216 w 1644"/>
                <a:gd name="T17" fmla="*/ 809 h 2012"/>
                <a:gd name="T18" fmla="*/ 279 w 1644"/>
                <a:gd name="T19" fmla="*/ 761 h 2012"/>
                <a:gd name="T20" fmla="*/ 299 w 1644"/>
                <a:gd name="T21" fmla="*/ 724 h 2012"/>
                <a:gd name="T22" fmla="*/ 453 w 1644"/>
                <a:gd name="T23" fmla="*/ 430 h 2012"/>
                <a:gd name="T24" fmla="*/ 461 w 1644"/>
                <a:gd name="T25" fmla="*/ 420 h 2012"/>
                <a:gd name="T26" fmla="*/ 558 w 1644"/>
                <a:gd name="T27" fmla="*/ 364 h 2012"/>
                <a:gd name="T28" fmla="*/ 511 w 1644"/>
                <a:gd name="T29" fmla="*/ 579 h 2012"/>
                <a:gd name="T30" fmla="*/ 469 w 1644"/>
                <a:gd name="T31" fmla="*/ 769 h 2012"/>
                <a:gd name="T32" fmla="*/ 459 w 1644"/>
                <a:gd name="T33" fmla="*/ 828 h 2012"/>
                <a:gd name="T34" fmla="*/ 365 w 1644"/>
                <a:gd name="T35" fmla="*/ 1376 h 2012"/>
                <a:gd name="T36" fmla="*/ 363 w 1644"/>
                <a:gd name="T37" fmla="*/ 1381 h 2012"/>
                <a:gd name="T38" fmla="*/ 48 w 1644"/>
                <a:gd name="T39" fmla="*/ 1753 h 2012"/>
                <a:gd name="T40" fmla="*/ 18 w 1644"/>
                <a:gd name="T41" fmla="*/ 1794 h 2012"/>
                <a:gd name="T42" fmla="*/ 8 w 1644"/>
                <a:gd name="T43" fmla="*/ 1883 h 2012"/>
                <a:gd name="T44" fmla="*/ 61 w 1644"/>
                <a:gd name="T45" fmla="*/ 1955 h 2012"/>
                <a:gd name="T46" fmla="*/ 159 w 1644"/>
                <a:gd name="T47" fmla="*/ 1971 h 2012"/>
                <a:gd name="T48" fmla="*/ 225 w 1644"/>
                <a:gd name="T49" fmla="*/ 1928 h 2012"/>
                <a:gd name="T50" fmla="*/ 628 w 1644"/>
                <a:gd name="T51" fmla="*/ 1452 h 2012"/>
                <a:gd name="T52" fmla="*/ 656 w 1644"/>
                <a:gd name="T53" fmla="*/ 1389 h 2012"/>
                <a:gd name="T54" fmla="*/ 719 w 1644"/>
                <a:gd name="T55" fmla="*/ 1027 h 2012"/>
                <a:gd name="T56" fmla="*/ 1023 w 1644"/>
                <a:gd name="T57" fmla="*/ 1347 h 2012"/>
                <a:gd name="T58" fmla="*/ 1023 w 1644"/>
                <a:gd name="T59" fmla="*/ 1845 h 2012"/>
                <a:gd name="T60" fmla="*/ 1023 w 1644"/>
                <a:gd name="T61" fmla="*/ 1888 h 2012"/>
                <a:gd name="T62" fmla="*/ 1054 w 1644"/>
                <a:gd name="T63" fmla="*/ 1965 h 2012"/>
                <a:gd name="T64" fmla="*/ 1127 w 1644"/>
                <a:gd name="T65" fmla="*/ 2006 h 2012"/>
                <a:gd name="T66" fmla="*/ 1215 w 1644"/>
                <a:gd name="T67" fmla="*/ 1988 h 2012"/>
                <a:gd name="T68" fmla="*/ 1268 w 1644"/>
                <a:gd name="T69" fmla="*/ 1914 h 2012"/>
                <a:gd name="T70" fmla="*/ 1272 w 1644"/>
                <a:gd name="T71" fmla="*/ 1875 h 2012"/>
                <a:gd name="T72" fmla="*/ 1272 w 1644"/>
                <a:gd name="T73" fmla="*/ 1266 h 2012"/>
                <a:gd name="T74" fmla="*/ 1271 w 1644"/>
                <a:gd name="T75" fmla="*/ 1229 h 2012"/>
                <a:gd name="T76" fmla="*/ 1242 w 1644"/>
                <a:gd name="T77" fmla="*/ 1160 h 2012"/>
                <a:gd name="T78" fmla="*/ 1159 w 1644"/>
                <a:gd name="T79" fmla="*/ 1071 h 2012"/>
                <a:gd name="T80" fmla="*/ 930 w 1644"/>
                <a:gd name="T81" fmla="*/ 829 h 2012"/>
                <a:gd name="T82" fmla="*/ 996 w 1644"/>
                <a:gd name="T83" fmla="*/ 517 h 2012"/>
                <a:gd name="T84" fmla="*/ 1086 w 1644"/>
                <a:gd name="T85" fmla="*/ 700 h 2012"/>
                <a:gd name="T86" fmla="*/ 1117 w 1644"/>
                <a:gd name="T87" fmla="*/ 741 h 2012"/>
                <a:gd name="T88" fmla="*/ 1165 w 1644"/>
                <a:gd name="T89" fmla="*/ 762 h 2012"/>
                <a:gd name="T90" fmla="*/ 1516 w 1644"/>
                <a:gd name="T91" fmla="*/ 831 h 2012"/>
                <a:gd name="T92" fmla="*/ 1609 w 1644"/>
                <a:gd name="T93" fmla="*/ 808 h 2012"/>
                <a:gd name="T94" fmla="*/ 1642 w 1644"/>
                <a:gd name="T95" fmla="*/ 751 h 2012"/>
                <a:gd name="T96" fmla="*/ 1617 w 1644"/>
                <a:gd name="T97" fmla="*/ 662 h 2012"/>
                <a:gd name="T98" fmla="*/ 1552 w 1644"/>
                <a:gd name="T99" fmla="*/ 626 h 2012"/>
                <a:gd name="T100" fmla="*/ 1253 w 1644"/>
                <a:gd name="T101" fmla="*/ 568 h 2012"/>
                <a:gd name="T102" fmla="*/ 1064 w 1644"/>
                <a:gd name="T103" fmla="*/ 189 h 2012"/>
                <a:gd name="T104" fmla="*/ 1027 w 1644"/>
                <a:gd name="T105" fmla="*/ 123 h 2012"/>
                <a:gd name="T106" fmla="*/ 978 w 1644"/>
                <a:gd name="T107" fmla="*/ 70 h 2012"/>
                <a:gd name="T108" fmla="*/ 931 w 1644"/>
                <a:gd name="T109" fmla="*/ 38 h 2012"/>
                <a:gd name="T110" fmla="*/ 889 w 1644"/>
                <a:gd name="T111" fmla="*/ 20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2012">
                  <a:moveTo>
                    <a:pt x="889" y="20"/>
                  </a:moveTo>
                  <a:cubicBezTo>
                    <a:pt x="830" y="0"/>
                    <a:pt x="763" y="9"/>
                    <a:pt x="709" y="40"/>
                  </a:cubicBezTo>
                  <a:cubicBezTo>
                    <a:pt x="595" y="104"/>
                    <a:pt x="481" y="169"/>
                    <a:pt x="368" y="234"/>
                  </a:cubicBezTo>
                  <a:cubicBezTo>
                    <a:pt x="346" y="246"/>
                    <a:pt x="324" y="258"/>
                    <a:pt x="306" y="275"/>
                  </a:cubicBezTo>
                  <a:cubicBezTo>
                    <a:pt x="297" y="284"/>
                    <a:pt x="290" y="294"/>
                    <a:pt x="284" y="305"/>
                  </a:cubicBezTo>
                  <a:cubicBezTo>
                    <a:pt x="226" y="416"/>
                    <a:pt x="168" y="526"/>
                    <a:pt x="110" y="637"/>
                  </a:cubicBezTo>
                  <a:cubicBezTo>
                    <a:pt x="102" y="653"/>
                    <a:pt x="92" y="667"/>
                    <a:pt x="88" y="685"/>
                  </a:cubicBezTo>
                  <a:cubicBezTo>
                    <a:pt x="78" y="726"/>
                    <a:pt x="97" y="772"/>
                    <a:pt x="132" y="795"/>
                  </a:cubicBezTo>
                  <a:cubicBezTo>
                    <a:pt x="157" y="811"/>
                    <a:pt x="188" y="816"/>
                    <a:pt x="216" y="809"/>
                  </a:cubicBezTo>
                  <a:cubicBezTo>
                    <a:pt x="242" y="802"/>
                    <a:pt x="265" y="784"/>
                    <a:pt x="279" y="761"/>
                  </a:cubicBezTo>
                  <a:cubicBezTo>
                    <a:pt x="286" y="749"/>
                    <a:pt x="292" y="736"/>
                    <a:pt x="299" y="724"/>
                  </a:cubicBezTo>
                  <a:cubicBezTo>
                    <a:pt x="350" y="626"/>
                    <a:pt x="402" y="528"/>
                    <a:pt x="453" y="430"/>
                  </a:cubicBezTo>
                  <a:cubicBezTo>
                    <a:pt x="455" y="427"/>
                    <a:pt x="456" y="422"/>
                    <a:pt x="461" y="420"/>
                  </a:cubicBezTo>
                  <a:cubicBezTo>
                    <a:pt x="493" y="401"/>
                    <a:pt x="526" y="382"/>
                    <a:pt x="558" y="364"/>
                  </a:cubicBezTo>
                  <a:cubicBezTo>
                    <a:pt x="543" y="435"/>
                    <a:pt x="527" y="507"/>
                    <a:pt x="511" y="579"/>
                  </a:cubicBezTo>
                  <a:cubicBezTo>
                    <a:pt x="498" y="642"/>
                    <a:pt x="484" y="706"/>
                    <a:pt x="469" y="769"/>
                  </a:cubicBezTo>
                  <a:cubicBezTo>
                    <a:pt x="466" y="789"/>
                    <a:pt x="463" y="808"/>
                    <a:pt x="459" y="828"/>
                  </a:cubicBezTo>
                  <a:cubicBezTo>
                    <a:pt x="428" y="1011"/>
                    <a:pt x="397" y="1193"/>
                    <a:pt x="365" y="1376"/>
                  </a:cubicBezTo>
                  <a:cubicBezTo>
                    <a:pt x="365" y="1378"/>
                    <a:pt x="364" y="1380"/>
                    <a:pt x="363" y="1381"/>
                  </a:cubicBezTo>
                  <a:cubicBezTo>
                    <a:pt x="258" y="1505"/>
                    <a:pt x="153" y="1629"/>
                    <a:pt x="48" y="1753"/>
                  </a:cubicBezTo>
                  <a:cubicBezTo>
                    <a:pt x="37" y="1766"/>
                    <a:pt x="25" y="1778"/>
                    <a:pt x="18" y="1794"/>
                  </a:cubicBezTo>
                  <a:cubicBezTo>
                    <a:pt x="4" y="1821"/>
                    <a:pt x="0" y="1853"/>
                    <a:pt x="8" y="1883"/>
                  </a:cubicBezTo>
                  <a:cubicBezTo>
                    <a:pt x="16" y="1912"/>
                    <a:pt x="35" y="1939"/>
                    <a:pt x="61" y="1955"/>
                  </a:cubicBezTo>
                  <a:cubicBezTo>
                    <a:pt x="90" y="1974"/>
                    <a:pt x="126" y="1980"/>
                    <a:pt x="159" y="1971"/>
                  </a:cubicBezTo>
                  <a:cubicBezTo>
                    <a:pt x="185" y="1964"/>
                    <a:pt x="208" y="1948"/>
                    <a:pt x="225" y="1928"/>
                  </a:cubicBezTo>
                  <a:cubicBezTo>
                    <a:pt x="359" y="1769"/>
                    <a:pt x="494" y="1611"/>
                    <a:pt x="628" y="1452"/>
                  </a:cubicBezTo>
                  <a:cubicBezTo>
                    <a:pt x="642" y="1434"/>
                    <a:pt x="652" y="1412"/>
                    <a:pt x="656" y="1389"/>
                  </a:cubicBezTo>
                  <a:cubicBezTo>
                    <a:pt x="677" y="1268"/>
                    <a:pt x="698" y="1148"/>
                    <a:pt x="719" y="1027"/>
                  </a:cubicBezTo>
                  <a:cubicBezTo>
                    <a:pt x="820" y="1134"/>
                    <a:pt x="922" y="1240"/>
                    <a:pt x="1023" y="1347"/>
                  </a:cubicBezTo>
                  <a:cubicBezTo>
                    <a:pt x="1023" y="1513"/>
                    <a:pt x="1023" y="1679"/>
                    <a:pt x="1023" y="1845"/>
                  </a:cubicBezTo>
                  <a:cubicBezTo>
                    <a:pt x="1023" y="1860"/>
                    <a:pt x="1023" y="1874"/>
                    <a:pt x="1023" y="1888"/>
                  </a:cubicBezTo>
                  <a:cubicBezTo>
                    <a:pt x="1024" y="1916"/>
                    <a:pt x="1035" y="1944"/>
                    <a:pt x="1054" y="1965"/>
                  </a:cubicBezTo>
                  <a:cubicBezTo>
                    <a:pt x="1072" y="1987"/>
                    <a:pt x="1098" y="2002"/>
                    <a:pt x="1127" y="2006"/>
                  </a:cubicBezTo>
                  <a:cubicBezTo>
                    <a:pt x="1157" y="2012"/>
                    <a:pt x="1189" y="2005"/>
                    <a:pt x="1215" y="1988"/>
                  </a:cubicBezTo>
                  <a:cubicBezTo>
                    <a:pt x="1241" y="1971"/>
                    <a:pt x="1261" y="1944"/>
                    <a:pt x="1268" y="1914"/>
                  </a:cubicBezTo>
                  <a:cubicBezTo>
                    <a:pt x="1271" y="1901"/>
                    <a:pt x="1272" y="1888"/>
                    <a:pt x="1272" y="1875"/>
                  </a:cubicBezTo>
                  <a:cubicBezTo>
                    <a:pt x="1272" y="1672"/>
                    <a:pt x="1272" y="1469"/>
                    <a:pt x="1272" y="1266"/>
                  </a:cubicBezTo>
                  <a:cubicBezTo>
                    <a:pt x="1272" y="1254"/>
                    <a:pt x="1272" y="1241"/>
                    <a:pt x="1271" y="1229"/>
                  </a:cubicBezTo>
                  <a:cubicBezTo>
                    <a:pt x="1269" y="1204"/>
                    <a:pt x="1258" y="1180"/>
                    <a:pt x="1242" y="1160"/>
                  </a:cubicBezTo>
                  <a:cubicBezTo>
                    <a:pt x="1215" y="1130"/>
                    <a:pt x="1187" y="1101"/>
                    <a:pt x="1159" y="1071"/>
                  </a:cubicBezTo>
                  <a:cubicBezTo>
                    <a:pt x="1083" y="991"/>
                    <a:pt x="1006" y="910"/>
                    <a:pt x="930" y="829"/>
                  </a:cubicBezTo>
                  <a:cubicBezTo>
                    <a:pt x="952" y="725"/>
                    <a:pt x="974" y="621"/>
                    <a:pt x="996" y="517"/>
                  </a:cubicBezTo>
                  <a:cubicBezTo>
                    <a:pt x="1026" y="578"/>
                    <a:pt x="1056" y="639"/>
                    <a:pt x="1086" y="700"/>
                  </a:cubicBezTo>
                  <a:cubicBezTo>
                    <a:pt x="1094" y="715"/>
                    <a:pt x="1103" y="730"/>
                    <a:pt x="1117" y="741"/>
                  </a:cubicBezTo>
                  <a:cubicBezTo>
                    <a:pt x="1131" y="751"/>
                    <a:pt x="1148" y="757"/>
                    <a:pt x="1165" y="762"/>
                  </a:cubicBezTo>
                  <a:cubicBezTo>
                    <a:pt x="1282" y="785"/>
                    <a:pt x="1399" y="808"/>
                    <a:pt x="1516" y="831"/>
                  </a:cubicBezTo>
                  <a:cubicBezTo>
                    <a:pt x="1548" y="839"/>
                    <a:pt x="1584" y="830"/>
                    <a:pt x="1609" y="808"/>
                  </a:cubicBezTo>
                  <a:cubicBezTo>
                    <a:pt x="1626" y="793"/>
                    <a:pt x="1638" y="773"/>
                    <a:pt x="1642" y="751"/>
                  </a:cubicBezTo>
                  <a:cubicBezTo>
                    <a:pt x="1644" y="720"/>
                    <a:pt x="1635" y="688"/>
                    <a:pt x="1617" y="662"/>
                  </a:cubicBezTo>
                  <a:cubicBezTo>
                    <a:pt x="1601" y="642"/>
                    <a:pt x="1577" y="631"/>
                    <a:pt x="1552" y="626"/>
                  </a:cubicBezTo>
                  <a:cubicBezTo>
                    <a:pt x="1452" y="607"/>
                    <a:pt x="1353" y="588"/>
                    <a:pt x="1253" y="568"/>
                  </a:cubicBezTo>
                  <a:cubicBezTo>
                    <a:pt x="1190" y="442"/>
                    <a:pt x="1127" y="315"/>
                    <a:pt x="1064" y="189"/>
                  </a:cubicBezTo>
                  <a:cubicBezTo>
                    <a:pt x="1054" y="166"/>
                    <a:pt x="1042" y="143"/>
                    <a:pt x="1027" y="123"/>
                  </a:cubicBezTo>
                  <a:cubicBezTo>
                    <a:pt x="1013" y="103"/>
                    <a:pt x="996" y="86"/>
                    <a:pt x="978" y="70"/>
                  </a:cubicBezTo>
                  <a:cubicBezTo>
                    <a:pt x="964" y="58"/>
                    <a:pt x="948" y="46"/>
                    <a:pt x="931" y="38"/>
                  </a:cubicBezTo>
                  <a:cubicBezTo>
                    <a:pt x="917" y="31"/>
                    <a:pt x="904" y="25"/>
                    <a:pt x="889" y="20"/>
                  </a:cubicBezTo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44" name="Group 36"/>
          <p:cNvGrpSpPr>
            <a:grpSpLocks noChangeAspect="1"/>
          </p:cNvGrpSpPr>
          <p:nvPr/>
        </p:nvGrpSpPr>
        <p:grpSpPr bwMode="gray">
          <a:xfrm>
            <a:off x="7740353" y="3354837"/>
            <a:ext cx="149235" cy="376886"/>
            <a:chOff x="1721" y="1661"/>
            <a:chExt cx="275" cy="926"/>
          </a:xfrm>
          <a:solidFill>
            <a:schemeClr val="bg1"/>
          </a:solidFill>
        </p:grpSpPr>
        <p:sp>
          <p:nvSpPr>
            <p:cNvPr id="545" name="Freeform 37"/>
            <p:cNvSpPr>
              <a:spLocks/>
            </p:cNvSpPr>
            <p:nvPr/>
          </p:nvSpPr>
          <p:spPr bwMode="gray">
            <a:xfrm>
              <a:off x="1832" y="1661"/>
              <a:ext cx="146" cy="146"/>
            </a:xfrm>
            <a:custGeom>
              <a:avLst/>
              <a:gdLst>
                <a:gd name="T0" fmla="*/ 202 w 391"/>
                <a:gd name="T1" fmla="*/ 390 h 390"/>
                <a:gd name="T2" fmla="*/ 391 w 391"/>
                <a:gd name="T3" fmla="*/ 201 h 390"/>
                <a:gd name="T4" fmla="*/ 202 w 391"/>
                <a:gd name="T5" fmla="*/ 0 h 390"/>
                <a:gd name="T6" fmla="*/ 0 w 391"/>
                <a:gd name="T7" fmla="*/ 201 h 390"/>
                <a:gd name="T8" fmla="*/ 202 w 391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0">
                  <a:moveTo>
                    <a:pt x="202" y="390"/>
                  </a:moveTo>
                  <a:cubicBezTo>
                    <a:pt x="303" y="390"/>
                    <a:pt x="391" y="302"/>
                    <a:pt x="391" y="201"/>
                  </a:cubicBezTo>
                  <a:cubicBezTo>
                    <a:pt x="391" y="88"/>
                    <a:pt x="303" y="0"/>
                    <a:pt x="202" y="0"/>
                  </a:cubicBezTo>
                  <a:cubicBezTo>
                    <a:pt x="88" y="0"/>
                    <a:pt x="0" y="88"/>
                    <a:pt x="0" y="201"/>
                  </a:cubicBezTo>
                  <a:cubicBezTo>
                    <a:pt x="0" y="302"/>
                    <a:pt x="88" y="390"/>
                    <a:pt x="202" y="39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6" name="Freeform 38"/>
            <p:cNvSpPr>
              <a:spLocks/>
            </p:cNvSpPr>
            <p:nvPr/>
          </p:nvSpPr>
          <p:spPr bwMode="gray">
            <a:xfrm>
              <a:off x="1721" y="1826"/>
              <a:ext cx="275" cy="761"/>
            </a:xfrm>
            <a:custGeom>
              <a:avLst/>
              <a:gdLst>
                <a:gd name="T0" fmla="*/ 705 w 735"/>
                <a:gd name="T1" fmla="*/ 546 h 2037"/>
                <a:gd name="T2" fmla="*/ 706 w 735"/>
                <a:gd name="T3" fmla="*/ 546 h 2037"/>
                <a:gd name="T4" fmla="*/ 610 w 735"/>
                <a:gd name="T5" fmla="*/ 412 h 2037"/>
                <a:gd name="T6" fmla="*/ 562 w 735"/>
                <a:gd name="T7" fmla="*/ 317 h 2037"/>
                <a:gd name="T8" fmla="*/ 562 w 735"/>
                <a:gd name="T9" fmla="*/ 185 h 2037"/>
                <a:gd name="T10" fmla="*/ 562 w 735"/>
                <a:gd name="T11" fmla="*/ 100 h 2037"/>
                <a:gd name="T12" fmla="*/ 535 w 735"/>
                <a:gd name="T13" fmla="*/ 48 h 2037"/>
                <a:gd name="T14" fmla="*/ 429 w 735"/>
                <a:gd name="T15" fmla="*/ 1 h 2037"/>
                <a:gd name="T16" fmla="*/ 369 w 735"/>
                <a:gd name="T17" fmla="*/ 24 h 2037"/>
                <a:gd name="T18" fmla="*/ 369 w 735"/>
                <a:gd name="T19" fmla="*/ 23 h 2037"/>
                <a:gd name="T20" fmla="*/ 367 w 735"/>
                <a:gd name="T21" fmla="*/ 25 h 2037"/>
                <a:gd name="T22" fmla="*/ 358 w 735"/>
                <a:gd name="T23" fmla="*/ 33 h 2037"/>
                <a:gd name="T24" fmla="*/ 343 w 735"/>
                <a:gd name="T25" fmla="*/ 63 h 2037"/>
                <a:gd name="T26" fmla="*/ 196 w 735"/>
                <a:gd name="T27" fmla="*/ 353 h 2037"/>
                <a:gd name="T28" fmla="*/ 277 w 735"/>
                <a:gd name="T29" fmla="*/ 692 h 2037"/>
                <a:gd name="T30" fmla="*/ 296 w 735"/>
                <a:gd name="T31" fmla="*/ 712 h 2037"/>
                <a:gd name="T32" fmla="*/ 296 w 735"/>
                <a:gd name="T33" fmla="*/ 1128 h 2037"/>
                <a:gd name="T34" fmla="*/ 296 w 735"/>
                <a:gd name="T35" fmla="*/ 1139 h 2037"/>
                <a:gd name="T36" fmla="*/ 296 w 735"/>
                <a:gd name="T37" fmla="*/ 1145 h 2037"/>
                <a:gd name="T38" fmla="*/ 296 w 735"/>
                <a:gd name="T39" fmla="*/ 1319 h 2037"/>
                <a:gd name="T40" fmla="*/ 18 w 735"/>
                <a:gd name="T41" fmla="*/ 1697 h 2037"/>
                <a:gd name="T42" fmla="*/ 11 w 735"/>
                <a:gd name="T43" fmla="*/ 1720 h 2037"/>
                <a:gd name="T44" fmla="*/ 51 w 735"/>
                <a:gd name="T45" fmla="*/ 1834 h 2037"/>
                <a:gd name="T46" fmla="*/ 198 w 735"/>
                <a:gd name="T47" fmla="*/ 1852 h 2037"/>
                <a:gd name="T48" fmla="*/ 212 w 735"/>
                <a:gd name="T49" fmla="*/ 1840 h 2037"/>
                <a:gd name="T50" fmla="*/ 225 w 735"/>
                <a:gd name="T51" fmla="*/ 1823 h 2037"/>
                <a:gd name="T52" fmla="*/ 225 w 735"/>
                <a:gd name="T53" fmla="*/ 1823 h 2037"/>
                <a:gd name="T54" fmla="*/ 225 w 735"/>
                <a:gd name="T55" fmla="*/ 1823 h 2037"/>
                <a:gd name="T56" fmla="*/ 296 w 735"/>
                <a:gd name="T57" fmla="*/ 1726 h 2037"/>
                <a:gd name="T58" fmla="*/ 296 w 735"/>
                <a:gd name="T59" fmla="*/ 1955 h 2037"/>
                <a:gd name="T60" fmla="*/ 411 w 735"/>
                <a:gd name="T61" fmla="*/ 2037 h 2037"/>
                <a:gd name="T62" fmla="*/ 425 w 735"/>
                <a:gd name="T63" fmla="*/ 2037 h 2037"/>
                <a:gd name="T64" fmla="*/ 555 w 735"/>
                <a:gd name="T65" fmla="*/ 1945 h 2037"/>
                <a:gd name="T66" fmla="*/ 555 w 735"/>
                <a:gd name="T67" fmla="*/ 1903 h 2037"/>
                <a:gd name="T68" fmla="*/ 562 w 735"/>
                <a:gd name="T69" fmla="*/ 1870 h 2037"/>
                <a:gd name="T70" fmla="*/ 562 w 735"/>
                <a:gd name="T71" fmla="*/ 1340 h 2037"/>
                <a:gd name="T72" fmla="*/ 640 w 735"/>
                <a:gd name="T73" fmla="*/ 1174 h 2037"/>
                <a:gd name="T74" fmla="*/ 562 w 735"/>
                <a:gd name="T75" fmla="*/ 1007 h 2037"/>
                <a:gd name="T76" fmla="*/ 562 w 735"/>
                <a:gd name="T77" fmla="*/ 678 h 2037"/>
                <a:gd name="T78" fmla="*/ 562 w 735"/>
                <a:gd name="T79" fmla="*/ 669 h 2037"/>
                <a:gd name="T80" fmla="*/ 573 w 735"/>
                <a:gd name="T81" fmla="*/ 679 h 2037"/>
                <a:gd name="T82" fmla="*/ 707 w 735"/>
                <a:gd name="T83" fmla="*/ 665 h 2037"/>
                <a:gd name="T84" fmla="*/ 705 w 735"/>
                <a:gd name="T85" fmla="*/ 546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5" h="2037">
                  <a:moveTo>
                    <a:pt x="705" y="546"/>
                  </a:moveTo>
                  <a:cubicBezTo>
                    <a:pt x="706" y="546"/>
                    <a:pt x="706" y="546"/>
                    <a:pt x="706" y="546"/>
                  </a:cubicBezTo>
                  <a:cubicBezTo>
                    <a:pt x="610" y="412"/>
                    <a:pt x="610" y="412"/>
                    <a:pt x="610" y="412"/>
                  </a:cubicBezTo>
                  <a:cubicBezTo>
                    <a:pt x="562" y="317"/>
                    <a:pt x="562" y="317"/>
                    <a:pt x="562" y="317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2" y="100"/>
                    <a:pt x="562" y="100"/>
                    <a:pt x="562" y="100"/>
                  </a:cubicBezTo>
                  <a:cubicBezTo>
                    <a:pt x="562" y="74"/>
                    <a:pt x="551" y="53"/>
                    <a:pt x="535" y="48"/>
                  </a:cubicBezTo>
                  <a:cubicBezTo>
                    <a:pt x="502" y="8"/>
                    <a:pt x="447" y="0"/>
                    <a:pt x="429" y="1"/>
                  </a:cubicBezTo>
                  <a:cubicBezTo>
                    <a:pt x="406" y="2"/>
                    <a:pt x="386" y="11"/>
                    <a:pt x="369" y="24"/>
                  </a:cubicBezTo>
                  <a:cubicBezTo>
                    <a:pt x="369" y="23"/>
                    <a:pt x="369" y="23"/>
                    <a:pt x="369" y="23"/>
                  </a:cubicBezTo>
                  <a:cubicBezTo>
                    <a:pt x="369" y="23"/>
                    <a:pt x="368" y="24"/>
                    <a:pt x="367" y="25"/>
                  </a:cubicBezTo>
                  <a:cubicBezTo>
                    <a:pt x="364" y="27"/>
                    <a:pt x="361" y="30"/>
                    <a:pt x="358" y="33"/>
                  </a:cubicBezTo>
                  <a:cubicBezTo>
                    <a:pt x="353" y="41"/>
                    <a:pt x="348" y="52"/>
                    <a:pt x="343" y="63"/>
                  </a:cubicBezTo>
                  <a:cubicBezTo>
                    <a:pt x="292" y="142"/>
                    <a:pt x="186" y="315"/>
                    <a:pt x="196" y="353"/>
                  </a:cubicBezTo>
                  <a:cubicBezTo>
                    <a:pt x="207" y="394"/>
                    <a:pt x="243" y="571"/>
                    <a:pt x="277" y="692"/>
                  </a:cubicBezTo>
                  <a:cubicBezTo>
                    <a:pt x="277" y="692"/>
                    <a:pt x="284" y="702"/>
                    <a:pt x="296" y="712"/>
                  </a:cubicBezTo>
                  <a:cubicBezTo>
                    <a:pt x="296" y="1128"/>
                    <a:pt x="296" y="1128"/>
                    <a:pt x="296" y="1128"/>
                  </a:cubicBezTo>
                  <a:cubicBezTo>
                    <a:pt x="296" y="1132"/>
                    <a:pt x="296" y="1135"/>
                    <a:pt x="296" y="1139"/>
                  </a:cubicBezTo>
                  <a:cubicBezTo>
                    <a:pt x="296" y="1141"/>
                    <a:pt x="296" y="1143"/>
                    <a:pt x="296" y="1145"/>
                  </a:cubicBezTo>
                  <a:cubicBezTo>
                    <a:pt x="296" y="1319"/>
                    <a:pt x="296" y="1319"/>
                    <a:pt x="296" y="1319"/>
                  </a:cubicBezTo>
                  <a:cubicBezTo>
                    <a:pt x="18" y="1697"/>
                    <a:pt x="18" y="1697"/>
                    <a:pt x="18" y="1697"/>
                  </a:cubicBezTo>
                  <a:cubicBezTo>
                    <a:pt x="14" y="1704"/>
                    <a:pt x="11" y="1712"/>
                    <a:pt x="11" y="1720"/>
                  </a:cubicBezTo>
                  <a:cubicBezTo>
                    <a:pt x="3" y="1748"/>
                    <a:pt x="0" y="1798"/>
                    <a:pt x="51" y="1834"/>
                  </a:cubicBezTo>
                  <a:cubicBezTo>
                    <a:pt x="77" y="1850"/>
                    <a:pt x="136" y="1904"/>
                    <a:pt x="198" y="1852"/>
                  </a:cubicBezTo>
                  <a:cubicBezTo>
                    <a:pt x="204" y="1849"/>
                    <a:pt x="209" y="1845"/>
                    <a:pt x="212" y="1840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25" y="1823"/>
                    <a:pt x="225" y="1823"/>
                    <a:pt x="225" y="1823"/>
                  </a:cubicBezTo>
                  <a:cubicBezTo>
                    <a:pt x="296" y="1726"/>
                    <a:pt x="296" y="1726"/>
                    <a:pt x="296" y="1726"/>
                  </a:cubicBezTo>
                  <a:cubicBezTo>
                    <a:pt x="296" y="1955"/>
                    <a:pt x="296" y="1955"/>
                    <a:pt x="296" y="1955"/>
                  </a:cubicBezTo>
                  <a:cubicBezTo>
                    <a:pt x="296" y="1955"/>
                    <a:pt x="299" y="2034"/>
                    <a:pt x="411" y="2037"/>
                  </a:cubicBezTo>
                  <a:cubicBezTo>
                    <a:pt x="425" y="2037"/>
                    <a:pt x="425" y="2037"/>
                    <a:pt x="425" y="2037"/>
                  </a:cubicBezTo>
                  <a:cubicBezTo>
                    <a:pt x="473" y="2037"/>
                    <a:pt x="555" y="2015"/>
                    <a:pt x="555" y="1945"/>
                  </a:cubicBezTo>
                  <a:cubicBezTo>
                    <a:pt x="555" y="1903"/>
                    <a:pt x="555" y="1903"/>
                    <a:pt x="555" y="1903"/>
                  </a:cubicBezTo>
                  <a:cubicBezTo>
                    <a:pt x="560" y="1893"/>
                    <a:pt x="562" y="1883"/>
                    <a:pt x="562" y="1870"/>
                  </a:cubicBezTo>
                  <a:cubicBezTo>
                    <a:pt x="562" y="1340"/>
                    <a:pt x="562" y="1340"/>
                    <a:pt x="562" y="1340"/>
                  </a:cubicBezTo>
                  <a:cubicBezTo>
                    <a:pt x="562" y="1340"/>
                    <a:pt x="657" y="1242"/>
                    <a:pt x="640" y="1174"/>
                  </a:cubicBezTo>
                  <a:cubicBezTo>
                    <a:pt x="628" y="1125"/>
                    <a:pt x="562" y="1007"/>
                    <a:pt x="562" y="1007"/>
                  </a:cubicBezTo>
                  <a:cubicBezTo>
                    <a:pt x="562" y="678"/>
                    <a:pt x="562" y="678"/>
                    <a:pt x="562" y="678"/>
                  </a:cubicBezTo>
                  <a:cubicBezTo>
                    <a:pt x="562" y="669"/>
                    <a:pt x="562" y="669"/>
                    <a:pt x="562" y="669"/>
                  </a:cubicBezTo>
                  <a:cubicBezTo>
                    <a:pt x="566" y="672"/>
                    <a:pt x="569" y="676"/>
                    <a:pt x="573" y="679"/>
                  </a:cubicBezTo>
                  <a:cubicBezTo>
                    <a:pt x="615" y="712"/>
                    <a:pt x="675" y="706"/>
                    <a:pt x="707" y="665"/>
                  </a:cubicBezTo>
                  <a:cubicBezTo>
                    <a:pt x="735" y="630"/>
                    <a:pt x="733" y="580"/>
                    <a:pt x="705" y="546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1" name="Freeform 176"/>
          <p:cNvSpPr>
            <a:spLocks noEditPoints="1"/>
          </p:cNvSpPr>
          <p:nvPr/>
        </p:nvSpPr>
        <p:spPr bwMode="gray">
          <a:xfrm rot="19875815">
            <a:off x="1341144" y="3556058"/>
            <a:ext cx="485958" cy="347672"/>
          </a:xfrm>
          <a:custGeom>
            <a:avLst/>
            <a:gdLst/>
            <a:ahLst/>
            <a:cxnLst>
              <a:cxn ang="0">
                <a:pos x="139" y="31"/>
              </a:cxn>
              <a:cxn ang="0">
                <a:pos x="155" y="15"/>
              </a:cxn>
              <a:cxn ang="0">
                <a:pos x="139" y="0"/>
              </a:cxn>
              <a:cxn ang="0">
                <a:pos x="124" y="15"/>
              </a:cxn>
              <a:cxn ang="0">
                <a:pos x="139" y="31"/>
              </a:cxn>
              <a:cxn ang="0">
                <a:pos x="176" y="31"/>
              </a:cxn>
              <a:cxn ang="0">
                <a:pos x="171" y="33"/>
              </a:cxn>
              <a:cxn ang="0">
                <a:pos x="151" y="53"/>
              </a:cxn>
              <a:cxn ang="0">
                <a:pos x="128" y="29"/>
              </a:cxn>
              <a:cxn ang="0">
                <a:pos x="121" y="26"/>
              </a:cxn>
              <a:cxn ang="0">
                <a:pos x="83" y="26"/>
              </a:cxn>
              <a:cxn ang="0">
                <a:pos x="77" y="29"/>
              </a:cxn>
              <a:cxn ang="0">
                <a:pos x="51" y="59"/>
              </a:cxn>
              <a:cxn ang="0">
                <a:pos x="48" y="65"/>
              </a:cxn>
              <a:cxn ang="0">
                <a:pos x="56" y="73"/>
              </a:cxn>
              <a:cxn ang="0">
                <a:pos x="62" y="70"/>
              </a:cxn>
              <a:cxn ang="0">
                <a:pos x="86" y="42"/>
              </a:cxn>
              <a:cxn ang="0">
                <a:pos x="100" y="42"/>
              </a:cxn>
              <a:cxn ang="0">
                <a:pos x="47" y="103"/>
              </a:cxn>
              <a:cxn ang="0">
                <a:pos x="11" y="103"/>
              </a:cxn>
              <a:cxn ang="0">
                <a:pos x="9" y="104"/>
              </a:cxn>
              <a:cxn ang="0">
                <a:pos x="1" y="115"/>
              </a:cxn>
              <a:cxn ang="0">
                <a:pos x="11" y="123"/>
              </a:cxn>
              <a:cxn ang="0">
                <a:pos x="53" y="123"/>
              </a:cxn>
              <a:cxn ang="0">
                <a:pos x="65" y="119"/>
              </a:cxn>
              <a:cxn ang="0">
                <a:pos x="86" y="96"/>
              </a:cxn>
              <a:cxn ang="0">
                <a:pos x="109" y="120"/>
              </a:cxn>
              <a:cxn ang="0">
                <a:pos x="100" y="163"/>
              </a:cxn>
              <a:cxn ang="0">
                <a:pos x="99" y="165"/>
              </a:cxn>
              <a:cxn ang="0">
                <a:pos x="109" y="175"/>
              </a:cxn>
              <a:cxn ang="0">
                <a:pos x="119" y="167"/>
              </a:cxn>
              <a:cxn ang="0">
                <a:pos x="131" y="115"/>
              </a:cxn>
              <a:cxn ang="0">
                <a:pos x="129" y="102"/>
              </a:cxn>
              <a:cxn ang="0">
                <a:pos x="108" y="81"/>
              </a:cxn>
              <a:cxn ang="0">
                <a:pos x="131" y="55"/>
              </a:cxn>
              <a:cxn ang="0">
                <a:pos x="146" y="70"/>
              </a:cxn>
              <a:cxn ang="0">
                <a:pos x="159" y="69"/>
              </a:cxn>
              <a:cxn ang="0">
                <a:pos x="183" y="45"/>
              </a:cxn>
              <a:cxn ang="0">
                <a:pos x="184" y="39"/>
              </a:cxn>
              <a:cxn ang="0">
                <a:pos x="176" y="31"/>
              </a:cxn>
            </a:cxnLst>
            <a:rect l="0" t="0" r="r" b="b"/>
            <a:pathLst>
              <a:path w="184" h="175">
                <a:moveTo>
                  <a:pt x="139" y="31"/>
                </a:moveTo>
                <a:cubicBezTo>
                  <a:pt x="148" y="31"/>
                  <a:pt x="155" y="24"/>
                  <a:pt x="155" y="15"/>
                </a:cubicBezTo>
                <a:cubicBezTo>
                  <a:pt x="155" y="7"/>
                  <a:pt x="148" y="0"/>
                  <a:pt x="139" y="0"/>
                </a:cubicBezTo>
                <a:cubicBezTo>
                  <a:pt x="131" y="0"/>
                  <a:pt x="124" y="7"/>
                  <a:pt x="124" y="15"/>
                </a:cubicBezTo>
                <a:cubicBezTo>
                  <a:pt x="124" y="24"/>
                  <a:pt x="131" y="31"/>
                  <a:pt x="139" y="31"/>
                </a:cubicBezTo>
                <a:close/>
                <a:moveTo>
                  <a:pt x="176" y="31"/>
                </a:moveTo>
                <a:cubicBezTo>
                  <a:pt x="174" y="31"/>
                  <a:pt x="173" y="32"/>
                  <a:pt x="171" y="3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6" y="27"/>
                  <a:pt x="123" y="26"/>
                  <a:pt x="121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1" y="26"/>
                  <a:pt x="78" y="27"/>
                  <a:pt x="77" y="29"/>
                </a:cubicBezTo>
                <a:cubicBezTo>
                  <a:pt x="51" y="59"/>
                  <a:pt x="51" y="59"/>
                  <a:pt x="51" y="59"/>
                </a:cubicBezTo>
                <a:cubicBezTo>
                  <a:pt x="49" y="60"/>
                  <a:pt x="48" y="62"/>
                  <a:pt x="48" y="65"/>
                </a:cubicBezTo>
                <a:cubicBezTo>
                  <a:pt x="48" y="69"/>
                  <a:pt x="52" y="73"/>
                  <a:pt x="56" y="73"/>
                </a:cubicBezTo>
                <a:cubicBezTo>
                  <a:pt x="59" y="73"/>
                  <a:pt x="61" y="71"/>
                  <a:pt x="62" y="70"/>
                </a:cubicBezTo>
                <a:cubicBezTo>
                  <a:pt x="86" y="42"/>
                  <a:pt x="86" y="42"/>
                  <a:pt x="86" y="42"/>
                </a:cubicBezTo>
                <a:cubicBezTo>
                  <a:pt x="100" y="42"/>
                  <a:pt x="100" y="42"/>
                  <a:pt x="100" y="42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11" y="103"/>
                  <a:pt x="11" y="103"/>
                  <a:pt x="11" y="103"/>
                </a:cubicBezTo>
                <a:cubicBezTo>
                  <a:pt x="11" y="103"/>
                  <a:pt x="10" y="103"/>
                  <a:pt x="9" y="104"/>
                </a:cubicBezTo>
                <a:cubicBezTo>
                  <a:pt x="4" y="105"/>
                  <a:pt x="0" y="110"/>
                  <a:pt x="1" y="115"/>
                </a:cubicBezTo>
                <a:cubicBezTo>
                  <a:pt x="2" y="120"/>
                  <a:pt x="7" y="123"/>
                  <a:pt x="11" y="123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62" y="123"/>
                  <a:pt x="65" y="119"/>
                  <a:pt x="65" y="119"/>
                </a:cubicBezTo>
                <a:cubicBezTo>
                  <a:pt x="86" y="96"/>
                  <a:pt x="86" y="96"/>
                  <a:pt x="86" y="96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99" y="164"/>
                  <a:pt x="99" y="165"/>
                </a:cubicBezTo>
                <a:cubicBezTo>
                  <a:pt x="99" y="171"/>
                  <a:pt x="104" y="175"/>
                  <a:pt x="109" y="175"/>
                </a:cubicBezTo>
                <a:cubicBezTo>
                  <a:pt x="114" y="175"/>
                  <a:pt x="118" y="172"/>
                  <a:pt x="119" y="167"/>
                </a:cubicBezTo>
                <a:cubicBezTo>
                  <a:pt x="131" y="115"/>
                  <a:pt x="131" y="115"/>
                  <a:pt x="131" y="115"/>
                </a:cubicBezTo>
                <a:cubicBezTo>
                  <a:pt x="133" y="107"/>
                  <a:pt x="129" y="102"/>
                  <a:pt x="129" y="102"/>
                </a:cubicBezTo>
                <a:cubicBezTo>
                  <a:pt x="108" y="81"/>
                  <a:pt x="108" y="81"/>
                  <a:pt x="108" y="81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46" y="70"/>
                  <a:pt x="151" y="76"/>
                  <a:pt x="159" y="69"/>
                </a:cubicBezTo>
                <a:cubicBezTo>
                  <a:pt x="183" y="45"/>
                  <a:pt x="183" y="45"/>
                  <a:pt x="183" y="45"/>
                </a:cubicBezTo>
                <a:cubicBezTo>
                  <a:pt x="184" y="43"/>
                  <a:pt x="184" y="41"/>
                  <a:pt x="184" y="39"/>
                </a:cubicBezTo>
                <a:cubicBezTo>
                  <a:pt x="184" y="35"/>
                  <a:pt x="181" y="31"/>
                  <a:pt x="176" y="3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" name="Freeform 176"/>
          <p:cNvSpPr>
            <a:spLocks noEditPoints="1"/>
          </p:cNvSpPr>
          <p:nvPr/>
        </p:nvSpPr>
        <p:spPr bwMode="gray">
          <a:xfrm>
            <a:off x="2195736" y="3651871"/>
            <a:ext cx="485958" cy="347672"/>
          </a:xfrm>
          <a:custGeom>
            <a:avLst/>
            <a:gdLst/>
            <a:ahLst/>
            <a:cxnLst>
              <a:cxn ang="0">
                <a:pos x="139" y="31"/>
              </a:cxn>
              <a:cxn ang="0">
                <a:pos x="155" y="15"/>
              </a:cxn>
              <a:cxn ang="0">
                <a:pos x="139" y="0"/>
              </a:cxn>
              <a:cxn ang="0">
                <a:pos x="124" y="15"/>
              </a:cxn>
              <a:cxn ang="0">
                <a:pos x="139" y="31"/>
              </a:cxn>
              <a:cxn ang="0">
                <a:pos x="176" y="31"/>
              </a:cxn>
              <a:cxn ang="0">
                <a:pos x="171" y="33"/>
              </a:cxn>
              <a:cxn ang="0">
                <a:pos x="151" y="53"/>
              </a:cxn>
              <a:cxn ang="0">
                <a:pos x="128" y="29"/>
              </a:cxn>
              <a:cxn ang="0">
                <a:pos x="121" y="26"/>
              </a:cxn>
              <a:cxn ang="0">
                <a:pos x="83" y="26"/>
              </a:cxn>
              <a:cxn ang="0">
                <a:pos x="77" y="29"/>
              </a:cxn>
              <a:cxn ang="0">
                <a:pos x="51" y="59"/>
              </a:cxn>
              <a:cxn ang="0">
                <a:pos x="48" y="65"/>
              </a:cxn>
              <a:cxn ang="0">
                <a:pos x="56" y="73"/>
              </a:cxn>
              <a:cxn ang="0">
                <a:pos x="62" y="70"/>
              </a:cxn>
              <a:cxn ang="0">
                <a:pos x="86" y="42"/>
              </a:cxn>
              <a:cxn ang="0">
                <a:pos x="100" y="42"/>
              </a:cxn>
              <a:cxn ang="0">
                <a:pos x="47" y="103"/>
              </a:cxn>
              <a:cxn ang="0">
                <a:pos x="11" y="103"/>
              </a:cxn>
              <a:cxn ang="0">
                <a:pos x="9" y="104"/>
              </a:cxn>
              <a:cxn ang="0">
                <a:pos x="1" y="115"/>
              </a:cxn>
              <a:cxn ang="0">
                <a:pos x="11" y="123"/>
              </a:cxn>
              <a:cxn ang="0">
                <a:pos x="53" y="123"/>
              </a:cxn>
              <a:cxn ang="0">
                <a:pos x="65" y="119"/>
              </a:cxn>
              <a:cxn ang="0">
                <a:pos x="86" y="96"/>
              </a:cxn>
              <a:cxn ang="0">
                <a:pos x="109" y="120"/>
              </a:cxn>
              <a:cxn ang="0">
                <a:pos x="100" y="163"/>
              </a:cxn>
              <a:cxn ang="0">
                <a:pos x="99" y="165"/>
              </a:cxn>
              <a:cxn ang="0">
                <a:pos x="109" y="175"/>
              </a:cxn>
              <a:cxn ang="0">
                <a:pos x="119" y="167"/>
              </a:cxn>
              <a:cxn ang="0">
                <a:pos x="131" y="115"/>
              </a:cxn>
              <a:cxn ang="0">
                <a:pos x="129" y="102"/>
              </a:cxn>
              <a:cxn ang="0">
                <a:pos x="108" y="81"/>
              </a:cxn>
              <a:cxn ang="0">
                <a:pos x="131" y="55"/>
              </a:cxn>
              <a:cxn ang="0">
                <a:pos x="146" y="70"/>
              </a:cxn>
              <a:cxn ang="0">
                <a:pos x="159" y="69"/>
              </a:cxn>
              <a:cxn ang="0">
                <a:pos x="183" y="45"/>
              </a:cxn>
              <a:cxn ang="0">
                <a:pos x="184" y="39"/>
              </a:cxn>
              <a:cxn ang="0">
                <a:pos x="176" y="31"/>
              </a:cxn>
            </a:cxnLst>
            <a:rect l="0" t="0" r="r" b="b"/>
            <a:pathLst>
              <a:path w="184" h="175">
                <a:moveTo>
                  <a:pt x="139" y="31"/>
                </a:moveTo>
                <a:cubicBezTo>
                  <a:pt x="148" y="31"/>
                  <a:pt x="155" y="24"/>
                  <a:pt x="155" y="15"/>
                </a:cubicBezTo>
                <a:cubicBezTo>
                  <a:pt x="155" y="7"/>
                  <a:pt x="148" y="0"/>
                  <a:pt x="139" y="0"/>
                </a:cubicBezTo>
                <a:cubicBezTo>
                  <a:pt x="131" y="0"/>
                  <a:pt x="124" y="7"/>
                  <a:pt x="124" y="15"/>
                </a:cubicBezTo>
                <a:cubicBezTo>
                  <a:pt x="124" y="24"/>
                  <a:pt x="131" y="31"/>
                  <a:pt x="139" y="31"/>
                </a:cubicBezTo>
                <a:close/>
                <a:moveTo>
                  <a:pt x="176" y="31"/>
                </a:moveTo>
                <a:cubicBezTo>
                  <a:pt x="174" y="31"/>
                  <a:pt x="173" y="32"/>
                  <a:pt x="171" y="3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6" y="27"/>
                  <a:pt x="123" y="26"/>
                  <a:pt x="121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1" y="26"/>
                  <a:pt x="78" y="27"/>
                  <a:pt x="77" y="29"/>
                </a:cubicBezTo>
                <a:cubicBezTo>
                  <a:pt x="51" y="59"/>
                  <a:pt x="51" y="59"/>
                  <a:pt x="51" y="59"/>
                </a:cubicBezTo>
                <a:cubicBezTo>
                  <a:pt x="49" y="60"/>
                  <a:pt x="48" y="62"/>
                  <a:pt x="48" y="65"/>
                </a:cubicBezTo>
                <a:cubicBezTo>
                  <a:pt x="48" y="69"/>
                  <a:pt x="52" y="73"/>
                  <a:pt x="56" y="73"/>
                </a:cubicBezTo>
                <a:cubicBezTo>
                  <a:pt x="59" y="73"/>
                  <a:pt x="61" y="71"/>
                  <a:pt x="62" y="70"/>
                </a:cubicBezTo>
                <a:cubicBezTo>
                  <a:pt x="86" y="42"/>
                  <a:pt x="86" y="42"/>
                  <a:pt x="86" y="42"/>
                </a:cubicBezTo>
                <a:cubicBezTo>
                  <a:pt x="100" y="42"/>
                  <a:pt x="100" y="42"/>
                  <a:pt x="100" y="42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11" y="103"/>
                  <a:pt x="11" y="103"/>
                  <a:pt x="11" y="103"/>
                </a:cubicBezTo>
                <a:cubicBezTo>
                  <a:pt x="11" y="103"/>
                  <a:pt x="10" y="103"/>
                  <a:pt x="9" y="104"/>
                </a:cubicBezTo>
                <a:cubicBezTo>
                  <a:pt x="4" y="105"/>
                  <a:pt x="0" y="110"/>
                  <a:pt x="1" y="115"/>
                </a:cubicBezTo>
                <a:cubicBezTo>
                  <a:pt x="2" y="120"/>
                  <a:pt x="7" y="123"/>
                  <a:pt x="11" y="123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62" y="123"/>
                  <a:pt x="65" y="119"/>
                  <a:pt x="65" y="119"/>
                </a:cubicBezTo>
                <a:cubicBezTo>
                  <a:pt x="86" y="96"/>
                  <a:pt x="86" y="96"/>
                  <a:pt x="86" y="96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99" y="164"/>
                  <a:pt x="99" y="165"/>
                </a:cubicBezTo>
                <a:cubicBezTo>
                  <a:pt x="99" y="171"/>
                  <a:pt x="104" y="175"/>
                  <a:pt x="109" y="175"/>
                </a:cubicBezTo>
                <a:cubicBezTo>
                  <a:pt x="114" y="175"/>
                  <a:pt x="118" y="172"/>
                  <a:pt x="119" y="167"/>
                </a:cubicBezTo>
                <a:cubicBezTo>
                  <a:pt x="131" y="115"/>
                  <a:pt x="131" y="115"/>
                  <a:pt x="131" y="115"/>
                </a:cubicBezTo>
                <a:cubicBezTo>
                  <a:pt x="133" y="107"/>
                  <a:pt x="129" y="102"/>
                  <a:pt x="129" y="102"/>
                </a:cubicBezTo>
                <a:cubicBezTo>
                  <a:pt x="108" y="81"/>
                  <a:pt x="108" y="81"/>
                  <a:pt x="108" y="81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46" y="70"/>
                  <a:pt x="151" y="76"/>
                  <a:pt x="159" y="69"/>
                </a:cubicBezTo>
                <a:cubicBezTo>
                  <a:pt x="183" y="45"/>
                  <a:pt x="183" y="45"/>
                  <a:pt x="183" y="45"/>
                </a:cubicBezTo>
                <a:cubicBezTo>
                  <a:pt x="184" y="43"/>
                  <a:pt x="184" y="41"/>
                  <a:pt x="184" y="39"/>
                </a:cubicBezTo>
                <a:cubicBezTo>
                  <a:pt x="184" y="35"/>
                  <a:pt x="181" y="31"/>
                  <a:pt x="176" y="3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871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75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675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5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25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25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5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5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25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2750"/>
                            </p:stCondLst>
                            <p:childTnLst>
                              <p:par>
                                <p:cTn id="3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5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25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5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25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25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25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25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5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25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25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25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25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6250"/>
                            </p:stCondLst>
                            <p:childTnLst>
                              <p:par>
                                <p:cTn id="3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25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25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224" grpId="0" animBg="1"/>
      <p:bldP spid="224" grpId="1" animBg="1"/>
      <p:bldP spid="234" grpId="0" animBg="1"/>
      <p:bldP spid="234" grpId="1" animBg="1"/>
      <p:bldP spid="244" grpId="0" animBg="1"/>
      <p:bldP spid="244" grpId="1" animBg="1"/>
      <p:bldP spid="414" grpId="0" animBg="1"/>
      <p:bldP spid="414" grpId="1" animBg="1"/>
      <p:bldP spid="415" grpId="0" animBg="1"/>
      <p:bldP spid="415" grpId="1" animBg="1"/>
      <p:bldP spid="434" grpId="0" animBg="1"/>
      <p:bldP spid="434" grpId="1" animBg="1"/>
      <p:bldP spid="435" grpId="0" animBg="1"/>
      <p:bldP spid="435" grpId="1" animBg="1"/>
      <p:bldP spid="454" grpId="0" animBg="1"/>
      <p:bldP spid="454" grpId="1" animBg="1"/>
      <p:bldP spid="455" grpId="0" animBg="1"/>
      <p:bldP spid="455" grpId="1" animBg="1"/>
      <p:bldP spid="474" grpId="0" animBg="1"/>
      <p:bldP spid="474" grpId="1" animBg="1"/>
      <p:bldP spid="475" grpId="0" animBg="1"/>
      <p:bldP spid="475" grpId="1" animBg="1"/>
      <p:bldP spid="513" grpId="0" animBg="1"/>
      <p:bldP spid="513" grpId="1" animBg="1"/>
      <p:bldP spid="514" grpId="0" animBg="1"/>
      <p:bldP spid="514" grpId="1" animBg="1"/>
      <p:bldP spid="533" grpId="0" animBg="1"/>
      <p:bldP spid="533" grpId="1" animBg="1"/>
      <p:bldP spid="534" grpId="0" animBg="1"/>
      <p:bldP spid="53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el 1"/>
          <p:cNvSpPr txBox="1">
            <a:spLocks/>
          </p:cNvSpPr>
          <p:nvPr/>
        </p:nvSpPr>
        <p:spPr bwMode="gray">
          <a:xfrm>
            <a:off x="0" y="1"/>
            <a:ext cx="9143999" cy="77152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marL="179388"/>
            <a:r>
              <a:rPr lang="ru-RU" dirty="0">
                <a:solidFill>
                  <a:schemeClr val="bg1"/>
                </a:solidFill>
              </a:rPr>
              <a:t>Традиционная лестница успеха не объясняет разницу между </a:t>
            </a:r>
            <a:r>
              <a:rPr lang="en-US" dirty="0">
                <a:solidFill>
                  <a:schemeClr val="bg1"/>
                </a:solidFill>
              </a:rPr>
              <a:t>Puma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en-US" dirty="0">
                <a:solidFill>
                  <a:schemeClr val="bg1"/>
                </a:solidFill>
              </a:rPr>
              <a:t>Nike</a:t>
            </a:r>
            <a:endParaRPr lang="en-US" altLang="de-DE" dirty="0" smtClean="0">
              <a:solidFill>
                <a:schemeClr val="bg1"/>
              </a:solidFill>
            </a:endParaRPr>
          </a:p>
        </p:txBody>
      </p:sp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8" name="think-cell Folie" r:id="rId12" imgW="270" imgH="270" progId="TCLayout.ActiveDocument.1">
                  <p:embed/>
                </p:oleObj>
              </mc:Choice>
              <mc:Fallback>
                <p:oleObj name="think-cell Folie" r:id="rId12" imgW="270" imgH="270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" name="Rechteck 142"/>
          <p:cNvSpPr/>
          <p:nvPr/>
        </p:nvSpPr>
        <p:spPr bwMode="gray">
          <a:xfrm>
            <a:off x="323206" y="1940714"/>
            <a:ext cx="8496945" cy="6483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996072" y="1185597"/>
            <a:ext cx="1224000" cy="270000"/>
          </a:xfrm>
          <a:prstGeom prst="chevron">
            <a:avLst>
              <a:gd name="adj" fmla="val 13387"/>
            </a:avLst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chemeClr val="bg1"/>
                </a:solidFill>
                <a:ea typeface="+mn-ea"/>
              </a:rPr>
              <a:t>Рассмотрение</a:t>
            </a:r>
            <a:endParaRPr lang="en-US" sz="10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444344" y="1185597"/>
            <a:ext cx="1224000" cy="270000"/>
          </a:xfrm>
          <a:prstGeom prst="chevron">
            <a:avLst>
              <a:gd name="adj" fmla="val 13408"/>
            </a:avLst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chemeClr val="bg1"/>
                </a:solidFill>
                <a:ea typeface="+mn-ea"/>
              </a:rPr>
              <a:t>Первые выбор</a:t>
            </a:r>
            <a:endParaRPr lang="en-US" sz="10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7668480" y="1185597"/>
            <a:ext cx="1224000" cy="270000"/>
          </a:xfrm>
          <a:prstGeom prst="chevron">
            <a:avLst>
              <a:gd name="adj" fmla="val 13387"/>
            </a:avLst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 smtClean="0">
                <a:solidFill>
                  <a:schemeClr val="bg1"/>
                </a:solidFill>
                <a:ea typeface="+mn-ea"/>
              </a:rPr>
              <a:t>Приняние</a:t>
            </a:r>
            <a:r>
              <a:rPr lang="ru-RU" sz="1000" b="1" dirty="0" smtClean="0">
                <a:solidFill>
                  <a:schemeClr val="bg1"/>
                </a:solidFill>
                <a:ea typeface="+mn-ea"/>
              </a:rPr>
              <a:t> цены</a:t>
            </a:r>
            <a:endParaRPr lang="en-US" sz="10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79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220208" y="1185627"/>
            <a:ext cx="1224000" cy="270000"/>
          </a:xfrm>
          <a:prstGeom prst="chevron">
            <a:avLst>
              <a:gd name="adj" fmla="val 13387"/>
            </a:avLst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chemeClr val="bg1"/>
                </a:solidFill>
                <a:ea typeface="+mn-ea"/>
              </a:rPr>
              <a:t>Покупка</a:t>
            </a:r>
            <a:endParaRPr lang="en-US" sz="10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80" name="AutoShape 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547800" y="1185596"/>
            <a:ext cx="1224000" cy="270000"/>
          </a:xfrm>
          <a:prstGeom prst="homePlate">
            <a:avLst>
              <a:gd name="adj" fmla="val 1340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chemeClr val="bg1"/>
                </a:solidFill>
                <a:ea typeface="+mn-ea"/>
              </a:rPr>
              <a:t>Знание</a:t>
            </a:r>
            <a:endParaRPr lang="en-US" sz="10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81" name="AutoShape 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771936" y="1185597"/>
            <a:ext cx="1224000" cy="270000"/>
          </a:xfrm>
          <a:prstGeom prst="chevron">
            <a:avLst>
              <a:gd name="adj" fmla="val 13398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chemeClr val="bg1"/>
                </a:solidFill>
                <a:ea typeface="+mn-ea"/>
              </a:rPr>
              <a:t>Степень знания</a:t>
            </a:r>
            <a:endParaRPr lang="en-US" sz="10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82" name="Text Box 83"/>
          <p:cNvSpPr txBox="1">
            <a:spLocks noChangeArrowheads="1"/>
          </p:cNvSpPr>
          <p:nvPr/>
        </p:nvSpPr>
        <p:spPr bwMode="gray">
          <a:xfrm>
            <a:off x="1547800" y="1563397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100%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83" name="Text Box 83"/>
          <p:cNvSpPr txBox="1">
            <a:spLocks noChangeArrowheads="1"/>
          </p:cNvSpPr>
          <p:nvPr/>
        </p:nvSpPr>
        <p:spPr bwMode="gray">
          <a:xfrm>
            <a:off x="2771928" y="1563639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98%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84" name="Text Box 83"/>
          <p:cNvSpPr txBox="1">
            <a:spLocks noChangeArrowheads="1"/>
          </p:cNvSpPr>
          <p:nvPr/>
        </p:nvSpPr>
        <p:spPr bwMode="gray">
          <a:xfrm>
            <a:off x="3995936" y="1563639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90%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85" name="Text Box 83"/>
          <p:cNvSpPr txBox="1">
            <a:spLocks noChangeArrowheads="1"/>
          </p:cNvSpPr>
          <p:nvPr/>
        </p:nvSpPr>
        <p:spPr bwMode="gray">
          <a:xfrm>
            <a:off x="5220064" y="1563880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61%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86" name="Text Box 83"/>
          <p:cNvSpPr txBox="1">
            <a:spLocks noChangeArrowheads="1"/>
          </p:cNvSpPr>
          <p:nvPr/>
        </p:nvSpPr>
        <p:spPr bwMode="gray">
          <a:xfrm>
            <a:off x="6444208" y="1563156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17%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87" name="Text Box 83"/>
          <p:cNvSpPr txBox="1">
            <a:spLocks noChangeArrowheads="1"/>
          </p:cNvSpPr>
          <p:nvPr/>
        </p:nvSpPr>
        <p:spPr bwMode="gray">
          <a:xfrm>
            <a:off x="7668336" y="1563397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32%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88" name="Text Box 83"/>
          <p:cNvSpPr txBox="1">
            <a:spLocks noChangeArrowheads="1"/>
          </p:cNvSpPr>
          <p:nvPr/>
        </p:nvSpPr>
        <p:spPr bwMode="gray">
          <a:xfrm>
            <a:off x="1547664" y="1967958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</a:rPr>
              <a:t>100%</a:t>
            </a:r>
            <a:endParaRPr lang="en-US" sz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89" name="Text Box 83"/>
          <p:cNvSpPr txBox="1">
            <a:spLocks noChangeArrowheads="1"/>
          </p:cNvSpPr>
          <p:nvPr/>
        </p:nvSpPr>
        <p:spPr bwMode="gray">
          <a:xfrm>
            <a:off x="2771792" y="1968200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</a:rPr>
              <a:t>97%</a:t>
            </a:r>
            <a:endParaRPr lang="en-US" sz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0" name="Text Box 83"/>
          <p:cNvSpPr txBox="1">
            <a:spLocks noChangeArrowheads="1"/>
          </p:cNvSpPr>
          <p:nvPr/>
        </p:nvSpPr>
        <p:spPr bwMode="gray">
          <a:xfrm>
            <a:off x="3995800" y="1968200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</a:rPr>
              <a:t>88%</a:t>
            </a:r>
            <a:endParaRPr lang="en-US" sz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1" name="Text Box 83"/>
          <p:cNvSpPr txBox="1">
            <a:spLocks noChangeArrowheads="1"/>
          </p:cNvSpPr>
          <p:nvPr/>
        </p:nvSpPr>
        <p:spPr bwMode="gray">
          <a:xfrm>
            <a:off x="5219928" y="1968441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</a:rPr>
              <a:t>44%</a:t>
            </a:r>
            <a:endParaRPr lang="en-US" sz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2" name="Text Box 83"/>
          <p:cNvSpPr txBox="1">
            <a:spLocks noChangeArrowheads="1"/>
          </p:cNvSpPr>
          <p:nvPr/>
        </p:nvSpPr>
        <p:spPr bwMode="gray">
          <a:xfrm>
            <a:off x="6444072" y="1967717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</a:rPr>
              <a:t>7%</a:t>
            </a:r>
            <a:endParaRPr lang="en-US" sz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3" name="Text Box 83"/>
          <p:cNvSpPr txBox="1">
            <a:spLocks noChangeArrowheads="1"/>
          </p:cNvSpPr>
          <p:nvPr/>
        </p:nvSpPr>
        <p:spPr bwMode="gray">
          <a:xfrm>
            <a:off x="7668200" y="1967958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</a:rPr>
              <a:t>27%</a:t>
            </a:r>
            <a:endParaRPr lang="en-US" sz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4" name="Text Box 83"/>
          <p:cNvSpPr txBox="1">
            <a:spLocks noChangeArrowheads="1"/>
          </p:cNvSpPr>
          <p:nvPr/>
        </p:nvSpPr>
        <p:spPr bwMode="gray">
          <a:xfrm>
            <a:off x="1547936" y="2318997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6"/>
                </a:solidFill>
                <a:ea typeface="+mn-ea"/>
              </a:rPr>
              <a:t>100%</a:t>
            </a:r>
            <a:endParaRPr lang="en-US" sz="1200" dirty="0">
              <a:solidFill>
                <a:schemeClr val="accent6"/>
              </a:solidFill>
              <a:ea typeface="+mn-ea"/>
            </a:endParaRPr>
          </a:p>
        </p:txBody>
      </p:sp>
      <p:sp>
        <p:nvSpPr>
          <p:cNvPr id="95" name="Text Box 83"/>
          <p:cNvSpPr txBox="1">
            <a:spLocks noChangeArrowheads="1"/>
          </p:cNvSpPr>
          <p:nvPr/>
        </p:nvSpPr>
        <p:spPr bwMode="gray">
          <a:xfrm>
            <a:off x="2772064" y="2319239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6"/>
                </a:solidFill>
                <a:ea typeface="+mn-ea"/>
              </a:rPr>
              <a:t>97%</a:t>
            </a:r>
            <a:endParaRPr lang="en-US" sz="1200" dirty="0">
              <a:solidFill>
                <a:schemeClr val="accent6"/>
              </a:solidFill>
              <a:ea typeface="+mn-ea"/>
            </a:endParaRPr>
          </a:p>
        </p:txBody>
      </p:sp>
      <p:sp>
        <p:nvSpPr>
          <p:cNvPr id="96" name="Text Box 83"/>
          <p:cNvSpPr txBox="1">
            <a:spLocks noChangeArrowheads="1"/>
          </p:cNvSpPr>
          <p:nvPr/>
        </p:nvSpPr>
        <p:spPr bwMode="gray">
          <a:xfrm>
            <a:off x="3996072" y="2319239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6"/>
                </a:solidFill>
                <a:ea typeface="+mn-ea"/>
              </a:rPr>
              <a:t>87%</a:t>
            </a:r>
            <a:endParaRPr lang="en-US" sz="1200" dirty="0">
              <a:solidFill>
                <a:schemeClr val="accent6"/>
              </a:solidFill>
              <a:ea typeface="+mn-ea"/>
            </a:endParaRPr>
          </a:p>
        </p:txBody>
      </p:sp>
      <p:sp>
        <p:nvSpPr>
          <p:cNvPr id="97" name="Text Box 83"/>
          <p:cNvSpPr txBox="1">
            <a:spLocks noChangeArrowheads="1"/>
          </p:cNvSpPr>
          <p:nvPr/>
        </p:nvSpPr>
        <p:spPr bwMode="gray">
          <a:xfrm>
            <a:off x="5220200" y="2319480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6"/>
                </a:solidFill>
                <a:ea typeface="+mn-ea"/>
              </a:rPr>
              <a:t>45%</a:t>
            </a:r>
            <a:endParaRPr lang="en-US" sz="1200" dirty="0">
              <a:solidFill>
                <a:schemeClr val="accent6"/>
              </a:solidFill>
              <a:ea typeface="+mn-ea"/>
            </a:endParaRPr>
          </a:p>
        </p:txBody>
      </p:sp>
      <p:sp>
        <p:nvSpPr>
          <p:cNvPr id="98" name="Text Box 83"/>
          <p:cNvSpPr txBox="1">
            <a:spLocks noChangeArrowheads="1"/>
          </p:cNvSpPr>
          <p:nvPr/>
        </p:nvSpPr>
        <p:spPr bwMode="gray">
          <a:xfrm>
            <a:off x="6444344" y="2318756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6"/>
                </a:solidFill>
                <a:ea typeface="+mn-ea"/>
              </a:rPr>
              <a:t>7%</a:t>
            </a:r>
            <a:endParaRPr lang="en-US" sz="1200" dirty="0">
              <a:solidFill>
                <a:schemeClr val="accent6"/>
              </a:solidFill>
              <a:ea typeface="+mn-ea"/>
            </a:endParaRPr>
          </a:p>
        </p:txBody>
      </p:sp>
      <p:sp>
        <p:nvSpPr>
          <p:cNvPr id="99" name="Text Box 83"/>
          <p:cNvSpPr txBox="1">
            <a:spLocks noChangeArrowheads="1"/>
          </p:cNvSpPr>
          <p:nvPr/>
        </p:nvSpPr>
        <p:spPr bwMode="gray">
          <a:xfrm>
            <a:off x="7668472" y="2318997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6"/>
                </a:solidFill>
                <a:ea typeface="+mn-ea"/>
              </a:rPr>
              <a:t>26%</a:t>
            </a:r>
            <a:endParaRPr lang="en-US" sz="1200" dirty="0">
              <a:solidFill>
                <a:schemeClr val="accent6"/>
              </a:solidFill>
              <a:ea typeface="+mn-ea"/>
            </a:endParaRPr>
          </a:p>
        </p:txBody>
      </p:sp>
      <p:sp>
        <p:nvSpPr>
          <p:cNvPr id="100" name="Text Box 83"/>
          <p:cNvSpPr txBox="1">
            <a:spLocks noChangeArrowheads="1"/>
          </p:cNvSpPr>
          <p:nvPr/>
        </p:nvSpPr>
        <p:spPr bwMode="gray">
          <a:xfrm>
            <a:off x="1547800" y="2697522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99%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1" name="Text Box 83"/>
          <p:cNvSpPr txBox="1">
            <a:spLocks noChangeArrowheads="1"/>
          </p:cNvSpPr>
          <p:nvPr/>
        </p:nvSpPr>
        <p:spPr bwMode="gray">
          <a:xfrm>
            <a:off x="2771928" y="2697764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93%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2" name="Text Box 83"/>
          <p:cNvSpPr txBox="1">
            <a:spLocks noChangeArrowheads="1"/>
          </p:cNvSpPr>
          <p:nvPr/>
        </p:nvSpPr>
        <p:spPr bwMode="gray">
          <a:xfrm>
            <a:off x="3995936" y="2697764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79%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3" name="Text Box 83"/>
          <p:cNvSpPr txBox="1">
            <a:spLocks noChangeArrowheads="1"/>
          </p:cNvSpPr>
          <p:nvPr/>
        </p:nvSpPr>
        <p:spPr bwMode="gray">
          <a:xfrm>
            <a:off x="5220064" y="2698005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27%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4" name="Text Box 83"/>
          <p:cNvSpPr txBox="1">
            <a:spLocks noChangeArrowheads="1"/>
          </p:cNvSpPr>
          <p:nvPr/>
        </p:nvSpPr>
        <p:spPr bwMode="gray">
          <a:xfrm>
            <a:off x="6444208" y="2697281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2%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5" name="Text Box 83"/>
          <p:cNvSpPr txBox="1">
            <a:spLocks noChangeArrowheads="1"/>
          </p:cNvSpPr>
          <p:nvPr/>
        </p:nvSpPr>
        <p:spPr bwMode="gray">
          <a:xfrm>
            <a:off x="7668336" y="2697522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21%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6" name="Text Box 83"/>
          <p:cNvSpPr txBox="1">
            <a:spLocks noChangeArrowheads="1"/>
          </p:cNvSpPr>
          <p:nvPr/>
        </p:nvSpPr>
        <p:spPr bwMode="gray">
          <a:xfrm>
            <a:off x="1547936" y="3075081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99%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7" name="Text Box 83"/>
          <p:cNvSpPr txBox="1">
            <a:spLocks noChangeArrowheads="1"/>
          </p:cNvSpPr>
          <p:nvPr/>
        </p:nvSpPr>
        <p:spPr bwMode="gray">
          <a:xfrm>
            <a:off x="2772064" y="3075323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96%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8" name="Text Box 83"/>
          <p:cNvSpPr txBox="1">
            <a:spLocks noChangeArrowheads="1"/>
          </p:cNvSpPr>
          <p:nvPr/>
        </p:nvSpPr>
        <p:spPr bwMode="gray">
          <a:xfrm>
            <a:off x="3996072" y="3075323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82%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09" name="Text Box 83"/>
          <p:cNvSpPr txBox="1">
            <a:spLocks noChangeArrowheads="1"/>
          </p:cNvSpPr>
          <p:nvPr/>
        </p:nvSpPr>
        <p:spPr bwMode="gray">
          <a:xfrm>
            <a:off x="5220200" y="3075564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49%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0" name="Text Box 83"/>
          <p:cNvSpPr txBox="1">
            <a:spLocks noChangeArrowheads="1"/>
          </p:cNvSpPr>
          <p:nvPr/>
        </p:nvSpPr>
        <p:spPr bwMode="gray">
          <a:xfrm>
            <a:off x="6444344" y="3074840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14%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1" name="Text Box 83"/>
          <p:cNvSpPr txBox="1">
            <a:spLocks noChangeArrowheads="1"/>
          </p:cNvSpPr>
          <p:nvPr/>
        </p:nvSpPr>
        <p:spPr bwMode="gray">
          <a:xfrm>
            <a:off x="7668472" y="3075081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33%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2" name="Text Box 83"/>
          <p:cNvSpPr txBox="1">
            <a:spLocks noChangeArrowheads="1"/>
          </p:cNvSpPr>
          <p:nvPr/>
        </p:nvSpPr>
        <p:spPr bwMode="gray">
          <a:xfrm>
            <a:off x="1547800" y="3453606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89%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3" name="Text Box 83"/>
          <p:cNvSpPr txBox="1">
            <a:spLocks noChangeArrowheads="1"/>
          </p:cNvSpPr>
          <p:nvPr/>
        </p:nvSpPr>
        <p:spPr bwMode="gray">
          <a:xfrm>
            <a:off x="2771928" y="3453848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77%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4" name="Text Box 83"/>
          <p:cNvSpPr txBox="1">
            <a:spLocks noChangeArrowheads="1"/>
          </p:cNvSpPr>
          <p:nvPr/>
        </p:nvSpPr>
        <p:spPr bwMode="gray">
          <a:xfrm>
            <a:off x="3995936" y="3453848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63%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5" name="Text Box 83"/>
          <p:cNvSpPr txBox="1">
            <a:spLocks noChangeArrowheads="1"/>
          </p:cNvSpPr>
          <p:nvPr/>
        </p:nvSpPr>
        <p:spPr bwMode="gray">
          <a:xfrm>
            <a:off x="5220064" y="3454089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26%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6" name="Text Box 83"/>
          <p:cNvSpPr txBox="1">
            <a:spLocks noChangeArrowheads="1"/>
          </p:cNvSpPr>
          <p:nvPr/>
        </p:nvSpPr>
        <p:spPr bwMode="gray">
          <a:xfrm>
            <a:off x="6444208" y="3453365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3%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7" name="Text Box 83"/>
          <p:cNvSpPr txBox="1">
            <a:spLocks noChangeArrowheads="1"/>
          </p:cNvSpPr>
          <p:nvPr/>
        </p:nvSpPr>
        <p:spPr bwMode="gray">
          <a:xfrm>
            <a:off x="7668336" y="3453606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26%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8" name="Text Box 83"/>
          <p:cNvSpPr txBox="1">
            <a:spLocks noChangeArrowheads="1"/>
          </p:cNvSpPr>
          <p:nvPr/>
        </p:nvSpPr>
        <p:spPr bwMode="gray">
          <a:xfrm>
            <a:off x="1547936" y="3831165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73%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19" name="Text Box 83"/>
          <p:cNvSpPr txBox="1">
            <a:spLocks noChangeArrowheads="1"/>
          </p:cNvSpPr>
          <p:nvPr/>
        </p:nvSpPr>
        <p:spPr bwMode="gray">
          <a:xfrm>
            <a:off x="2772064" y="3831407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62%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20" name="Text Box 83"/>
          <p:cNvSpPr txBox="1">
            <a:spLocks noChangeArrowheads="1"/>
          </p:cNvSpPr>
          <p:nvPr/>
        </p:nvSpPr>
        <p:spPr bwMode="gray">
          <a:xfrm>
            <a:off x="3996072" y="3831407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45%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21" name="Text Box 83"/>
          <p:cNvSpPr txBox="1">
            <a:spLocks noChangeArrowheads="1"/>
          </p:cNvSpPr>
          <p:nvPr/>
        </p:nvSpPr>
        <p:spPr bwMode="gray">
          <a:xfrm>
            <a:off x="5220200" y="3831648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13%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22" name="Text Box 83"/>
          <p:cNvSpPr txBox="1">
            <a:spLocks noChangeArrowheads="1"/>
          </p:cNvSpPr>
          <p:nvPr/>
        </p:nvSpPr>
        <p:spPr bwMode="gray">
          <a:xfrm>
            <a:off x="6444344" y="3830924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1%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23" name="Text Box 83"/>
          <p:cNvSpPr txBox="1">
            <a:spLocks noChangeArrowheads="1"/>
          </p:cNvSpPr>
          <p:nvPr/>
        </p:nvSpPr>
        <p:spPr bwMode="gray">
          <a:xfrm>
            <a:off x="7668472" y="3831165"/>
            <a:ext cx="115200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2000" bIns="72000" anchor="ctr"/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2"/>
                </a:solidFill>
                <a:ea typeface="+mn-ea"/>
              </a:rPr>
              <a:t>27%</a:t>
            </a:r>
            <a:endParaRPr lang="en-US" sz="1200" dirty="0">
              <a:solidFill>
                <a:schemeClr val="bg2"/>
              </a:solidFill>
              <a:ea typeface="+mn-ea"/>
            </a:endParaRPr>
          </a:p>
        </p:txBody>
      </p:sp>
      <p:cxnSp>
        <p:nvCxnSpPr>
          <p:cNvPr id="136" name="Gerade Verbindung 135"/>
          <p:cNvCxnSpPr/>
          <p:nvPr/>
        </p:nvCxnSpPr>
        <p:spPr bwMode="gray">
          <a:xfrm>
            <a:off x="323528" y="1887674"/>
            <a:ext cx="8496945" cy="0"/>
          </a:xfrm>
          <a:prstGeom prst="line">
            <a:avLst/>
          </a:prstGeom>
          <a:ln cap="rnd">
            <a:solidFill>
              <a:schemeClr val="bg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Gerade Verbindung 136"/>
          <p:cNvCxnSpPr/>
          <p:nvPr/>
        </p:nvCxnSpPr>
        <p:spPr bwMode="gray">
          <a:xfrm>
            <a:off x="323529" y="2265716"/>
            <a:ext cx="8496945" cy="0"/>
          </a:xfrm>
          <a:prstGeom prst="line">
            <a:avLst/>
          </a:prstGeom>
          <a:ln cap="rnd">
            <a:solidFill>
              <a:schemeClr val="bg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rade Verbindung 137"/>
          <p:cNvCxnSpPr/>
          <p:nvPr/>
        </p:nvCxnSpPr>
        <p:spPr bwMode="gray">
          <a:xfrm>
            <a:off x="323528" y="2643758"/>
            <a:ext cx="8496945" cy="0"/>
          </a:xfrm>
          <a:prstGeom prst="line">
            <a:avLst/>
          </a:prstGeom>
          <a:ln cap="rnd">
            <a:solidFill>
              <a:schemeClr val="bg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138"/>
          <p:cNvCxnSpPr/>
          <p:nvPr/>
        </p:nvCxnSpPr>
        <p:spPr bwMode="gray">
          <a:xfrm>
            <a:off x="323528" y="3021800"/>
            <a:ext cx="8496945" cy="0"/>
          </a:xfrm>
          <a:prstGeom prst="line">
            <a:avLst/>
          </a:prstGeom>
          <a:ln cap="rnd">
            <a:solidFill>
              <a:schemeClr val="bg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Gerade Verbindung 139"/>
          <p:cNvCxnSpPr/>
          <p:nvPr/>
        </p:nvCxnSpPr>
        <p:spPr bwMode="gray">
          <a:xfrm>
            <a:off x="323850" y="3399842"/>
            <a:ext cx="8496945" cy="0"/>
          </a:xfrm>
          <a:prstGeom prst="line">
            <a:avLst/>
          </a:prstGeom>
          <a:ln cap="rnd">
            <a:solidFill>
              <a:schemeClr val="bg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 Verbindung 140"/>
          <p:cNvCxnSpPr/>
          <p:nvPr/>
        </p:nvCxnSpPr>
        <p:spPr bwMode="gray">
          <a:xfrm>
            <a:off x="323850" y="3777884"/>
            <a:ext cx="8496945" cy="0"/>
          </a:xfrm>
          <a:prstGeom prst="line">
            <a:avLst/>
          </a:prstGeom>
          <a:ln cap="rnd">
            <a:solidFill>
              <a:schemeClr val="bg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Gerade Verbindung 141"/>
          <p:cNvCxnSpPr/>
          <p:nvPr/>
        </p:nvCxnSpPr>
        <p:spPr bwMode="gray">
          <a:xfrm>
            <a:off x="323850" y="4155926"/>
            <a:ext cx="8496945" cy="0"/>
          </a:xfrm>
          <a:prstGeom prst="line">
            <a:avLst/>
          </a:prstGeom>
          <a:ln cap="rnd">
            <a:solidFill>
              <a:schemeClr val="bg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0447" y="1995687"/>
            <a:ext cx="578189" cy="2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6" descr="http://asklogo.com/images/P/Puma%20logos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97299" y="2265716"/>
            <a:ext cx="404485" cy="2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4" descr="http://www.roses-fashion-outlet.com/wp-content/uploads/2012/02/logo_Reebok_blue-1024x347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85540" y="2730354"/>
            <a:ext cx="828000" cy="21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2" descr="http://imssport.pl/public/assets/7184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2013" y="1536668"/>
            <a:ext cx="595057" cy="2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http://www.arteni.it/images/asics-logo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85540" y="3480851"/>
            <a:ext cx="828000" cy="2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022" name="Picture 70" descr="http://4.bp.blogspot.com/_Kqf6jhvpyzM/TRjyk2ofxkI/AAAAAAAAAO0/Q7oGcxqJOFo/s1600/Jack_Wolfskin_logo.jpg.png"/>
          <p:cNvPicPr>
            <a:picLocks noChangeAspect="1" noChangeArrowheads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98427" y="3075833"/>
            <a:ext cx="802229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024" name="Picture 72" descr="http://www.sno-gear.co.uk/wp-content/uploads/800px-Schoeffel.svg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31540" y="3885895"/>
            <a:ext cx="936000" cy="14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682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 1"/>
          <p:cNvSpPr txBox="1">
            <a:spLocks/>
          </p:cNvSpPr>
          <p:nvPr/>
        </p:nvSpPr>
        <p:spPr bwMode="gray">
          <a:xfrm>
            <a:off x="0" y="1"/>
            <a:ext cx="9143999" cy="77152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marL="179388"/>
            <a:r>
              <a:rPr lang="ru-RU" altLang="de-DE" dirty="0">
                <a:solidFill>
                  <a:schemeClr val="bg1"/>
                </a:solidFill>
              </a:rPr>
              <a:t>Имидж также не выделяет проблему</a:t>
            </a:r>
            <a:r>
              <a:rPr lang="en-US" altLang="de-DE" dirty="0">
                <a:solidFill>
                  <a:schemeClr val="bg1"/>
                </a:solidFill>
              </a:rPr>
              <a:t>… </a:t>
            </a:r>
            <a:br>
              <a:rPr lang="en-US" altLang="de-DE" dirty="0">
                <a:solidFill>
                  <a:schemeClr val="bg1"/>
                </a:solidFill>
              </a:rPr>
            </a:br>
            <a:r>
              <a:rPr lang="en-US" altLang="de-DE" dirty="0">
                <a:solidFill>
                  <a:schemeClr val="bg1"/>
                </a:solidFill>
              </a:rPr>
              <a:t>Nike </a:t>
            </a:r>
            <a:r>
              <a:rPr lang="ru-RU" altLang="de-DE" dirty="0">
                <a:solidFill>
                  <a:schemeClr val="bg1"/>
                </a:solidFill>
              </a:rPr>
              <a:t>и </a:t>
            </a:r>
            <a:r>
              <a:rPr lang="en-US" altLang="de-DE" dirty="0">
                <a:solidFill>
                  <a:schemeClr val="bg1"/>
                </a:solidFill>
              </a:rPr>
              <a:t>Puma </a:t>
            </a:r>
            <a:r>
              <a:rPr lang="ru-RU" altLang="de-DE" dirty="0">
                <a:solidFill>
                  <a:schemeClr val="bg1"/>
                </a:solidFill>
              </a:rPr>
              <a:t>во многом похожи</a:t>
            </a:r>
            <a:endParaRPr lang="en-US" altLang="de-DE" dirty="0" smtClean="0">
              <a:solidFill>
                <a:schemeClr val="bg1"/>
              </a:solidFill>
            </a:endParaRPr>
          </a:p>
        </p:txBody>
      </p:sp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2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Rechteck 91"/>
          <p:cNvSpPr/>
          <p:nvPr/>
        </p:nvSpPr>
        <p:spPr bwMode="gray">
          <a:xfrm>
            <a:off x="323850" y="1275636"/>
            <a:ext cx="8496300" cy="270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6800" rIns="108000" rtlCol="0" anchor="ctr" anchorCtr="0"/>
          <a:lstStyle/>
          <a:p>
            <a:r>
              <a:rPr lang="ru-RU" sz="1600" dirty="0" smtClean="0">
                <a:solidFill>
                  <a:schemeClr val="bg1"/>
                </a:solidFill>
              </a:rPr>
              <a:t>Профиль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3" name="TextBox 5"/>
          <p:cNvSpPr txBox="1">
            <a:spLocks noChangeArrowheads="1"/>
          </p:cNvSpPr>
          <p:nvPr/>
        </p:nvSpPr>
        <p:spPr bwMode="gray">
          <a:xfrm>
            <a:off x="323528" y="4245936"/>
            <a:ext cx="2484276" cy="2700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108000" tIns="0" rIns="10800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>
              <a:spcAft>
                <a:spcPts val="1000"/>
              </a:spcAft>
            </a:pPr>
            <a:r>
              <a:rPr lang="ru-RU" altLang="de-DE" sz="1600" dirty="0" smtClean="0">
                <a:solidFill>
                  <a:schemeClr val="bg1"/>
                </a:solidFill>
                <a:cs typeface="Arial" pitchFamily="34" charset="0"/>
              </a:rPr>
              <a:t>Не согласен</a:t>
            </a:r>
            <a:endParaRPr lang="en-US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4" name="TextBox 5"/>
          <p:cNvSpPr txBox="1">
            <a:spLocks noChangeArrowheads="1"/>
          </p:cNvSpPr>
          <p:nvPr/>
        </p:nvSpPr>
        <p:spPr bwMode="gray">
          <a:xfrm>
            <a:off x="6335714" y="4245936"/>
            <a:ext cx="2484759" cy="270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08000" tIns="0" rIns="10800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solidFill>
                  <a:schemeClr val="bg1"/>
                </a:solidFill>
                <a:cs typeface="Arial" pitchFamily="34" charset="0"/>
              </a:rPr>
              <a:t>Согласен</a:t>
            </a:r>
            <a:endParaRPr lang="en-US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gray">
          <a:xfrm>
            <a:off x="323528" y="157266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Намерение купить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gray">
          <a:xfrm>
            <a:off x="323528" y="184269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Премиальная цена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gray">
          <a:xfrm>
            <a:off x="323528" y="211272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Рекомендации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gray">
          <a:xfrm>
            <a:off x="323528" y="238275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Лояльность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gray">
          <a:xfrm>
            <a:off x="323528" y="2631523"/>
            <a:ext cx="310015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Идентификация с брендом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gray">
          <a:xfrm>
            <a:off x="323528" y="292281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Нравится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gray">
          <a:xfrm>
            <a:off x="323528" y="319284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Доверие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38" name="TextBox 5"/>
          <p:cNvSpPr txBox="1">
            <a:spLocks noChangeArrowheads="1"/>
          </p:cNvSpPr>
          <p:nvPr/>
        </p:nvSpPr>
        <p:spPr bwMode="gray">
          <a:xfrm>
            <a:off x="323528" y="346287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Превосходство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gray">
          <a:xfrm>
            <a:off x="323528" y="373290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Уникальность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gray">
          <a:xfrm>
            <a:off x="323528" y="4002939"/>
            <a:ext cx="248476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de-DE" sz="1600" dirty="0" smtClean="0">
                <a:cs typeface="Arial" pitchFamily="34" charset="0"/>
              </a:rPr>
              <a:t>Качество</a:t>
            </a:r>
            <a:endParaRPr lang="en-US" altLang="de-DE" sz="1600" dirty="0">
              <a:cs typeface="Arial" pitchFamily="34" charset="0"/>
            </a:endParaRPr>
          </a:p>
        </p:txBody>
      </p:sp>
      <p:cxnSp>
        <p:nvCxnSpPr>
          <p:cNvPr id="17" name="Gerade Verbindung 16"/>
          <p:cNvCxnSpPr/>
          <p:nvPr/>
        </p:nvCxnSpPr>
        <p:spPr bwMode="gray">
          <a:xfrm flipV="1">
            <a:off x="323528" y="181569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 bwMode="gray">
          <a:xfrm flipV="1">
            <a:off x="323528" y="208572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 bwMode="gray">
          <a:xfrm flipV="1">
            <a:off x="323528" y="235575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 bwMode="gray">
          <a:xfrm flipV="1">
            <a:off x="323528" y="262578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 bwMode="gray">
          <a:xfrm flipV="1">
            <a:off x="323528" y="289581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 bwMode="gray">
          <a:xfrm flipV="1">
            <a:off x="323528" y="316584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 bwMode="gray">
          <a:xfrm flipV="1">
            <a:off x="323528" y="343587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 bwMode="gray">
          <a:xfrm flipV="1">
            <a:off x="323528" y="370590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 bwMode="gray">
          <a:xfrm flipV="1">
            <a:off x="323528" y="3975936"/>
            <a:ext cx="8496622" cy="0"/>
          </a:xfrm>
          <a:prstGeom prst="line">
            <a:avLst/>
          </a:prstGeom>
          <a:ln cap="rnd">
            <a:solidFill>
              <a:schemeClr val="bg2">
                <a:lumMod val="40000"/>
                <a:lumOff val="6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7"/>
          <p:cNvSpPr>
            <a:spLocks/>
          </p:cNvSpPr>
          <p:nvPr/>
        </p:nvSpPr>
        <p:spPr bwMode="gray">
          <a:xfrm>
            <a:off x="3779912" y="1680141"/>
            <a:ext cx="889000" cy="2430809"/>
          </a:xfrm>
          <a:custGeom>
            <a:avLst/>
            <a:gdLst>
              <a:gd name="T0" fmla="*/ 889000 w 889000"/>
              <a:gd name="T1" fmla="*/ 0 h 3390900"/>
              <a:gd name="T2" fmla="*/ 495300 w 889000"/>
              <a:gd name="T3" fmla="*/ 381000 h 3390900"/>
              <a:gd name="T4" fmla="*/ 152400 w 889000"/>
              <a:gd name="T5" fmla="*/ 774700 h 3390900"/>
              <a:gd name="T6" fmla="*/ 406400 w 889000"/>
              <a:gd name="T7" fmla="*/ 1155700 h 3390900"/>
              <a:gd name="T8" fmla="*/ 304800 w 889000"/>
              <a:gd name="T9" fmla="*/ 1498600 h 3390900"/>
              <a:gd name="T10" fmla="*/ 215900 w 889000"/>
              <a:gd name="T11" fmla="*/ 1866900 h 3390900"/>
              <a:gd name="T12" fmla="*/ 50800 w 889000"/>
              <a:gd name="T13" fmla="*/ 2286000 h 3390900"/>
              <a:gd name="T14" fmla="*/ 508000 w 889000"/>
              <a:gd name="T15" fmla="*/ 2667000 h 3390900"/>
              <a:gd name="T16" fmla="*/ 0 w 889000"/>
              <a:gd name="T17" fmla="*/ 3022600 h 3390900"/>
              <a:gd name="T18" fmla="*/ 330200 w 889000"/>
              <a:gd name="T19" fmla="*/ 3390900 h 33909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connsiteX0" fmla="*/ 889000 w 889000"/>
              <a:gd name="connsiteY0" fmla="*/ 0 h 3390900"/>
              <a:gd name="connsiteX1" fmla="*/ 511969 w 889000"/>
              <a:gd name="connsiteY1" fmla="*/ 381000 h 3390900"/>
              <a:gd name="connsiteX2" fmla="*/ 152400 w 889000"/>
              <a:gd name="connsiteY2" fmla="*/ 774700 h 3390900"/>
              <a:gd name="connsiteX3" fmla="*/ 406400 w 889000"/>
              <a:gd name="connsiteY3" fmla="*/ 1155700 h 3390900"/>
              <a:gd name="connsiteX4" fmla="*/ 304800 w 889000"/>
              <a:gd name="connsiteY4" fmla="*/ 1498600 h 3390900"/>
              <a:gd name="connsiteX5" fmla="*/ 215900 w 889000"/>
              <a:gd name="connsiteY5" fmla="*/ 1866900 h 3390900"/>
              <a:gd name="connsiteX6" fmla="*/ 50800 w 889000"/>
              <a:gd name="connsiteY6" fmla="*/ 2286000 h 3390900"/>
              <a:gd name="connsiteX7" fmla="*/ 508000 w 889000"/>
              <a:gd name="connsiteY7" fmla="*/ 2667000 h 3390900"/>
              <a:gd name="connsiteX8" fmla="*/ 0 w 889000"/>
              <a:gd name="connsiteY8" fmla="*/ 3022600 h 3390900"/>
              <a:gd name="connsiteX9" fmla="*/ 330200 w 889000"/>
              <a:gd name="connsiteY9" fmla="*/ 3390900 h 3390900"/>
              <a:gd name="connsiteX0" fmla="*/ 889000 w 889000"/>
              <a:gd name="connsiteY0" fmla="*/ 0 h 3390900"/>
              <a:gd name="connsiteX1" fmla="*/ 511969 w 889000"/>
              <a:gd name="connsiteY1" fmla="*/ 381000 h 3390900"/>
              <a:gd name="connsiteX2" fmla="*/ 150018 w 889000"/>
              <a:gd name="connsiteY2" fmla="*/ 754769 h 3390900"/>
              <a:gd name="connsiteX3" fmla="*/ 406400 w 889000"/>
              <a:gd name="connsiteY3" fmla="*/ 1155700 h 3390900"/>
              <a:gd name="connsiteX4" fmla="*/ 304800 w 889000"/>
              <a:gd name="connsiteY4" fmla="*/ 1498600 h 3390900"/>
              <a:gd name="connsiteX5" fmla="*/ 215900 w 889000"/>
              <a:gd name="connsiteY5" fmla="*/ 1866900 h 3390900"/>
              <a:gd name="connsiteX6" fmla="*/ 50800 w 889000"/>
              <a:gd name="connsiteY6" fmla="*/ 2286000 h 3390900"/>
              <a:gd name="connsiteX7" fmla="*/ 508000 w 889000"/>
              <a:gd name="connsiteY7" fmla="*/ 2667000 h 3390900"/>
              <a:gd name="connsiteX8" fmla="*/ 0 w 889000"/>
              <a:gd name="connsiteY8" fmla="*/ 3022600 h 3390900"/>
              <a:gd name="connsiteX9" fmla="*/ 330200 w 889000"/>
              <a:gd name="connsiteY9" fmla="*/ 3390900 h 3390900"/>
              <a:gd name="connsiteX0" fmla="*/ 889000 w 889000"/>
              <a:gd name="connsiteY0" fmla="*/ 0 h 3390900"/>
              <a:gd name="connsiteX1" fmla="*/ 511969 w 889000"/>
              <a:gd name="connsiteY1" fmla="*/ 381000 h 3390900"/>
              <a:gd name="connsiteX2" fmla="*/ 150018 w 889000"/>
              <a:gd name="connsiteY2" fmla="*/ 754769 h 3390900"/>
              <a:gd name="connsiteX3" fmla="*/ 411163 w 889000"/>
              <a:gd name="connsiteY3" fmla="*/ 1128296 h 3390900"/>
              <a:gd name="connsiteX4" fmla="*/ 304800 w 889000"/>
              <a:gd name="connsiteY4" fmla="*/ 1498600 h 3390900"/>
              <a:gd name="connsiteX5" fmla="*/ 215900 w 889000"/>
              <a:gd name="connsiteY5" fmla="*/ 1866900 h 3390900"/>
              <a:gd name="connsiteX6" fmla="*/ 50800 w 889000"/>
              <a:gd name="connsiteY6" fmla="*/ 2286000 h 3390900"/>
              <a:gd name="connsiteX7" fmla="*/ 508000 w 889000"/>
              <a:gd name="connsiteY7" fmla="*/ 2667000 h 3390900"/>
              <a:gd name="connsiteX8" fmla="*/ 0 w 889000"/>
              <a:gd name="connsiteY8" fmla="*/ 3022600 h 3390900"/>
              <a:gd name="connsiteX9" fmla="*/ 330200 w 889000"/>
              <a:gd name="connsiteY9" fmla="*/ 3390900 h 3390900"/>
              <a:gd name="connsiteX0" fmla="*/ 889000 w 889000"/>
              <a:gd name="connsiteY0" fmla="*/ 0 h 3390900"/>
              <a:gd name="connsiteX1" fmla="*/ 511969 w 889000"/>
              <a:gd name="connsiteY1" fmla="*/ 381000 h 3390900"/>
              <a:gd name="connsiteX2" fmla="*/ 150018 w 889000"/>
              <a:gd name="connsiteY2" fmla="*/ 754769 h 3390900"/>
              <a:gd name="connsiteX3" fmla="*/ 411163 w 889000"/>
              <a:gd name="connsiteY3" fmla="*/ 1128296 h 3390900"/>
              <a:gd name="connsiteX4" fmla="*/ 304800 w 889000"/>
              <a:gd name="connsiteY4" fmla="*/ 1511056 h 3390900"/>
              <a:gd name="connsiteX5" fmla="*/ 215900 w 889000"/>
              <a:gd name="connsiteY5" fmla="*/ 1866900 h 3390900"/>
              <a:gd name="connsiteX6" fmla="*/ 50800 w 889000"/>
              <a:gd name="connsiteY6" fmla="*/ 2286000 h 3390900"/>
              <a:gd name="connsiteX7" fmla="*/ 508000 w 889000"/>
              <a:gd name="connsiteY7" fmla="*/ 2667000 h 3390900"/>
              <a:gd name="connsiteX8" fmla="*/ 0 w 889000"/>
              <a:gd name="connsiteY8" fmla="*/ 3022600 h 3390900"/>
              <a:gd name="connsiteX9" fmla="*/ 330200 w 889000"/>
              <a:gd name="connsiteY9" fmla="*/ 3390900 h 3390900"/>
              <a:gd name="connsiteX0" fmla="*/ 889000 w 889000"/>
              <a:gd name="connsiteY0" fmla="*/ 0 h 3390900"/>
              <a:gd name="connsiteX1" fmla="*/ 511969 w 889000"/>
              <a:gd name="connsiteY1" fmla="*/ 381000 h 3390900"/>
              <a:gd name="connsiteX2" fmla="*/ 150018 w 889000"/>
              <a:gd name="connsiteY2" fmla="*/ 754769 h 3390900"/>
              <a:gd name="connsiteX3" fmla="*/ 411163 w 889000"/>
              <a:gd name="connsiteY3" fmla="*/ 1128296 h 3390900"/>
              <a:gd name="connsiteX4" fmla="*/ 304800 w 889000"/>
              <a:gd name="connsiteY4" fmla="*/ 1511056 h 3390900"/>
              <a:gd name="connsiteX5" fmla="*/ 215900 w 889000"/>
              <a:gd name="connsiteY5" fmla="*/ 1889321 h 3390900"/>
              <a:gd name="connsiteX6" fmla="*/ 50800 w 889000"/>
              <a:gd name="connsiteY6" fmla="*/ 2286000 h 3390900"/>
              <a:gd name="connsiteX7" fmla="*/ 508000 w 889000"/>
              <a:gd name="connsiteY7" fmla="*/ 2667000 h 3390900"/>
              <a:gd name="connsiteX8" fmla="*/ 0 w 889000"/>
              <a:gd name="connsiteY8" fmla="*/ 3022600 h 3390900"/>
              <a:gd name="connsiteX9" fmla="*/ 330200 w 889000"/>
              <a:gd name="connsiteY9" fmla="*/ 3390900 h 3390900"/>
              <a:gd name="connsiteX0" fmla="*/ 889000 w 889000"/>
              <a:gd name="connsiteY0" fmla="*/ 0 h 3390900"/>
              <a:gd name="connsiteX1" fmla="*/ 511969 w 889000"/>
              <a:gd name="connsiteY1" fmla="*/ 381000 h 3390900"/>
              <a:gd name="connsiteX2" fmla="*/ 150018 w 889000"/>
              <a:gd name="connsiteY2" fmla="*/ 754769 h 3390900"/>
              <a:gd name="connsiteX3" fmla="*/ 411163 w 889000"/>
              <a:gd name="connsiteY3" fmla="*/ 1128296 h 3390900"/>
              <a:gd name="connsiteX4" fmla="*/ 304800 w 889000"/>
              <a:gd name="connsiteY4" fmla="*/ 1511056 h 3390900"/>
              <a:gd name="connsiteX5" fmla="*/ 215900 w 889000"/>
              <a:gd name="connsiteY5" fmla="*/ 1889321 h 3390900"/>
              <a:gd name="connsiteX6" fmla="*/ 48419 w 889000"/>
              <a:gd name="connsiteY6" fmla="*/ 2256104 h 3390900"/>
              <a:gd name="connsiteX7" fmla="*/ 508000 w 889000"/>
              <a:gd name="connsiteY7" fmla="*/ 2667000 h 3390900"/>
              <a:gd name="connsiteX8" fmla="*/ 0 w 889000"/>
              <a:gd name="connsiteY8" fmla="*/ 3022600 h 3390900"/>
              <a:gd name="connsiteX9" fmla="*/ 330200 w 889000"/>
              <a:gd name="connsiteY9" fmla="*/ 3390900 h 3390900"/>
              <a:gd name="connsiteX0" fmla="*/ 889000 w 889000"/>
              <a:gd name="connsiteY0" fmla="*/ 0 h 3390900"/>
              <a:gd name="connsiteX1" fmla="*/ 511969 w 889000"/>
              <a:gd name="connsiteY1" fmla="*/ 381000 h 3390900"/>
              <a:gd name="connsiteX2" fmla="*/ 150018 w 889000"/>
              <a:gd name="connsiteY2" fmla="*/ 754769 h 3390900"/>
              <a:gd name="connsiteX3" fmla="*/ 411163 w 889000"/>
              <a:gd name="connsiteY3" fmla="*/ 1128296 h 3390900"/>
              <a:gd name="connsiteX4" fmla="*/ 304800 w 889000"/>
              <a:gd name="connsiteY4" fmla="*/ 1511056 h 3390900"/>
              <a:gd name="connsiteX5" fmla="*/ 215900 w 889000"/>
              <a:gd name="connsiteY5" fmla="*/ 1889321 h 3390900"/>
              <a:gd name="connsiteX6" fmla="*/ 48419 w 889000"/>
              <a:gd name="connsiteY6" fmla="*/ 2256104 h 3390900"/>
              <a:gd name="connsiteX7" fmla="*/ 508000 w 889000"/>
              <a:gd name="connsiteY7" fmla="*/ 2632122 h 3390900"/>
              <a:gd name="connsiteX8" fmla="*/ 0 w 889000"/>
              <a:gd name="connsiteY8" fmla="*/ 3022600 h 3390900"/>
              <a:gd name="connsiteX9" fmla="*/ 330200 w 889000"/>
              <a:gd name="connsiteY9" fmla="*/ 3390900 h 3390900"/>
              <a:gd name="connsiteX0" fmla="*/ 889000 w 889000"/>
              <a:gd name="connsiteY0" fmla="*/ 0 h 3390900"/>
              <a:gd name="connsiteX1" fmla="*/ 511969 w 889000"/>
              <a:gd name="connsiteY1" fmla="*/ 381000 h 3390900"/>
              <a:gd name="connsiteX2" fmla="*/ 150018 w 889000"/>
              <a:gd name="connsiteY2" fmla="*/ 754769 h 3390900"/>
              <a:gd name="connsiteX3" fmla="*/ 411163 w 889000"/>
              <a:gd name="connsiteY3" fmla="*/ 1128296 h 3390900"/>
              <a:gd name="connsiteX4" fmla="*/ 304800 w 889000"/>
              <a:gd name="connsiteY4" fmla="*/ 1511056 h 3390900"/>
              <a:gd name="connsiteX5" fmla="*/ 215900 w 889000"/>
              <a:gd name="connsiteY5" fmla="*/ 1889321 h 3390900"/>
              <a:gd name="connsiteX6" fmla="*/ 48419 w 889000"/>
              <a:gd name="connsiteY6" fmla="*/ 2256104 h 3390900"/>
              <a:gd name="connsiteX7" fmla="*/ 508000 w 889000"/>
              <a:gd name="connsiteY7" fmla="*/ 2632122 h 3390900"/>
              <a:gd name="connsiteX8" fmla="*/ 0 w 889000"/>
              <a:gd name="connsiteY8" fmla="*/ 3012635 h 3390900"/>
              <a:gd name="connsiteX9" fmla="*/ 330200 w 889000"/>
              <a:gd name="connsiteY9" fmla="*/ 33909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9000" h="3390900">
                <a:moveTo>
                  <a:pt x="889000" y="0"/>
                </a:moveTo>
                <a:lnTo>
                  <a:pt x="511969" y="381000"/>
                </a:lnTo>
                <a:lnTo>
                  <a:pt x="150018" y="754769"/>
                </a:lnTo>
                <a:lnTo>
                  <a:pt x="411163" y="1128296"/>
                </a:lnTo>
                <a:lnTo>
                  <a:pt x="304800" y="1511056"/>
                </a:lnTo>
                <a:lnTo>
                  <a:pt x="215900" y="1889321"/>
                </a:lnTo>
                <a:lnTo>
                  <a:pt x="48419" y="2256104"/>
                </a:lnTo>
                <a:lnTo>
                  <a:pt x="508000" y="2632122"/>
                </a:lnTo>
                <a:lnTo>
                  <a:pt x="0" y="3012635"/>
                </a:lnTo>
                <a:lnTo>
                  <a:pt x="330200" y="3390900"/>
                </a:lnTo>
              </a:path>
            </a:pathLst>
          </a:custGeom>
          <a:noFill/>
          <a:ln w="28575" cap="rnd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6" name="Freeform 11"/>
          <p:cNvSpPr>
            <a:spLocks/>
          </p:cNvSpPr>
          <p:nvPr/>
        </p:nvSpPr>
        <p:spPr bwMode="gray">
          <a:xfrm>
            <a:off x="4298231" y="1680141"/>
            <a:ext cx="1031081" cy="2431257"/>
          </a:xfrm>
          <a:custGeom>
            <a:avLst/>
            <a:gdLst>
              <a:gd name="T0" fmla="*/ 889000 w 1028700"/>
              <a:gd name="T1" fmla="*/ 0 h 3378200"/>
              <a:gd name="T2" fmla="*/ 787400 w 1028700"/>
              <a:gd name="T3" fmla="*/ 368300 h 3378200"/>
              <a:gd name="T4" fmla="*/ 431800 w 1028700"/>
              <a:gd name="T5" fmla="*/ 762000 h 3378200"/>
              <a:gd name="T6" fmla="*/ 838200 w 1028700"/>
              <a:gd name="T7" fmla="*/ 1117600 h 3378200"/>
              <a:gd name="T8" fmla="*/ 876300 w 1028700"/>
              <a:gd name="T9" fmla="*/ 1511300 h 3378200"/>
              <a:gd name="T10" fmla="*/ 508000 w 1028700"/>
              <a:gd name="T11" fmla="*/ 1892300 h 3378200"/>
              <a:gd name="T12" fmla="*/ 787400 w 1028700"/>
              <a:gd name="T13" fmla="*/ 2247900 h 3378200"/>
              <a:gd name="T14" fmla="*/ 1028700 w 1028700"/>
              <a:gd name="T15" fmla="*/ 2628900 h 3378200"/>
              <a:gd name="T16" fmla="*/ 0 w 1028700"/>
              <a:gd name="T17" fmla="*/ 3022600 h 3378200"/>
              <a:gd name="T18" fmla="*/ 863600 w 1028700"/>
              <a:gd name="T19" fmla="*/ 3378200 h 33782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connsiteX0" fmla="*/ 889000 w 1028700"/>
              <a:gd name="connsiteY0" fmla="*/ 0 h 3378200"/>
              <a:gd name="connsiteX1" fmla="*/ 787400 w 1028700"/>
              <a:gd name="connsiteY1" fmla="*/ 368300 h 3378200"/>
              <a:gd name="connsiteX2" fmla="*/ 429419 w 1028700"/>
              <a:gd name="connsiteY2" fmla="*/ 747111 h 3378200"/>
              <a:gd name="connsiteX3" fmla="*/ 838200 w 1028700"/>
              <a:gd name="connsiteY3" fmla="*/ 1117600 h 3378200"/>
              <a:gd name="connsiteX4" fmla="*/ 876300 w 1028700"/>
              <a:gd name="connsiteY4" fmla="*/ 1511300 h 3378200"/>
              <a:gd name="connsiteX5" fmla="*/ 508000 w 1028700"/>
              <a:gd name="connsiteY5" fmla="*/ 1892300 h 3378200"/>
              <a:gd name="connsiteX6" fmla="*/ 787400 w 1028700"/>
              <a:gd name="connsiteY6" fmla="*/ 2247900 h 3378200"/>
              <a:gd name="connsiteX7" fmla="*/ 1028700 w 1028700"/>
              <a:gd name="connsiteY7" fmla="*/ 2628900 h 3378200"/>
              <a:gd name="connsiteX8" fmla="*/ 0 w 1028700"/>
              <a:gd name="connsiteY8" fmla="*/ 3022600 h 3378200"/>
              <a:gd name="connsiteX9" fmla="*/ 863600 w 1028700"/>
              <a:gd name="connsiteY9" fmla="*/ 3378200 h 3378200"/>
              <a:gd name="connsiteX0" fmla="*/ 889000 w 1028700"/>
              <a:gd name="connsiteY0" fmla="*/ 0 h 3378200"/>
              <a:gd name="connsiteX1" fmla="*/ 787400 w 1028700"/>
              <a:gd name="connsiteY1" fmla="*/ 368300 h 3378200"/>
              <a:gd name="connsiteX2" fmla="*/ 429419 w 1028700"/>
              <a:gd name="connsiteY2" fmla="*/ 747111 h 3378200"/>
              <a:gd name="connsiteX3" fmla="*/ 842962 w 1028700"/>
              <a:gd name="connsiteY3" fmla="*/ 1130008 h 3378200"/>
              <a:gd name="connsiteX4" fmla="*/ 876300 w 1028700"/>
              <a:gd name="connsiteY4" fmla="*/ 1511300 h 3378200"/>
              <a:gd name="connsiteX5" fmla="*/ 508000 w 1028700"/>
              <a:gd name="connsiteY5" fmla="*/ 1892300 h 3378200"/>
              <a:gd name="connsiteX6" fmla="*/ 787400 w 1028700"/>
              <a:gd name="connsiteY6" fmla="*/ 2247900 h 3378200"/>
              <a:gd name="connsiteX7" fmla="*/ 1028700 w 1028700"/>
              <a:gd name="connsiteY7" fmla="*/ 2628900 h 3378200"/>
              <a:gd name="connsiteX8" fmla="*/ 0 w 1028700"/>
              <a:gd name="connsiteY8" fmla="*/ 3022600 h 3378200"/>
              <a:gd name="connsiteX9" fmla="*/ 863600 w 1028700"/>
              <a:gd name="connsiteY9" fmla="*/ 3378200 h 3378200"/>
              <a:gd name="connsiteX0" fmla="*/ 889000 w 1028700"/>
              <a:gd name="connsiteY0" fmla="*/ 0 h 3378200"/>
              <a:gd name="connsiteX1" fmla="*/ 787400 w 1028700"/>
              <a:gd name="connsiteY1" fmla="*/ 368300 h 3378200"/>
              <a:gd name="connsiteX2" fmla="*/ 429419 w 1028700"/>
              <a:gd name="connsiteY2" fmla="*/ 747111 h 3378200"/>
              <a:gd name="connsiteX3" fmla="*/ 842962 w 1028700"/>
              <a:gd name="connsiteY3" fmla="*/ 1130008 h 3378200"/>
              <a:gd name="connsiteX4" fmla="*/ 876300 w 1028700"/>
              <a:gd name="connsiteY4" fmla="*/ 1503857 h 3378200"/>
              <a:gd name="connsiteX5" fmla="*/ 508000 w 1028700"/>
              <a:gd name="connsiteY5" fmla="*/ 1892300 h 3378200"/>
              <a:gd name="connsiteX6" fmla="*/ 787400 w 1028700"/>
              <a:gd name="connsiteY6" fmla="*/ 2247900 h 3378200"/>
              <a:gd name="connsiteX7" fmla="*/ 1028700 w 1028700"/>
              <a:gd name="connsiteY7" fmla="*/ 2628900 h 3378200"/>
              <a:gd name="connsiteX8" fmla="*/ 0 w 1028700"/>
              <a:gd name="connsiteY8" fmla="*/ 3022600 h 3378200"/>
              <a:gd name="connsiteX9" fmla="*/ 863600 w 1028700"/>
              <a:gd name="connsiteY9" fmla="*/ 3378200 h 3378200"/>
              <a:gd name="connsiteX0" fmla="*/ 889000 w 1028700"/>
              <a:gd name="connsiteY0" fmla="*/ 0 h 3378200"/>
              <a:gd name="connsiteX1" fmla="*/ 787400 w 1028700"/>
              <a:gd name="connsiteY1" fmla="*/ 368300 h 3378200"/>
              <a:gd name="connsiteX2" fmla="*/ 429419 w 1028700"/>
              <a:gd name="connsiteY2" fmla="*/ 747111 h 3378200"/>
              <a:gd name="connsiteX3" fmla="*/ 842962 w 1028700"/>
              <a:gd name="connsiteY3" fmla="*/ 1130008 h 3378200"/>
              <a:gd name="connsiteX4" fmla="*/ 876300 w 1028700"/>
              <a:gd name="connsiteY4" fmla="*/ 1503857 h 3378200"/>
              <a:gd name="connsiteX5" fmla="*/ 503238 w 1028700"/>
              <a:gd name="connsiteY5" fmla="*/ 1869966 h 3378200"/>
              <a:gd name="connsiteX6" fmla="*/ 787400 w 1028700"/>
              <a:gd name="connsiteY6" fmla="*/ 2247900 h 3378200"/>
              <a:gd name="connsiteX7" fmla="*/ 1028700 w 1028700"/>
              <a:gd name="connsiteY7" fmla="*/ 2628900 h 3378200"/>
              <a:gd name="connsiteX8" fmla="*/ 0 w 1028700"/>
              <a:gd name="connsiteY8" fmla="*/ 3022600 h 3378200"/>
              <a:gd name="connsiteX9" fmla="*/ 863600 w 1028700"/>
              <a:gd name="connsiteY9" fmla="*/ 3378200 h 3378200"/>
              <a:gd name="connsiteX0" fmla="*/ 891381 w 1031081"/>
              <a:gd name="connsiteY0" fmla="*/ 0 h 3378200"/>
              <a:gd name="connsiteX1" fmla="*/ 789781 w 1031081"/>
              <a:gd name="connsiteY1" fmla="*/ 368300 h 3378200"/>
              <a:gd name="connsiteX2" fmla="*/ 431800 w 1031081"/>
              <a:gd name="connsiteY2" fmla="*/ 747111 h 3378200"/>
              <a:gd name="connsiteX3" fmla="*/ 845343 w 1031081"/>
              <a:gd name="connsiteY3" fmla="*/ 1130008 h 3378200"/>
              <a:gd name="connsiteX4" fmla="*/ 878681 w 1031081"/>
              <a:gd name="connsiteY4" fmla="*/ 1503857 h 3378200"/>
              <a:gd name="connsiteX5" fmla="*/ 505619 w 1031081"/>
              <a:gd name="connsiteY5" fmla="*/ 1869966 h 3378200"/>
              <a:gd name="connsiteX6" fmla="*/ 789781 w 1031081"/>
              <a:gd name="connsiteY6" fmla="*/ 2247900 h 3378200"/>
              <a:gd name="connsiteX7" fmla="*/ 1031081 w 1031081"/>
              <a:gd name="connsiteY7" fmla="*/ 2628900 h 3378200"/>
              <a:gd name="connsiteX8" fmla="*/ 0 w 1031081"/>
              <a:gd name="connsiteY8" fmla="*/ 3007711 h 3378200"/>
              <a:gd name="connsiteX9" fmla="*/ 865981 w 1031081"/>
              <a:gd name="connsiteY9" fmla="*/ 337820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1081" h="3378200">
                <a:moveTo>
                  <a:pt x="891381" y="0"/>
                </a:moveTo>
                <a:lnTo>
                  <a:pt x="789781" y="368300"/>
                </a:lnTo>
                <a:lnTo>
                  <a:pt x="431800" y="747111"/>
                </a:lnTo>
                <a:lnTo>
                  <a:pt x="845343" y="1130008"/>
                </a:lnTo>
                <a:lnTo>
                  <a:pt x="878681" y="1503857"/>
                </a:lnTo>
                <a:lnTo>
                  <a:pt x="505619" y="1869966"/>
                </a:lnTo>
                <a:lnTo>
                  <a:pt x="789781" y="2247900"/>
                </a:lnTo>
                <a:lnTo>
                  <a:pt x="1031081" y="2628900"/>
                </a:lnTo>
                <a:lnTo>
                  <a:pt x="0" y="3007711"/>
                </a:lnTo>
                <a:lnTo>
                  <a:pt x="865981" y="3378200"/>
                </a:lnTo>
              </a:path>
            </a:pathLst>
          </a:custGeom>
          <a:noFill/>
          <a:ln w="28575" cap="rnd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3" name="Freeform 9"/>
          <p:cNvSpPr>
            <a:spLocks/>
          </p:cNvSpPr>
          <p:nvPr/>
        </p:nvSpPr>
        <p:spPr bwMode="gray">
          <a:xfrm>
            <a:off x="4262512" y="1680141"/>
            <a:ext cx="736600" cy="2431257"/>
          </a:xfrm>
          <a:custGeom>
            <a:avLst/>
            <a:gdLst>
              <a:gd name="T0" fmla="*/ 736600 w 736600"/>
              <a:gd name="T1" fmla="*/ 0 h 3403600"/>
              <a:gd name="T2" fmla="*/ 584200 w 736600"/>
              <a:gd name="T3" fmla="*/ 381000 h 3403600"/>
              <a:gd name="T4" fmla="*/ 114300 w 736600"/>
              <a:gd name="T5" fmla="*/ 762000 h 3403600"/>
              <a:gd name="T6" fmla="*/ 469900 w 736600"/>
              <a:gd name="T7" fmla="*/ 1155700 h 3403600"/>
              <a:gd name="T8" fmla="*/ 495300 w 736600"/>
              <a:gd name="T9" fmla="*/ 1536700 h 3403600"/>
              <a:gd name="T10" fmla="*/ 292100 w 736600"/>
              <a:gd name="T11" fmla="*/ 1905000 h 3403600"/>
              <a:gd name="T12" fmla="*/ 355600 w 736600"/>
              <a:gd name="T13" fmla="*/ 2273300 h 3403600"/>
              <a:gd name="T14" fmla="*/ 520700 w 736600"/>
              <a:gd name="T15" fmla="*/ 2667000 h 3403600"/>
              <a:gd name="T16" fmla="*/ 0 w 736600"/>
              <a:gd name="T17" fmla="*/ 3035300 h 3403600"/>
              <a:gd name="T18" fmla="*/ 457200 w 736600"/>
              <a:gd name="T19" fmla="*/ 3403600 h 3403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connsiteX0" fmla="*/ 736600 w 736600"/>
              <a:gd name="connsiteY0" fmla="*/ 0 h 3403600"/>
              <a:gd name="connsiteX1" fmla="*/ 584200 w 736600"/>
              <a:gd name="connsiteY1" fmla="*/ 378500 h 3403600"/>
              <a:gd name="connsiteX2" fmla="*/ 114300 w 736600"/>
              <a:gd name="connsiteY2" fmla="*/ 762000 h 3403600"/>
              <a:gd name="connsiteX3" fmla="*/ 469900 w 736600"/>
              <a:gd name="connsiteY3" fmla="*/ 1155700 h 3403600"/>
              <a:gd name="connsiteX4" fmla="*/ 495300 w 736600"/>
              <a:gd name="connsiteY4" fmla="*/ 1536700 h 3403600"/>
              <a:gd name="connsiteX5" fmla="*/ 292100 w 736600"/>
              <a:gd name="connsiteY5" fmla="*/ 1905000 h 3403600"/>
              <a:gd name="connsiteX6" fmla="*/ 355600 w 736600"/>
              <a:gd name="connsiteY6" fmla="*/ 2273300 h 3403600"/>
              <a:gd name="connsiteX7" fmla="*/ 520700 w 736600"/>
              <a:gd name="connsiteY7" fmla="*/ 2667000 h 3403600"/>
              <a:gd name="connsiteX8" fmla="*/ 0 w 736600"/>
              <a:gd name="connsiteY8" fmla="*/ 3035300 h 3403600"/>
              <a:gd name="connsiteX9" fmla="*/ 457200 w 736600"/>
              <a:gd name="connsiteY9" fmla="*/ 3403600 h 3403600"/>
              <a:gd name="connsiteX0" fmla="*/ 736600 w 736600"/>
              <a:gd name="connsiteY0" fmla="*/ 0 h 3403600"/>
              <a:gd name="connsiteX1" fmla="*/ 584200 w 736600"/>
              <a:gd name="connsiteY1" fmla="*/ 378500 h 3403600"/>
              <a:gd name="connsiteX2" fmla="*/ 119062 w 736600"/>
              <a:gd name="connsiteY2" fmla="*/ 754499 h 3403600"/>
              <a:gd name="connsiteX3" fmla="*/ 469900 w 736600"/>
              <a:gd name="connsiteY3" fmla="*/ 1155700 h 3403600"/>
              <a:gd name="connsiteX4" fmla="*/ 495300 w 736600"/>
              <a:gd name="connsiteY4" fmla="*/ 1536700 h 3403600"/>
              <a:gd name="connsiteX5" fmla="*/ 292100 w 736600"/>
              <a:gd name="connsiteY5" fmla="*/ 1905000 h 3403600"/>
              <a:gd name="connsiteX6" fmla="*/ 355600 w 736600"/>
              <a:gd name="connsiteY6" fmla="*/ 2273300 h 3403600"/>
              <a:gd name="connsiteX7" fmla="*/ 520700 w 736600"/>
              <a:gd name="connsiteY7" fmla="*/ 2667000 h 3403600"/>
              <a:gd name="connsiteX8" fmla="*/ 0 w 736600"/>
              <a:gd name="connsiteY8" fmla="*/ 3035300 h 3403600"/>
              <a:gd name="connsiteX9" fmla="*/ 457200 w 736600"/>
              <a:gd name="connsiteY9" fmla="*/ 3403600 h 3403600"/>
              <a:gd name="connsiteX0" fmla="*/ 736600 w 736600"/>
              <a:gd name="connsiteY0" fmla="*/ 0 h 3403600"/>
              <a:gd name="connsiteX1" fmla="*/ 584200 w 736600"/>
              <a:gd name="connsiteY1" fmla="*/ 378500 h 3403600"/>
              <a:gd name="connsiteX2" fmla="*/ 119062 w 736600"/>
              <a:gd name="connsiteY2" fmla="*/ 754499 h 3403600"/>
              <a:gd name="connsiteX3" fmla="*/ 462756 w 736600"/>
              <a:gd name="connsiteY3" fmla="*/ 1135698 h 3403600"/>
              <a:gd name="connsiteX4" fmla="*/ 495300 w 736600"/>
              <a:gd name="connsiteY4" fmla="*/ 1536700 h 3403600"/>
              <a:gd name="connsiteX5" fmla="*/ 292100 w 736600"/>
              <a:gd name="connsiteY5" fmla="*/ 1905000 h 3403600"/>
              <a:gd name="connsiteX6" fmla="*/ 355600 w 736600"/>
              <a:gd name="connsiteY6" fmla="*/ 2273300 h 3403600"/>
              <a:gd name="connsiteX7" fmla="*/ 520700 w 736600"/>
              <a:gd name="connsiteY7" fmla="*/ 2667000 h 3403600"/>
              <a:gd name="connsiteX8" fmla="*/ 0 w 736600"/>
              <a:gd name="connsiteY8" fmla="*/ 3035300 h 3403600"/>
              <a:gd name="connsiteX9" fmla="*/ 457200 w 736600"/>
              <a:gd name="connsiteY9" fmla="*/ 3403600 h 3403600"/>
              <a:gd name="connsiteX0" fmla="*/ 736600 w 736600"/>
              <a:gd name="connsiteY0" fmla="*/ 0 h 3403600"/>
              <a:gd name="connsiteX1" fmla="*/ 584200 w 736600"/>
              <a:gd name="connsiteY1" fmla="*/ 378500 h 3403600"/>
              <a:gd name="connsiteX2" fmla="*/ 119062 w 736600"/>
              <a:gd name="connsiteY2" fmla="*/ 754499 h 3403600"/>
              <a:gd name="connsiteX3" fmla="*/ 462756 w 736600"/>
              <a:gd name="connsiteY3" fmla="*/ 1135698 h 3403600"/>
              <a:gd name="connsiteX4" fmla="*/ 497682 w 736600"/>
              <a:gd name="connsiteY4" fmla="*/ 1511698 h 3403600"/>
              <a:gd name="connsiteX5" fmla="*/ 292100 w 736600"/>
              <a:gd name="connsiteY5" fmla="*/ 1905000 h 3403600"/>
              <a:gd name="connsiteX6" fmla="*/ 355600 w 736600"/>
              <a:gd name="connsiteY6" fmla="*/ 2273300 h 3403600"/>
              <a:gd name="connsiteX7" fmla="*/ 520700 w 736600"/>
              <a:gd name="connsiteY7" fmla="*/ 2667000 h 3403600"/>
              <a:gd name="connsiteX8" fmla="*/ 0 w 736600"/>
              <a:gd name="connsiteY8" fmla="*/ 3035300 h 3403600"/>
              <a:gd name="connsiteX9" fmla="*/ 457200 w 736600"/>
              <a:gd name="connsiteY9" fmla="*/ 3403600 h 3403600"/>
              <a:gd name="connsiteX0" fmla="*/ 736600 w 736600"/>
              <a:gd name="connsiteY0" fmla="*/ 0 h 3403600"/>
              <a:gd name="connsiteX1" fmla="*/ 584200 w 736600"/>
              <a:gd name="connsiteY1" fmla="*/ 378500 h 3403600"/>
              <a:gd name="connsiteX2" fmla="*/ 119062 w 736600"/>
              <a:gd name="connsiteY2" fmla="*/ 754499 h 3403600"/>
              <a:gd name="connsiteX3" fmla="*/ 462756 w 736600"/>
              <a:gd name="connsiteY3" fmla="*/ 1135698 h 3403600"/>
              <a:gd name="connsiteX4" fmla="*/ 497682 w 736600"/>
              <a:gd name="connsiteY4" fmla="*/ 1511698 h 3403600"/>
              <a:gd name="connsiteX5" fmla="*/ 292100 w 736600"/>
              <a:gd name="connsiteY5" fmla="*/ 1889998 h 3403600"/>
              <a:gd name="connsiteX6" fmla="*/ 355600 w 736600"/>
              <a:gd name="connsiteY6" fmla="*/ 2273300 h 3403600"/>
              <a:gd name="connsiteX7" fmla="*/ 520700 w 736600"/>
              <a:gd name="connsiteY7" fmla="*/ 2667000 h 3403600"/>
              <a:gd name="connsiteX8" fmla="*/ 0 w 736600"/>
              <a:gd name="connsiteY8" fmla="*/ 3035300 h 3403600"/>
              <a:gd name="connsiteX9" fmla="*/ 457200 w 736600"/>
              <a:gd name="connsiteY9" fmla="*/ 3403600 h 3403600"/>
              <a:gd name="connsiteX0" fmla="*/ 736600 w 736600"/>
              <a:gd name="connsiteY0" fmla="*/ 0 h 3403600"/>
              <a:gd name="connsiteX1" fmla="*/ 584200 w 736600"/>
              <a:gd name="connsiteY1" fmla="*/ 378500 h 3403600"/>
              <a:gd name="connsiteX2" fmla="*/ 119062 w 736600"/>
              <a:gd name="connsiteY2" fmla="*/ 754499 h 3403600"/>
              <a:gd name="connsiteX3" fmla="*/ 462756 w 736600"/>
              <a:gd name="connsiteY3" fmla="*/ 1135698 h 3403600"/>
              <a:gd name="connsiteX4" fmla="*/ 497682 w 736600"/>
              <a:gd name="connsiteY4" fmla="*/ 1511698 h 3403600"/>
              <a:gd name="connsiteX5" fmla="*/ 292100 w 736600"/>
              <a:gd name="connsiteY5" fmla="*/ 1889998 h 3403600"/>
              <a:gd name="connsiteX6" fmla="*/ 355600 w 736600"/>
              <a:gd name="connsiteY6" fmla="*/ 2273300 h 3403600"/>
              <a:gd name="connsiteX7" fmla="*/ 527844 w 736600"/>
              <a:gd name="connsiteY7" fmla="*/ 2644498 h 3403600"/>
              <a:gd name="connsiteX8" fmla="*/ 0 w 736600"/>
              <a:gd name="connsiteY8" fmla="*/ 3035300 h 3403600"/>
              <a:gd name="connsiteX9" fmla="*/ 457200 w 736600"/>
              <a:gd name="connsiteY9" fmla="*/ 3403600 h 3403600"/>
              <a:gd name="connsiteX0" fmla="*/ 736600 w 736600"/>
              <a:gd name="connsiteY0" fmla="*/ 0 h 3403600"/>
              <a:gd name="connsiteX1" fmla="*/ 584200 w 736600"/>
              <a:gd name="connsiteY1" fmla="*/ 378500 h 3403600"/>
              <a:gd name="connsiteX2" fmla="*/ 119062 w 736600"/>
              <a:gd name="connsiteY2" fmla="*/ 754499 h 3403600"/>
              <a:gd name="connsiteX3" fmla="*/ 462756 w 736600"/>
              <a:gd name="connsiteY3" fmla="*/ 1135698 h 3403600"/>
              <a:gd name="connsiteX4" fmla="*/ 497682 w 736600"/>
              <a:gd name="connsiteY4" fmla="*/ 1511698 h 3403600"/>
              <a:gd name="connsiteX5" fmla="*/ 292100 w 736600"/>
              <a:gd name="connsiteY5" fmla="*/ 1889998 h 3403600"/>
              <a:gd name="connsiteX6" fmla="*/ 355600 w 736600"/>
              <a:gd name="connsiteY6" fmla="*/ 2273300 h 3403600"/>
              <a:gd name="connsiteX7" fmla="*/ 527844 w 736600"/>
              <a:gd name="connsiteY7" fmla="*/ 2644498 h 3403600"/>
              <a:gd name="connsiteX8" fmla="*/ 0 w 736600"/>
              <a:gd name="connsiteY8" fmla="*/ 3022800 h 3403600"/>
              <a:gd name="connsiteX9" fmla="*/ 457200 w 736600"/>
              <a:gd name="connsiteY9" fmla="*/ 34036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6600" h="3403600">
                <a:moveTo>
                  <a:pt x="736600" y="0"/>
                </a:moveTo>
                <a:lnTo>
                  <a:pt x="584200" y="378500"/>
                </a:lnTo>
                <a:lnTo>
                  <a:pt x="119062" y="754499"/>
                </a:lnTo>
                <a:lnTo>
                  <a:pt x="462756" y="1135698"/>
                </a:lnTo>
                <a:lnTo>
                  <a:pt x="497682" y="1511698"/>
                </a:lnTo>
                <a:lnTo>
                  <a:pt x="292100" y="1889998"/>
                </a:lnTo>
                <a:lnTo>
                  <a:pt x="355600" y="2273300"/>
                </a:lnTo>
                <a:lnTo>
                  <a:pt x="527844" y="2644498"/>
                </a:lnTo>
                <a:lnTo>
                  <a:pt x="0" y="3022800"/>
                </a:lnTo>
                <a:lnTo>
                  <a:pt x="457200" y="3403600"/>
                </a:lnTo>
              </a:path>
            </a:pathLst>
          </a:custGeom>
          <a:noFill/>
          <a:ln w="44450" cap="rnd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4" name="Freeform 8"/>
          <p:cNvSpPr>
            <a:spLocks/>
          </p:cNvSpPr>
          <p:nvPr/>
        </p:nvSpPr>
        <p:spPr bwMode="gray">
          <a:xfrm>
            <a:off x="3945012" y="1680141"/>
            <a:ext cx="952500" cy="2431257"/>
          </a:xfrm>
          <a:custGeom>
            <a:avLst/>
            <a:gdLst>
              <a:gd name="T0" fmla="*/ 952500 w 952500"/>
              <a:gd name="T1" fmla="*/ 0 h 3390900"/>
              <a:gd name="T2" fmla="*/ 736600 w 952500"/>
              <a:gd name="T3" fmla="*/ 342900 h 3390900"/>
              <a:gd name="T4" fmla="*/ 101600 w 952500"/>
              <a:gd name="T5" fmla="*/ 736600 h 3390900"/>
              <a:gd name="T6" fmla="*/ 622300 w 952500"/>
              <a:gd name="T7" fmla="*/ 1130300 h 3390900"/>
              <a:gd name="T8" fmla="*/ 749300 w 952500"/>
              <a:gd name="T9" fmla="*/ 1498600 h 3390900"/>
              <a:gd name="T10" fmla="*/ 444500 w 952500"/>
              <a:gd name="T11" fmla="*/ 1866900 h 3390900"/>
              <a:gd name="T12" fmla="*/ 584200 w 952500"/>
              <a:gd name="T13" fmla="*/ 2247900 h 3390900"/>
              <a:gd name="T14" fmla="*/ 825500 w 952500"/>
              <a:gd name="T15" fmla="*/ 2628900 h 3390900"/>
              <a:gd name="T16" fmla="*/ 0 w 952500"/>
              <a:gd name="T17" fmla="*/ 2997200 h 3390900"/>
              <a:gd name="T18" fmla="*/ 635000 w 952500"/>
              <a:gd name="T19" fmla="*/ 3390900 h 33909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connsiteX0" fmla="*/ 952500 w 952500"/>
              <a:gd name="connsiteY0" fmla="*/ 0 h 3390900"/>
              <a:gd name="connsiteX1" fmla="*/ 715169 w 952500"/>
              <a:gd name="connsiteY1" fmla="*/ 375281 h 3390900"/>
              <a:gd name="connsiteX2" fmla="*/ 101600 w 952500"/>
              <a:gd name="connsiteY2" fmla="*/ 736600 h 3390900"/>
              <a:gd name="connsiteX3" fmla="*/ 622300 w 952500"/>
              <a:gd name="connsiteY3" fmla="*/ 1130300 h 3390900"/>
              <a:gd name="connsiteX4" fmla="*/ 749300 w 952500"/>
              <a:gd name="connsiteY4" fmla="*/ 1498600 h 3390900"/>
              <a:gd name="connsiteX5" fmla="*/ 444500 w 952500"/>
              <a:gd name="connsiteY5" fmla="*/ 1866900 h 3390900"/>
              <a:gd name="connsiteX6" fmla="*/ 584200 w 952500"/>
              <a:gd name="connsiteY6" fmla="*/ 2247900 h 3390900"/>
              <a:gd name="connsiteX7" fmla="*/ 825500 w 952500"/>
              <a:gd name="connsiteY7" fmla="*/ 2628900 h 3390900"/>
              <a:gd name="connsiteX8" fmla="*/ 0 w 952500"/>
              <a:gd name="connsiteY8" fmla="*/ 2997200 h 3390900"/>
              <a:gd name="connsiteX9" fmla="*/ 635000 w 952500"/>
              <a:gd name="connsiteY9" fmla="*/ 3390900 h 3390900"/>
              <a:gd name="connsiteX0" fmla="*/ 952500 w 952500"/>
              <a:gd name="connsiteY0" fmla="*/ 0 h 3390900"/>
              <a:gd name="connsiteX1" fmla="*/ 715169 w 952500"/>
              <a:gd name="connsiteY1" fmla="*/ 375281 h 3390900"/>
              <a:gd name="connsiteX2" fmla="*/ 101600 w 952500"/>
              <a:gd name="connsiteY2" fmla="*/ 749055 h 3390900"/>
              <a:gd name="connsiteX3" fmla="*/ 622300 w 952500"/>
              <a:gd name="connsiteY3" fmla="*/ 1130300 h 3390900"/>
              <a:gd name="connsiteX4" fmla="*/ 749300 w 952500"/>
              <a:gd name="connsiteY4" fmla="*/ 1498600 h 3390900"/>
              <a:gd name="connsiteX5" fmla="*/ 444500 w 952500"/>
              <a:gd name="connsiteY5" fmla="*/ 1866900 h 3390900"/>
              <a:gd name="connsiteX6" fmla="*/ 584200 w 952500"/>
              <a:gd name="connsiteY6" fmla="*/ 2247900 h 3390900"/>
              <a:gd name="connsiteX7" fmla="*/ 825500 w 952500"/>
              <a:gd name="connsiteY7" fmla="*/ 2628900 h 3390900"/>
              <a:gd name="connsiteX8" fmla="*/ 0 w 952500"/>
              <a:gd name="connsiteY8" fmla="*/ 2997200 h 3390900"/>
              <a:gd name="connsiteX9" fmla="*/ 635000 w 952500"/>
              <a:gd name="connsiteY9" fmla="*/ 3390900 h 3390900"/>
              <a:gd name="connsiteX0" fmla="*/ 952500 w 952500"/>
              <a:gd name="connsiteY0" fmla="*/ 0 h 3390900"/>
              <a:gd name="connsiteX1" fmla="*/ 715169 w 952500"/>
              <a:gd name="connsiteY1" fmla="*/ 375281 h 3390900"/>
              <a:gd name="connsiteX2" fmla="*/ 101600 w 952500"/>
              <a:gd name="connsiteY2" fmla="*/ 749055 h 3390900"/>
              <a:gd name="connsiteX3" fmla="*/ 622300 w 952500"/>
              <a:gd name="connsiteY3" fmla="*/ 1130300 h 3390900"/>
              <a:gd name="connsiteX4" fmla="*/ 749300 w 952500"/>
              <a:gd name="connsiteY4" fmla="*/ 1506073 h 3390900"/>
              <a:gd name="connsiteX5" fmla="*/ 444500 w 952500"/>
              <a:gd name="connsiteY5" fmla="*/ 1866900 h 3390900"/>
              <a:gd name="connsiteX6" fmla="*/ 584200 w 952500"/>
              <a:gd name="connsiteY6" fmla="*/ 2247900 h 3390900"/>
              <a:gd name="connsiteX7" fmla="*/ 825500 w 952500"/>
              <a:gd name="connsiteY7" fmla="*/ 2628900 h 3390900"/>
              <a:gd name="connsiteX8" fmla="*/ 0 w 952500"/>
              <a:gd name="connsiteY8" fmla="*/ 2997200 h 3390900"/>
              <a:gd name="connsiteX9" fmla="*/ 635000 w 952500"/>
              <a:gd name="connsiteY9" fmla="*/ 3390900 h 3390900"/>
              <a:gd name="connsiteX0" fmla="*/ 952500 w 952500"/>
              <a:gd name="connsiteY0" fmla="*/ 0 h 3390900"/>
              <a:gd name="connsiteX1" fmla="*/ 715169 w 952500"/>
              <a:gd name="connsiteY1" fmla="*/ 375281 h 3390900"/>
              <a:gd name="connsiteX2" fmla="*/ 101600 w 952500"/>
              <a:gd name="connsiteY2" fmla="*/ 749055 h 3390900"/>
              <a:gd name="connsiteX3" fmla="*/ 622300 w 952500"/>
              <a:gd name="connsiteY3" fmla="*/ 1130300 h 3390900"/>
              <a:gd name="connsiteX4" fmla="*/ 749300 w 952500"/>
              <a:gd name="connsiteY4" fmla="*/ 1506073 h 3390900"/>
              <a:gd name="connsiteX5" fmla="*/ 444500 w 952500"/>
              <a:gd name="connsiteY5" fmla="*/ 1881845 h 3390900"/>
              <a:gd name="connsiteX6" fmla="*/ 584200 w 952500"/>
              <a:gd name="connsiteY6" fmla="*/ 2247900 h 3390900"/>
              <a:gd name="connsiteX7" fmla="*/ 825500 w 952500"/>
              <a:gd name="connsiteY7" fmla="*/ 2628900 h 3390900"/>
              <a:gd name="connsiteX8" fmla="*/ 0 w 952500"/>
              <a:gd name="connsiteY8" fmla="*/ 2997200 h 3390900"/>
              <a:gd name="connsiteX9" fmla="*/ 635000 w 952500"/>
              <a:gd name="connsiteY9" fmla="*/ 3390900 h 3390900"/>
              <a:gd name="connsiteX0" fmla="*/ 952500 w 952500"/>
              <a:gd name="connsiteY0" fmla="*/ 0 h 3390900"/>
              <a:gd name="connsiteX1" fmla="*/ 715169 w 952500"/>
              <a:gd name="connsiteY1" fmla="*/ 375281 h 3390900"/>
              <a:gd name="connsiteX2" fmla="*/ 101600 w 952500"/>
              <a:gd name="connsiteY2" fmla="*/ 749055 h 3390900"/>
              <a:gd name="connsiteX3" fmla="*/ 622300 w 952500"/>
              <a:gd name="connsiteY3" fmla="*/ 1130300 h 3390900"/>
              <a:gd name="connsiteX4" fmla="*/ 749300 w 952500"/>
              <a:gd name="connsiteY4" fmla="*/ 1506073 h 3390900"/>
              <a:gd name="connsiteX5" fmla="*/ 444500 w 952500"/>
              <a:gd name="connsiteY5" fmla="*/ 1881845 h 3390900"/>
              <a:gd name="connsiteX6" fmla="*/ 584200 w 952500"/>
              <a:gd name="connsiteY6" fmla="*/ 2257863 h 3390900"/>
              <a:gd name="connsiteX7" fmla="*/ 825500 w 952500"/>
              <a:gd name="connsiteY7" fmla="*/ 2628900 h 3390900"/>
              <a:gd name="connsiteX8" fmla="*/ 0 w 952500"/>
              <a:gd name="connsiteY8" fmla="*/ 2997200 h 3390900"/>
              <a:gd name="connsiteX9" fmla="*/ 635000 w 952500"/>
              <a:gd name="connsiteY9" fmla="*/ 3390900 h 3390900"/>
              <a:gd name="connsiteX0" fmla="*/ 952500 w 952500"/>
              <a:gd name="connsiteY0" fmla="*/ 0 h 3390900"/>
              <a:gd name="connsiteX1" fmla="*/ 715169 w 952500"/>
              <a:gd name="connsiteY1" fmla="*/ 375281 h 3390900"/>
              <a:gd name="connsiteX2" fmla="*/ 101600 w 952500"/>
              <a:gd name="connsiteY2" fmla="*/ 749055 h 3390900"/>
              <a:gd name="connsiteX3" fmla="*/ 622300 w 952500"/>
              <a:gd name="connsiteY3" fmla="*/ 1130300 h 3390900"/>
              <a:gd name="connsiteX4" fmla="*/ 749300 w 952500"/>
              <a:gd name="connsiteY4" fmla="*/ 1506073 h 3390900"/>
              <a:gd name="connsiteX5" fmla="*/ 444500 w 952500"/>
              <a:gd name="connsiteY5" fmla="*/ 1881845 h 3390900"/>
              <a:gd name="connsiteX6" fmla="*/ 584200 w 952500"/>
              <a:gd name="connsiteY6" fmla="*/ 2257863 h 3390900"/>
              <a:gd name="connsiteX7" fmla="*/ 827882 w 952500"/>
              <a:gd name="connsiteY7" fmla="*/ 2633882 h 3390900"/>
              <a:gd name="connsiteX8" fmla="*/ 0 w 952500"/>
              <a:gd name="connsiteY8" fmla="*/ 2997200 h 3390900"/>
              <a:gd name="connsiteX9" fmla="*/ 635000 w 952500"/>
              <a:gd name="connsiteY9" fmla="*/ 3390900 h 3390900"/>
              <a:gd name="connsiteX0" fmla="*/ 952500 w 952500"/>
              <a:gd name="connsiteY0" fmla="*/ 0 h 3390900"/>
              <a:gd name="connsiteX1" fmla="*/ 715169 w 952500"/>
              <a:gd name="connsiteY1" fmla="*/ 375281 h 3390900"/>
              <a:gd name="connsiteX2" fmla="*/ 101600 w 952500"/>
              <a:gd name="connsiteY2" fmla="*/ 749055 h 3390900"/>
              <a:gd name="connsiteX3" fmla="*/ 622300 w 952500"/>
              <a:gd name="connsiteY3" fmla="*/ 1130300 h 3390900"/>
              <a:gd name="connsiteX4" fmla="*/ 749300 w 952500"/>
              <a:gd name="connsiteY4" fmla="*/ 1506073 h 3390900"/>
              <a:gd name="connsiteX5" fmla="*/ 444500 w 952500"/>
              <a:gd name="connsiteY5" fmla="*/ 1881845 h 3390900"/>
              <a:gd name="connsiteX6" fmla="*/ 584200 w 952500"/>
              <a:gd name="connsiteY6" fmla="*/ 2257863 h 3390900"/>
              <a:gd name="connsiteX7" fmla="*/ 827882 w 952500"/>
              <a:gd name="connsiteY7" fmla="*/ 2633882 h 3390900"/>
              <a:gd name="connsiteX8" fmla="*/ 0 w 952500"/>
              <a:gd name="connsiteY8" fmla="*/ 3012146 h 3390900"/>
              <a:gd name="connsiteX9" fmla="*/ 635000 w 952500"/>
              <a:gd name="connsiteY9" fmla="*/ 33909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500" h="3390900">
                <a:moveTo>
                  <a:pt x="952500" y="0"/>
                </a:moveTo>
                <a:lnTo>
                  <a:pt x="715169" y="375281"/>
                </a:lnTo>
                <a:lnTo>
                  <a:pt x="101600" y="749055"/>
                </a:lnTo>
                <a:lnTo>
                  <a:pt x="622300" y="1130300"/>
                </a:lnTo>
                <a:lnTo>
                  <a:pt x="749300" y="1506073"/>
                </a:lnTo>
                <a:lnTo>
                  <a:pt x="444500" y="1881845"/>
                </a:lnTo>
                <a:lnTo>
                  <a:pt x="584200" y="2257863"/>
                </a:lnTo>
                <a:lnTo>
                  <a:pt x="827882" y="2633882"/>
                </a:lnTo>
                <a:lnTo>
                  <a:pt x="0" y="3012146"/>
                </a:lnTo>
                <a:lnTo>
                  <a:pt x="635000" y="3390900"/>
                </a:lnTo>
              </a:path>
            </a:pathLst>
          </a:custGeom>
          <a:noFill/>
          <a:ln w="44450" cap="rnd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3" name="TextBox 5"/>
          <p:cNvSpPr txBox="1">
            <a:spLocks noChangeArrowheads="1"/>
          </p:cNvSpPr>
          <p:nvPr/>
        </p:nvSpPr>
        <p:spPr bwMode="gray">
          <a:xfrm>
            <a:off x="2807805" y="4245937"/>
            <a:ext cx="3527909" cy="2700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>
              <a:spcAft>
                <a:spcPts val="1000"/>
              </a:spcAft>
            </a:pP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23" name="Rechteck 22"/>
          <p:cNvSpPr/>
          <p:nvPr/>
        </p:nvSpPr>
        <p:spPr bwMode="gray">
          <a:xfrm>
            <a:off x="2807804" y="4245966"/>
            <a:ext cx="504000" cy="270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5" name="Rechteck 64"/>
          <p:cNvSpPr/>
          <p:nvPr/>
        </p:nvSpPr>
        <p:spPr bwMode="gray">
          <a:xfrm>
            <a:off x="3312579" y="4245966"/>
            <a:ext cx="504000" cy="270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6" name="Rechteck 65"/>
          <p:cNvSpPr/>
          <p:nvPr/>
        </p:nvSpPr>
        <p:spPr bwMode="gray">
          <a:xfrm>
            <a:off x="3816635" y="4245966"/>
            <a:ext cx="504000" cy="270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7" name="Rechteck 66"/>
          <p:cNvSpPr/>
          <p:nvPr/>
        </p:nvSpPr>
        <p:spPr bwMode="gray">
          <a:xfrm>
            <a:off x="4320692" y="4245966"/>
            <a:ext cx="503337" cy="270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8" name="Rechteck 67"/>
          <p:cNvSpPr/>
          <p:nvPr/>
        </p:nvSpPr>
        <p:spPr bwMode="gray">
          <a:xfrm>
            <a:off x="4824028" y="4245966"/>
            <a:ext cx="504000" cy="270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9" name="Rechteck 68"/>
          <p:cNvSpPr/>
          <p:nvPr/>
        </p:nvSpPr>
        <p:spPr bwMode="gray">
          <a:xfrm>
            <a:off x="5328140" y="4245966"/>
            <a:ext cx="504000" cy="270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0" name="Rechteck 69"/>
          <p:cNvSpPr/>
          <p:nvPr/>
        </p:nvSpPr>
        <p:spPr bwMode="gray">
          <a:xfrm>
            <a:off x="5832196" y="4245966"/>
            <a:ext cx="504000" cy="270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77" name="Gerade Verbindung 76"/>
          <p:cNvCxnSpPr/>
          <p:nvPr/>
        </p:nvCxnSpPr>
        <p:spPr bwMode="gray">
          <a:xfrm>
            <a:off x="3311860" y="4245966"/>
            <a:ext cx="0" cy="27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 bwMode="gray">
          <a:xfrm>
            <a:off x="3815916" y="4245966"/>
            <a:ext cx="0" cy="27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 bwMode="gray">
          <a:xfrm>
            <a:off x="4319972" y="4245966"/>
            <a:ext cx="0" cy="27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79"/>
          <p:cNvCxnSpPr/>
          <p:nvPr/>
        </p:nvCxnSpPr>
        <p:spPr bwMode="gray">
          <a:xfrm>
            <a:off x="4824028" y="4245966"/>
            <a:ext cx="0" cy="27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/>
          <p:cNvCxnSpPr/>
          <p:nvPr/>
        </p:nvCxnSpPr>
        <p:spPr bwMode="gray">
          <a:xfrm>
            <a:off x="5328084" y="4245966"/>
            <a:ext cx="0" cy="27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/>
          <p:cNvCxnSpPr/>
          <p:nvPr/>
        </p:nvCxnSpPr>
        <p:spPr bwMode="gray">
          <a:xfrm>
            <a:off x="5832140" y="4245966"/>
            <a:ext cx="0" cy="27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176"/>
          <p:cNvSpPr>
            <a:spLocks noEditPoints="1"/>
          </p:cNvSpPr>
          <p:nvPr/>
        </p:nvSpPr>
        <p:spPr bwMode="gray">
          <a:xfrm flipH="1">
            <a:off x="1151621" y="4281884"/>
            <a:ext cx="276941" cy="198134"/>
          </a:xfrm>
          <a:custGeom>
            <a:avLst/>
            <a:gdLst/>
            <a:ahLst/>
            <a:cxnLst>
              <a:cxn ang="0">
                <a:pos x="139" y="31"/>
              </a:cxn>
              <a:cxn ang="0">
                <a:pos x="155" y="15"/>
              </a:cxn>
              <a:cxn ang="0">
                <a:pos x="139" y="0"/>
              </a:cxn>
              <a:cxn ang="0">
                <a:pos x="124" y="15"/>
              </a:cxn>
              <a:cxn ang="0">
                <a:pos x="139" y="31"/>
              </a:cxn>
              <a:cxn ang="0">
                <a:pos x="176" y="31"/>
              </a:cxn>
              <a:cxn ang="0">
                <a:pos x="171" y="33"/>
              </a:cxn>
              <a:cxn ang="0">
                <a:pos x="151" y="53"/>
              </a:cxn>
              <a:cxn ang="0">
                <a:pos x="128" y="29"/>
              </a:cxn>
              <a:cxn ang="0">
                <a:pos x="121" y="26"/>
              </a:cxn>
              <a:cxn ang="0">
                <a:pos x="83" y="26"/>
              </a:cxn>
              <a:cxn ang="0">
                <a:pos x="77" y="29"/>
              </a:cxn>
              <a:cxn ang="0">
                <a:pos x="51" y="59"/>
              </a:cxn>
              <a:cxn ang="0">
                <a:pos x="48" y="65"/>
              </a:cxn>
              <a:cxn ang="0">
                <a:pos x="56" y="73"/>
              </a:cxn>
              <a:cxn ang="0">
                <a:pos x="62" y="70"/>
              </a:cxn>
              <a:cxn ang="0">
                <a:pos x="86" y="42"/>
              </a:cxn>
              <a:cxn ang="0">
                <a:pos x="100" y="42"/>
              </a:cxn>
              <a:cxn ang="0">
                <a:pos x="47" y="103"/>
              </a:cxn>
              <a:cxn ang="0">
                <a:pos x="11" y="103"/>
              </a:cxn>
              <a:cxn ang="0">
                <a:pos x="9" y="104"/>
              </a:cxn>
              <a:cxn ang="0">
                <a:pos x="1" y="115"/>
              </a:cxn>
              <a:cxn ang="0">
                <a:pos x="11" y="123"/>
              </a:cxn>
              <a:cxn ang="0">
                <a:pos x="53" y="123"/>
              </a:cxn>
              <a:cxn ang="0">
                <a:pos x="65" y="119"/>
              </a:cxn>
              <a:cxn ang="0">
                <a:pos x="86" y="96"/>
              </a:cxn>
              <a:cxn ang="0">
                <a:pos x="109" y="120"/>
              </a:cxn>
              <a:cxn ang="0">
                <a:pos x="100" y="163"/>
              </a:cxn>
              <a:cxn ang="0">
                <a:pos x="99" y="165"/>
              </a:cxn>
              <a:cxn ang="0">
                <a:pos x="109" y="175"/>
              </a:cxn>
              <a:cxn ang="0">
                <a:pos x="119" y="167"/>
              </a:cxn>
              <a:cxn ang="0">
                <a:pos x="131" y="115"/>
              </a:cxn>
              <a:cxn ang="0">
                <a:pos x="129" y="102"/>
              </a:cxn>
              <a:cxn ang="0">
                <a:pos x="108" y="81"/>
              </a:cxn>
              <a:cxn ang="0">
                <a:pos x="131" y="55"/>
              </a:cxn>
              <a:cxn ang="0">
                <a:pos x="146" y="70"/>
              </a:cxn>
              <a:cxn ang="0">
                <a:pos x="159" y="69"/>
              </a:cxn>
              <a:cxn ang="0">
                <a:pos x="183" y="45"/>
              </a:cxn>
              <a:cxn ang="0">
                <a:pos x="184" y="39"/>
              </a:cxn>
              <a:cxn ang="0">
                <a:pos x="176" y="31"/>
              </a:cxn>
            </a:cxnLst>
            <a:rect l="0" t="0" r="r" b="b"/>
            <a:pathLst>
              <a:path w="184" h="175">
                <a:moveTo>
                  <a:pt x="139" y="31"/>
                </a:moveTo>
                <a:cubicBezTo>
                  <a:pt x="148" y="31"/>
                  <a:pt x="155" y="24"/>
                  <a:pt x="155" y="15"/>
                </a:cubicBezTo>
                <a:cubicBezTo>
                  <a:pt x="155" y="7"/>
                  <a:pt x="148" y="0"/>
                  <a:pt x="139" y="0"/>
                </a:cubicBezTo>
                <a:cubicBezTo>
                  <a:pt x="131" y="0"/>
                  <a:pt x="124" y="7"/>
                  <a:pt x="124" y="15"/>
                </a:cubicBezTo>
                <a:cubicBezTo>
                  <a:pt x="124" y="24"/>
                  <a:pt x="131" y="31"/>
                  <a:pt x="139" y="31"/>
                </a:cubicBezTo>
                <a:close/>
                <a:moveTo>
                  <a:pt x="176" y="31"/>
                </a:moveTo>
                <a:cubicBezTo>
                  <a:pt x="174" y="31"/>
                  <a:pt x="173" y="32"/>
                  <a:pt x="171" y="3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6" y="27"/>
                  <a:pt x="123" y="26"/>
                  <a:pt x="121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1" y="26"/>
                  <a:pt x="78" y="27"/>
                  <a:pt x="77" y="29"/>
                </a:cubicBezTo>
                <a:cubicBezTo>
                  <a:pt x="51" y="59"/>
                  <a:pt x="51" y="59"/>
                  <a:pt x="51" y="59"/>
                </a:cubicBezTo>
                <a:cubicBezTo>
                  <a:pt x="49" y="60"/>
                  <a:pt x="48" y="62"/>
                  <a:pt x="48" y="65"/>
                </a:cubicBezTo>
                <a:cubicBezTo>
                  <a:pt x="48" y="69"/>
                  <a:pt x="52" y="73"/>
                  <a:pt x="56" y="73"/>
                </a:cubicBezTo>
                <a:cubicBezTo>
                  <a:pt x="59" y="73"/>
                  <a:pt x="61" y="71"/>
                  <a:pt x="62" y="70"/>
                </a:cubicBezTo>
                <a:cubicBezTo>
                  <a:pt x="86" y="42"/>
                  <a:pt x="86" y="42"/>
                  <a:pt x="86" y="42"/>
                </a:cubicBezTo>
                <a:cubicBezTo>
                  <a:pt x="100" y="42"/>
                  <a:pt x="100" y="42"/>
                  <a:pt x="100" y="42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11" y="103"/>
                  <a:pt x="11" y="103"/>
                  <a:pt x="11" y="103"/>
                </a:cubicBezTo>
                <a:cubicBezTo>
                  <a:pt x="11" y="103"/>
                  <a:pt x="10" y="103"/>
                  <a:pt x="9" y="104"/>
                </a:cubicBezTo>
                <a:cubicBezTo>
                  <a:pt x="4" y="105"/>
                  <a:pt x="0" y="110"/>
                  <a:pt x="1" y="115"/>
                </a:cubicBezTo>
                <a:cubicBezTo>
                  <a:pt x="2" y="120"/>
                  <a:pt x="7" y="123"/>
                  <a:pt x="11" y="123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62" y="123"/>
                  <a:pt x="65" y="119"/>
                  <a:pt x="65" y="119"/>
                </a:cubicBezTo>
                <a:cubicBezTo>
                  <a:pt x="86" y="96"/>
                  <a:pt x="86" y="96"/>
                  <a:pt x="86" y="96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99" y="164"/>
                  <a:pt x="99" y="165"/>
                </a:cubicBezTo>
                <a:cubicBezTo>
                  <a:pt x="99" y="171"/>
                  <a:pt x="104" y="175"/>
                  <a:pt x="109" y="175"/>
                </a:cubicBezTo>
                <a:cubicBezTo>
                  <a:pt x="114" y="175"/>
                  <a:pt x="118" y="172"/>
                  <a:pt x="119" y="167"/>
                </a:cubicBezTo>
                <a:cubicBezTo>
                  <a:pt x="131" y="115"/>
                  <a:pt x="131" y="115"/>
                  <a:pt x="131" y="115"/>
                </a:cubicBezTo>
                <a:cubicBezTo>
                  <a:pt x="133" y="107"/>
                  <a:pt x="129" y="102"/>
                  <a:pt x="129" y="102"/>
                </a:cubicBezTo>
                <a:cubicBezTo>
                  <a:pt x="108" y="81"/>
                  <a:pt x="108" y="81"/>
                  <a:pt x="108" y="81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46" y="70"/>
                  <a:pt x="151" y="76"/>
                  <a:pt x="159" y="69"/>
                </a:cubicBezTo>
                <a:cubicBezTo>
                  <a:pt x="183" y="45"/>
                  <a:pt x="183" y="45"/>
                  <a:pt x="183" y="45"/>
                </a:cubicBezTo>
                <a:cubicBezTo>
                  <a:pt x="184" y="43"/>
                  <a:pt x="184" y="41"/>
                  <a:pt x="184" y="39"/>
                </a:cubicBezTo>
                <a:cubicBezTo>
                  <a:pt x="184" y="35"/>
                  <a:pt x="181" y="31"/>
                  <a:pt x="176" y="3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8" name="Freeform 176"/>
          <p:cNvSpPr>
            <a:spLocks noEditPoints="1"/>
          </p:cNvSpPr>
          <p:nvPr/>
        </p:nvSpPr>
        <p:spPr bwMode="gray">
          <a:xfrm>
            <a:off x="7704349" y="4281884"/>
            <a:ext cx="276941" cy="198134"/>
          </a:xfrm>
          <a:custGeom>
            <a:avLst/>
            <a:gdLst/>
            <a:ahLst/>
            <a:cxnLst>
              <a:cxn ang="0">
                <a:pos x="139" y="31"/>
              </a:cxn>
              <a:cxn ang="0">
                <a:pos x="155" y="15"/>
              </a:cxn>
              <a:cxn ang="0">
                <a:pos x="139" y="0"/>
              </a:cxn>
              <a:cxn ang="0">
                <a:pos x="124" y="15"/>
              </a:cxn>
              <a:cxn ang="0">
                <a:pos x="139" y="31"/>
              </a:cxn>
              <a:cxn ang="0">
                <a:pos x="176" y="31"/>
              </a:cxn>
              <a:cxn ang="0">
                <a:pos x="171" y="33"/>
              </a:cxn>
              <a:cxn ang="0">
                <a:pos x="151" y="53"/>
              </a:cxn>
              <a:cxn ang="0">
                <a:pos x="128" y="29"/>
              </a:cxn>
              <a:cxn ang="0">
                <a:pos x="121" y="26"/>
              </a:cxn>
              <a:cxn ang="0">
                <a:pos x="83" y="26"/>
              </a:cxn>
              <a:cxn ang="0">
                <a:pos x="77" y="29"/>
              </a:cxn>
              <a:cxn ang="0">
                <a:pos x="51" y="59"/>
              </a:cxn>
              <a:cxn ang="0">
                <a:pos x="48" y="65"/>
              </a:cxn>
              <a:cxn ang="0">
                <a:pos x="56" y="73"/>
              </a:cxn>
              <a:cxn ang="0">
                <a:pos x="62" y="70"/>
              </a:cxn>
              <a:cxn ang="0">
                <a:pos x="86" y="42"/>
              </a:cxn>
              <a:cxn ang="0">
                <a:pos x="100" y="42"/>
              </a:cxn>
              <a:cxn ang="0">
                <a:pos x="47" y="103"/>
              </a:cxn>
              <a:cxn ang="0">
                <a:pos x="11" y="103"/>
              </a:cxn>
              <a:cxn ang="0">
                <a:pos x="9" y="104"/>
              </a:cxn>
              <a:cxn ang="0">
                <a:pos x="1" y="115"/>
              </a:cxn>
              <a:cxn ang="0">
                <a:pos x="11" y="123"/>
              </a:cxn>
              <a:cxn ang="0">
                <a:pos x="53" y="123"/>
              </a:cxn>
              <a:cxn ang="0">
                <a:pos x="65" y="119"/>
              </a:cxn>
              <a:cxn ang="0">
                <a:pos x="86" y="96"/>
              </a:cxn>
              <a:cxn ang="0">
                <a:pos x="109" y="120"/>
              </a:cxn>
              <a:cxn ang="0">
                <a:pos x="100" y="163"/>
              </a:cxn>
              <a:cxn ang="0">
                <a:pos x="99" y="165"/>
              </a:cxn>
              <a:cxn ang="0">
                <a:pos x="109" y="175"/>
              </a:cxn>
              <a:cxn ang="0">
                <a:pos x="119" y="167"/>
              </a:cxn>
              <a:cxn ang="0">
                <a:pos x="131" y="115"/>
              </a:cxn>
              <a:cxn ang="0">
                <a:pos x="129" y="102"/>
              </a:cxn>
              <a:cxn ang="0">
                <a:pos x="108" y="81"/>
              </a:cxn>
              <a:cxn ang="0">
                <a:pos x="131" y="55"/>
              </a:cxn>
              <a:cxn ang="0">
                <a:pos x="146" y="70"/>
              </a:cxn>
              <a:cxn ang="0">
                <a:pos x="159" y="69"/>
              </a:cxn>
              <a:cxn ang="0">
                <a:pos x="183" y="45"/>
              </a:cxn>
              <a:cxn ang="0">
                <a:pos x="184" y="39"/>
              </a:cxn>
              <a:cxn ang="0">
                <a:pos x="176" y="31"/>
              </a:cxn>
            </a:cxnLst>
            <a:rect l="0" t="0" r="r" b="b"/>
            <a:pathLst>
              <a:path w="184" h="175">
                <a:moveTo>
                  <a:pt x="139" y="31"/>
                </a:moveTo>
                <a:cubicBezTo>
                  <a:pt x="148" y="31"/>
                  <a:pt x="155" y="24"/>
                  <a:pt x="155" y="15"/>
                </a:cubicBezTo>
                <a:cubicBezTo>
                  <a:pt x="155" y="7"/>
                  <a:pt x="148" y="0"/>
                  <a:pt x="139" y="0"/>
                </a:cubicBezTo>
                <a:cubicBezTo>
                  <a:pt x="131" y="0"/>
                  <a:pt x="124" y="7"/>
                  <a:pt x="124" y="15"/>
                </a:cubicBezTo>
                <a:cubicBezTo>
                  <a:pt x="124" y="24"/>
                  <a:pt x="131" y="31"/>
                  <a:pt x="139" y="31"/>
                </a:cubicBezTo>
                <a:close/>
                <a:moveTo>
                  <a:pt x="176" y="31"/>
                </a:moveTo>
                <a:cubicBezTo>
                  <a:pt x="174" y="31"/>
                  <a:pt x="173" y="32"/>
                  <a:pt x="171" y="3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6" y="27"/>
                  <a:pt x="123" y="26"/>
                  <a:pt x="121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1" y="26"/>
                  <a:pt x="78" y="27"/>
                  <a:pt x="77" y="29"/>
                </a:cubicBezTo>
                <a:cubicBezTo>
                  <a:pt x="51" y="59"/>
                  <a:pt x="51" y="59"/>
                  <a:pt x="51" y="59"/>
                </a:cubicBezTo>
                <a:cubicBezTo>
                  <a:pt x="49" y="60"/>
                  <a:pt x="48" y="62"/>
                  <a:pt x="48" y="65"/>
                </a:cubicBezTo>
                <a:cubicBezTo>
                  <a:pt x="48" y="69"/>
                  <a:pt x="52" y="73"/>
                  <a:pt x="56" y="73"/>
                </a:cubicBezTo>
                <a:cubicBezTo>
                  <a:pt x="59" y="73"/>
                  <a:pt x="61" y="71"/>
                  <a:pt x="62" y="70"/>
                </a:cubicBezTo>
                <a:cubicBezTo>
                  <a:pt x="86" y="42"/>
                  <a:pt x="86" y="42"/>
                  <a:pt x="86" y="42"/>
                </a:cubicBezTo>
                <a:cubicBezTo>
                  <a:pt x="100" y="42"/>
                  <a:pt x="100" y="42"/>
                  <a:pt x="100" y="42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11" y="103"/>
                  <a:pt x="11" y="103"/>
                  <a:pt x="11" y="103"/>
                </a:cubicBezTo>
                <a:cubicBezTo>
                  <a:pt x="11" y="103"/>
                  <a:pt x="10" y="103"/>
                  <a:pt x="9" y="104"/>
                </a:cubicBezTo>
                <a:cubicBezTo>
                  <a:pt x="4" y="105"/>
                  <a:pt x="0" y="110"/>
                  <a:pt x="1" y="115"/>
                </a:cubicBezTo>
                <a:cubicBezTo>
                  <a:pt x="2" y="120"/>
                  <a:pt x="7" y="123"/>
                  <a:pt x="11" y="123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62" y="123"/>
                  <a:pt x="65" y="119"/>
                  <a:pt x="65" y="119"/>
                </a:cubicBezTo>
                <a:cubicBezTo>
                  <a:pt x="86" y="96"/>
                  <a:pt x="86" y="96"/>
                  <a:pt x="86" y="96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99" y="164"/>
                  <a:pt x="99" y="165"/>
                </a:cubicBezTo>
                <a:cubicBezTo>
                  <a:pt x="99" y="171"/>
                  <a:pt x="104" y="175"/>
                  <a:pt x="109" y="175"/>
                </a:cubicBezTo>
                <a:cubicBezTo>
                  <a:pt x="114" y="175"/>
                  <a:pt x="118" y="172"/>
                  <a:pt x="119" y="167"/>
                </a:cubicBezTo>
                <a:cubicBezTo>
                  <a:pt x="131" y="115"/>
                  <a:pt x="131" y="115"/>
                  <a:pt x="131" y="115"/>
                </a:cubicBezTo>
                <a:cubicBezTo>
                  <a:pt x="133" y="107"/>
                  <a:pt x="129" y="102"/>
                  <a:pt x="129" y="102"/>
                </a:cubicBezTo>
                <a:cubicBezTo>
                  <a:pt x="108" y="81"/>
                  <a:pt x="108" y="81"/>
                  <a:pt x="108" y="81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46" y="70"/>
                  <a:pt x="151" y="76"/>
                  <a:pt x="159" y="69"/>
                </a:cubicBezTo>
                <a:cubicBezTo>
                  <a:pt x="183" y="45"/>
                  <a:pt x="183" y="45"/>
                  <a:pt x="183" y="45"/>
                </a:cubicBezTo>
                <a:cubicBezTo>
                  <a:pt x="184" y="43"/>
                  <a:pt x="184" y="41"/>
                  <a:pt x="184" y="39"/>
                </a:cubicBezTo>
                <a:cubicBezTo>
                  <a:pt x="184" y="35"/>
                  <a:pt x="181" y="31"/>
                  <a:pt x="176" y="3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Rechteck 60"/>
          <p:cNvSpPr/>
          <p:nvPr/>
        </p:nvSpPr>
        <p:spPr bwMode="gray">
          <a:xfrm>
            <a:off x="3671900" y="1302609"/>
            <a:ext cx="612068" cy="216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4" name="Rechteck 93"/>
          <p:cNvSpPr/>
          <p:nvPr/>
        </p:nvSpPr>
        <p:spPr bwMode="gray">
          <a:xfrm>
            <a:off x="4319972" y="1302609"/>
            <a:ext cx="612068" cy="216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5" name="Rechteck 94"/>
          <p:cNvSpPr/>
          <p:nvPr/>
        </p:nvSpPr>
        <p:spPr bwMode="gray">
          <a:xfrm>
            <a:off x="4968044" y="1302609"/>
            <a:ext cx="612068" cy="216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7" name="Rechteck 96"/>
          <p:cNvSpPr/>
          <p:nvPr/>
        </p:nvSpPr>
        <p:spPr bwMode="gray">
          <a:xfrm>
            <a:off x="5616116" y="1302609"/>
            <a:ext cx="612068" cy="216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2" name="Picture 6" descr="http://asklogo.com/images/P/Puma%20log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78921" y="1302608"/>
            <a:ext cx="29417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046" name="Picture 70" descr="http://www.csmsiasi.ro/parteneri/nik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5073134" y="1329609"/>
            <a:ext cx="401888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74" descr="http://www.roses-fashion-outlet.com/wp-content/uploads/2012/02/logo_Reebok_blue-1024x34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707934" y="1341988"/>
            <a:ext cx="540000" cy="1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72" descr="http://imssport.pl/public/assets/718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759863" y="1329636"/>
            <a:ext cx="324577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295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1"/>
          <p:cNvSpPr txBox="1">
            <a:spLocks/>
          </p:cNvSpPr>
          <p:nvPr/>
        </p:nvSpPr>
        <p:spPr bwMode="gray">
          <a:xfrm>
            <a:off x="0" y="1"/>
            <a:ext cx="9143999" cy="77152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marL="179388"/>
            <a:r>
              <a:rPr lang="ru-RU" dirty="0">
                <a:solidFill>
                  <a:schemeClr val="bg1"/>
                </a:solidFill>
              </a:rPr>
              <a:t>По-настоящему сильный эмоциональный опыт контакта с брендом рождает сильные отношения с </a:t>
            </a:r>
            <a:r>
              <a:rPr lang="ru-RU" dirty="0" smtClean="0">
                <a:solidFill>
                  <a:schemeClr val="bg1"/>
                </a:solidFill>
              </a:rPr>
              <a:t>брендом</a:t>
            </a:r>
            <a:endParaRPr lang="en-US" altLang="de-DE" dirty="0" smtClean="0">
              <a:solidFill>
                <a:schemeClr val="bg1"/>
              </a:solidFill>
            </a:endParaRPr>
          </a:p>
        </p:txBody>
      </p:sp>
      <p:sp>
        <p:nvSpPr>
          <p:cNvPr id="116" name="Rechteck 115"/>
          <p:cNvSpPr/>
          <p:nvPr/>
        </p:nvSpPr>
        <p:spPr bwMode="gray">
          <a:xfrm>
            <a:off x="271331" y="1346423"/>
            <a:ext cx="3855967" cy="3457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hteck 119"/>
          <p:cNvSpPr/>
          <p:nvPr/>
        </p:nvSpPr>
        <p:spPr>
          <a:xfrm>
            <a:off x="221188" y="956716"/>
            <a:ext cx="254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Эмоциональный опыт</a:t>
            </a:r>
            <a:endParaRPr lang="en-US" dirty="0"/>
          </a:p>
        </p:txBody>
      </p:sp>
      <p:graphicFrame>
        <p:nvGraphicFramePr>
          <p:cNvPr id="54" name="Diagramm 29"/>
          <p:cNvGraphicFramePr/>
          <p:nvPr>
            <p:custDataLst>
              <p:tags r:id="rId1"/>
            </p:custDataLst>
            <p:extLst/>
          </p:nvPr>
        </p:nvGraphicFramePr>
        <p:xfrm>
          <a:off x="1654720" y="1443963"/>
          <a:ext cx="2021537" cy="3075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6" name="Picture 6" descr="http://asklogo.com/images/P/Puma%20log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894337" y="1443963"/>
            <a:ext cx="570732" cy="55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hteck 56"/>
          <p:cNvSpPr/>
          <p:nvPr>
            <p:custDataLst>
              <p:tags r:id="rId2"/>
            </p:custDataLst>
          </p:nvPr>
        </p:nvSpPr>
        <p:spPr bwMode="gray">
          <a:xfrm>
            <a:off x="402163" y="2127773"/>
            <a:ext cx="1566592" cy="399816"/>
          </a:xfrm>
          <a:prstGeom prst="rect">
            <a:avLst/>
          </a:prstGeom>
          <a:noFill/>
        </p:spPr>
        <p:txBody>
          <a:bodyPr lIns="0" tIns="46800" rIns="90000" bIns="46800" anchor="t">
            <a:noAutofit/>
          </a:bodyPr>
          <a:lstStyle/>
          <a:p>
            <a:pPr>
              <a:spcBef>
                <a:spcPts val="1200"/>
              </a:spcBef>
              <a:tabLst>
                <a:tab pos="176213" algn="l"/>
              </a:tabLst>
            </a:pPr>
            <a:r>
              <a:rPr lang="ru-RU" sz="1400" b="1" dirty="0" smtClean="0"/>
              <a:t>Опыт контакта с брендом</a:t>
            </a:r>
            <a:r>
              <a:rPr lang="en-US" sz="1400" b="1" dirty="0" smtClean="0"/>
              <a:t>: </a:t>
            </a:r>
            <a:endParaRPr lang="de-DE" sz="1400" b="1" dirty="0"/>
          </a:p>
        </p:txBody>
      </p:sp>
      <p:sp>
        <p:nvSpPr>
          <p:cNvPr id="60" name="Rechteck 59"/>
          <p:cNvSpPr/>
          <p:nvPr/>
        </p:nvSpPr>
        <p:spPr bwMode="gray">
          <a:xfrm>
            <a:off x="402163" y="3409194"/>
            <a:ext cx="1584176" cy="288000"/>
          </a:xfrm>
          <a:prstGeom prst="rect">
            <a:avLst/>
          </a:prstGeom>
          <a:noFill/>
          <a:ln>
            <a:noFill/>
          </a:ln>
        </p:spPr>
        <p:txBody>
          <a:bodyPr lIns="360000" tIns="46800" rIns="90000" bIns="46800" anchor="t">
            <a:noAutofit/>
          </a:bodyPr>
          <a:lstStyle/>
          <a:p>
            <a:pPr>
              <a:spcBef>
                <a:spcPts val="1200"/>
              </a:spcBef>
              <a:tabLst>
                <a:tab pos="176213" algn="l"/>
              </a:tabLst>
            </a:pPr>
            <a:r>
              <a:rPr lang="ru-RU" sz="1000" dirty="0" smtClean="0"/>
              <a:t>Позитивные и запоминающийся</a:t>
            </a:r>
            <a:endParaRPr lang="af-ZA" sz="1000" b="1" dirty="0"/>
          </a:p>
        </p:txBody>
      </p:sp>
      <p:sp>
        <p:nvSpPr>
          <p:cNvPr id="61" name="Rechteck 60"/>
          <p:cNvSpPr/>
          <p:nvPr/>
        </p:nvSpPr>
        <p:spPr bwMode="gray">
          <a:xfrm>
            <a:off x="402163" y="3908331"/>
            <a:ext cx="1584176" cy="288000"/>
          </a:xfrm>
          <a:prstGeom prst="rect">
            <a:avLst/>
          </a:prstGeom>
          <a:noFill/>
          <a:ln>
            <a:noFill/>
          </a:ln>
        </p:spPr>
        <p:txBody>
          <a:bodyPr lIns="360000" tIns="46800" rIns="90000" bIns="46800" anchor="t">
            <a:noAutofit/>
          </a:bodyPr>
          <a:lstStyle/>
          <a:p>
            <a:pPr>
              <a:spcBef>
                <a:spcPts val="1200"/>
              </a:spcBef>
              <a:tabLst>
                <a:tab pos="176213" algn="l"/>
              </a:tabLst>
            </a:pPr>
            <a:r>
              <a:rPr lang="ru-RU" sz="1000" dirty="0" smtClean="0"/>
              <a:t>Негативный </a:t>
            </a:r>
            <a:r>
              <a:rPr lang="ru-RU" sz="1000" dirty="0"/>
              <a:t>и запоминающийся</a:t>
            </a:r>
            <a:endParaRPr lang="af-ZA" sz="1000" b="1" dirty="0"/>
          </a:p>
        </p:txBody>
      </p:sp>
      <p:sp>
        <p:nvSpPr>
          <p:cNvPr id="62" name="Rechteck 61"/>
          <p:cNvSpPr/>
          <p:nvPr/>
        </p:nvSpPr>
        <p:spPr bwMode="gray">
          <a:xfrm>
            <a:off x="474203" y="3487275"/>
            <a:ext cx="144000" cy="14400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63" name="Rechteck 62"/>
          <p:cNvSpPr/>
          <p:nvPr/>
        </p:nvSpPr>
        <p:spPr bwMode="gray">
          <a:xfrm>
            <a:off x="474203" y="3993513"/>
            <a:ext cx="144000" cy="1440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72" name="Rechteck 71"/>
          <p:cNvSpPr/>
          <p:nvPr/>
        </p:nvSpPr>
        <p:spPr bwMode="gray">
          <a:xfrm>
            <a:off x="4448175" y="1323763"/>
            <a:ext cx="4314825" cy="3457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3" name="Tabelle 72"/>
          <p:cNvGraphicFramePr>
            <a:graphicFrameLocks noGrp="1"/>
          </p:cNvGraphicFramePr>
          <p:nvPr>
            <p:custDataLst>
              <p:tags r:id="rId3"/>
            </p:custDataLst>
            <p:extLst/>
          </p:nvPr>
        </p:nvGraphicFramePr>
        <p:xfrm>
          <a:off x="4949950" y="1466543"/>
          <a:ext cx="3556711" cy="3176415"/>
        </p:xfrm>
        <a:graphic>
          <a:graphicData uri="http://schemas.openxmlformats.org/drawingml/2006/table">
            <a:tbl>
              <a:tblPr/>
              <a:tblGrid>
                <a:gridCol w="200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3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Незнакомец</a:t>
                      </a:r>
                      <a:endParaRPr lang="ru-RU" sz="1000" b="0" i="0" u="none" strike="noStrike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3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accent1"/>
                          </a:solidFill>
                        </a:rPr>
                        <a:t>Знакомый</a:t>
                      </a:r>
                      <a:endParaRPr lang="ru-RU" sz="1000" b="0" i="0" u="none" strike="noStrike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93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Короткий роман</a:t>
                      </a:r>
                      <a:endParaRPr lang="ru-RU" sz="1000" b="0" i="0" u="none" strike="noStrike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93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kern="1200" dirty="0" smtClean="0">
                          <a:solidFill>
                            <a:schemeClr val="accent3"/>
                          </a:solidFill>
                        </a:rPr>
                        <a:t>Круг общения</a:t>
                      </a:r>
                      <a:endParaRPr lang="en-US" sz="1000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93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kern="1200" dirty="0" smtClean="0">
                          <a:solidFill>
                            <a:schemeClr val="accent3"/>
                          </a:solidFill>
                        </a:rPr>
                        <a:t>Близкий друг / родственник</a:t>
                      </a:r>
                      <a:endParaRPr lang="en-US" sz="1000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93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>
                          <a:solidFill>
                            <a:schemeClr val="accent3"/>
                          </a:solidFill>
                          <a:effectLst/>
                        </a:rPr>
                        <a:t>Гуру</a:t>
                      </a:r>
                      <a:endParaRPr lang="ru-RU" sz="1000" b="0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935">
                <a:tc>
                  <a:txBody>
                    <a:bodyPr/>
                    <a:lstStyle/>
                    <a:p>
                      <a:pPr algn="l" defTabSz="685800" eaLnBrk="0" fontAlgn="base" hangingPunct="0">
                        <a:spcBef>
                          <a:spcPts val="150"/>
                        </a:spcBef>
                        <a:spcAft>
                          <a:spcPct val="0"/>
                        </a:spcAft>
                      </a:pPr>
                      <a:r>
                        <a:rPr lang="ru-RU" sz="1000" dirty="0" err="1" smtClean="0">
                          <a:solidFill>
                            <a:schemeClr val="accent5"/>
                          </a:solidFill>
                        </a:rPr>
                        <a:t>Противореч.отнош</a:t>
                      </a:r>
                      <a:r>
                        <a:rPr lang="ru-RU" sz="1000" dirty="0" smtClean="0">
                          <a:solidFill>
                            <a:schemeClr val="accent5"/>
                          </a:solidFill>
                        </a:rPr>
                        <a:t>-я</a:t>
                      </a:r>
                      <a:endParaRPr lang="en-US" sz="1000" b="1" dirty="0">
                        <a:solidFill>
                          <a:schemeClr val="accent5"/>
                        </a:solidFill>
                        <a:latin typeface="+mj-lt"/>
                        <a:ea typeface="ＭＳ Ｐゴシック" pitchFamily="33" charset="-128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935">
                <a:tc>
                  <a:txBody>
                    <a:bodyPr/>
                    <a:lstStyle/>
                    <a:p>
                      <a:pPr algn="l" defTabSz="685800" eaLnBrk="0" fontAlgn="base" hangingPunct="0">
                        <a:spcBef>
                          <a:spcPts val="150"/>
                        </a:spcBef>
                        <a:spcAft>
                          <a:spcPct val="0"/>
                        </a:spcAft>
                      </a:pPr>
                      <a:r>
                        <a:rPr lang="ru-RU" sz="1000" dirty="0" smtClean="0">
                          <a:solidFill>
                            <a:schemeClr val="accent5"/>
                          </a:solidFill>
                        </a:rPr>
                        <a:t>Прекращен. </a:t>
                      </a:r>
                      <a:r>
                        <a:rPr lang="ru-RU" sz="1000" dirty="0" err="1" smtClean="0">
                          <a:solidFill>
                            <a:schemeClr val="accent5"/>
                          </a:solidFill>
                        </a:rPr>
                        <a:t>отнош</a:t>
                      </a:r>
                      <a:r>
                        <a:rPr lang="ru-RU" sz="1000" dirty="0" smtClean="0">
                          <a:solidFill>
                            <a:schemeClr val="accent5"/>
                          </a:solidFill>
                        </a:rPr>
                        <a:t>-я</a:t>
                      </a:r>
                      <a:endParaRPr lang="en-US" sz="1000" b="1" dirty="0">
                        <a:solidFill>
                          <a:schemeClr val="accent5"/>
                        </a:solidFill>
                        <a:latin typeface="+mj-lt"/>
                        <a:ea typeface="ＭＳ Ｐゴシック" pitchFamily="33" charset="-128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93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dirty="0" smtClean="0">
                          <a:solidFill>
                            <a:schemeClr val="accent5"/>
                          </a:solidFill>
                        </a:rPr>
                        <a:t>Враг</a:t>
                      </a:r>
                      <a:endParaRPr lang="ru-RU" sz="1000" b="0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10800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4" name="Chart 9"/>
          <p:cNvGraphicFramePr/>
          <p:nvPr>
            <p:custDataLst>
              <p:tags r:id="rId4"/>
            </p:custDataLst>
            <p:extLst/>
          </p:nvPr>
        </p:nvGraphicFramePr>
        <p:xfrm>
          <a:off x="6648099" y="1470229"/>
          <a:ext cx="1632524" cy="314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7" name="Rechteck 76"/>
          <p:cNvSpPr/>
          <p:nvPr/>
        </p:nvSpPr>
        <p:spPr>
          <a:xfrm>
            <a:off x="4392069" y="984995"/>
            <a:ext cx="260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Отношения с брендом</a:t>
            </a:r>
            <a:endParaRPr lang="en-US" dirty="0"/>
          </a:p>
        </p:txBody>
      </p:sp>
      <p:pic>
        <p:nvPicPr>
          <p:cNvPr id="21" name="Picture 6" descr="http://asklogo.com/images/P/Puma%20logo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562205" y="3936412"/>
            <a:ext cx="322163" cy="31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 bwMode="gray">
          <a:xfrm>
            <a:off x="3914775" y="2551485"/>
            <a:ext cx="743937" cy="743937"/>
          </a:xfrm>
          <a:prstGeom prst="mathPlu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 bwMode="gray">
          <a:xfrm rot="16200000">
            <a:off x="4381064" y="1759892"/>
            <a:ext cx="68865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200" b="1" cap="all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Слабые</a:t>
            </a:r>
            <a:endParaRPr lang="de-DE" sz="1200" b="1" cap="all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 bwMode="gray">
          <a:xfrm rot="16200000">
            <a:off x="4323836" y="2925765"/>
            <a:ext cx="8031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200" b="1" cap="all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Сильные</a:t>
            </a:r>
            <a:endParaRPr lang="en-US" sz="1200" b="1" cap="all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 bwMode="gray">
          <a:xfrm rot="16200000">
            <a:off x="4516197" y="4151622"/>
            <a:ext cx="41838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200" b="1" cap="all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Риск</a:t>
            </a:r>
            <a:endParaRPr lang="en-US" sz="1200" b="1" cap="all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lipse 4"/>
          <p:cNvSpPr/>
          <p:nvPr/>
        </p:nvSpPr>
        <p:spPr bwMode="gray">
          <a:xfrm>
            <a:off x="6542582" y="3209514"/>
            <a:ext cx="464820" cy="344286"/>
          </a:xfrm>
          <a:prstGeom prst="ellipse">
            <a:avLst/>
          </a:prstGeom>
          <a:noFill/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 bwMode="gray">
          <a:xfrm>
            <a:off x="7092280" y="2830715"/>
            <a:ext cx="554238" cy="430932"/>
          </a:xfrm>
          <a:prstGeom prst="ellipse">
            <a:avLst/>
          </a:prstGeom>
          <a:noFill/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Ellipse 27"/>
          <p:cNvSpPr/>
          <p:nvPr/>
        </p:nvSpPr>
        <p:spPr bwMode="gray">
          <a:xfrm>
            <a:off x="6970090" y="3850047"/>
            <a:ext cx="554238" cy="430932"/>
          </a:xfrm>
          <a:prstGeom prst="ellipse">
            <a:avLst/>
          </a:prstGeom>
          <a:noFill/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de-D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6" descr="C:\Users\bronk\Desktop\nike-cool-logo-106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89287" y="1702807"/>
            <a:ext cx="782289" cy="3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6" descr="C:\Users\bronk\Desktop\nike-cool-logo-106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54207" y="2878216"/>
            <a:ext cx="782289" cy="3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6" descr="C:\Users\bronk\Desktop\nike-cool-logo-106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4408" y="3264134"/>
            <a:ext cx="782289" cy="3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asklogo.com/images/P/Puma%20logo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227436" y="2472373"/>
            <a:ext cx="322163" cy="31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7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Graphic spid="74" grpId="0">
        <p:bldAsOne/>
      </p:bldGraphic>
      <p:bldP spid="77" grpId="0"/>
      <p:bldP spid="3" grpId="0" animBg="1"/>
      <p:bldP spid="4" grpId="0"/>
      <p:bldP spid="24" grpId="0"/>
      <p:bldP spid="25" grpId="0"/>
      <p:bldP spid="5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gray"/>
        <p:txBody>
          <a:bodyPr vert="horz" lIns="324000" tIns="0" rIns="324000" bIns="0" rtlCol="0" anchor="ctr" anchorCtr="0">
            <a:noAutofit/>
          </a:bodyPr>
          <a:lstStyle/>
          <a:p>
            <a:pPr marL="0" lvl="7"/>
            <a:r>
              <a:rPr lang="ru-RU" sz="3200" dirty="0" smtClean="0">
                <a:solidFill>
                  <a:schemeClr val="tx2"/>
                </a:solidFill>
              </a:rPr>
              <a:t>Бренд и </a:t>
            </a:r>
            <a:r>
              <a:rPr lang="ru-RU" sz="3200" dirty="0" err="1" smtClean="0">
                <a:solidFill>
                  <a:schemeClr val="tx2"/>
                </a:solidFill>
              </a:rPr>
              <a:t>брендинг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3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ВНИМАНИЕ!</a:t>
            </a:r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8032" y="307580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Валерия Морозова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Консультант отдела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Digital ad hoc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 +7 495 937 7222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(#1371)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Valeriya.Morozova@gfk.com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ГфК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-Русь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Рязанский проспект,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8A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109428 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Москва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www.gfk.com</a:t>
            </a:r>
          </a:p>
        </p:txBody>
      </p:sp>
    </p:spTree>
    <p:extLst>
      <p:ext uri="{BB962C8B-B14F-4D97-AF65-F5344CB8AC3E}">
        <p14:creationId xmlns:p14="http://schemas.microsoft.com/office/powerpoint/2010/main" val="24316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бренд?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31590"/>
            <a:ext cx="864096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Бренд – </a:t>
            </a:r>
            <a:r>
              <a:rPr lang="ru-RU" sz="1100" dirty="0" smtClean="0"/>
              <a:t>это то, что позволяет нам отличить продукцию одного производителя от другого. Это название или символ, с которыми мы ассоциируем продукцию того или иного производителя.</a:t>
            </a:r>
          </a:p>
          <a:p>
            <a:endParaRPr lang="ru-RU" sz="1100" dirty="0"/>
          </a:p>
          <a:p>
            <a:pPr>
              <a:spcAft>
                <a:spcPts val="600"/>
              </a:spcAft>
            </a:pPr>
            <a:r>
              <a:rPr lang="ru-RU" sz="1100" dirty="0" err="1" smtClean="0"/>
              <a:t>Брендинг</a:t>
            </a:r>
            <a:r>
              <a:rPr lang="ru-RU" sz="1100" dirty="0" smtClean="0"/>
              <a:t> – </a:t>
            </a:r>
            <a:r>
              <a:rPr lang="ru-RU" sz="1100" dirty="0"/>
              <a:t>это </a:t>
            </a:r>
            <a:r>
              <a:rPr lang="ru-RU" sz="1100" dirty="0" smtClean="0"/>
              <a:t>процесс формирования и </a:t>
            </a:r>
            <a:r>
              <a:rPr lang="ru-RU" sz="1100" dirty="0" err="1" smtClean="0"/>
              <a:t>управдения</a:t>
            </a:r>
            <a:r>
              <a:rPr lang="ru-RU" sz="1100" dirty="0" smtClean="0"/>
              <a:t> брендом.</a:t>
            </a:r>
            <a:endParaRPr lang="ru-RU" sz="11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 err="1" smtClean="0"/>
              <a:t>Брендинг</a:t>
            </a:r>
            <a:r>
              <a:rPr lang="ru-RU" sz="1100" dirty="0" smtClean="0"/>
              <a:t> помогает </a:t>
            </a:r>
            <a:r>
              <a:rPr lang="ru-RU" sz="1100" b="1" dirty="0" smtClean="0"/>
              <a:t>различать товары/услуги</a:t>
            </a:r>
            <a:r>
              <a:rPr lang="ru-RU" sz="1100" dirty="0" smtClean="0"/>
              <a:t>, </a:t>
            </a:r>
            <a:r>
              <a:rPr lang="ru-RU" sz="1100" b="1" dirty="0" smtClean="0"/>
              <a:t>выделять</a:t>
            </a:r>
            <a:r>
              <a:rPr lang="ru-RU" sz="1100" dirty="0" smtClean="0"/>
              <a:t> их ключевые </a:t>
            </a:r>
            <a:r>
              <a:rPr lang="ru-RU" sz="1100" b="1" dirty="0" smtClean="0"/>
              <a:t>свойства</a:t>
            </a:r>
            <a:r>
              <a:rPr lang="ru-RU" sz="1100" dirty="0" smtClean="0"/>
              <a:t>.</a:t>
            </a:r>
            <a:endParaRPr lang="ru-RU" sz="11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b="1" dirty="0"/>
              <a:t>Основная </a:t>
            </a:r>
            <a:r>
              <a:rPr lang="ru-RU" sz="1100" b="1" dirty="0" smtClean="0"/>
              <a:t>задача </a:t>
            </a:r>
            <a:r>
              <a:rPr lang="ru-RU" sz="1100" dirty="0" err="1"/>
              <a:t>брендинга</a:t>
            </a:r>
            <a:r>
              <a:rPr lang="ru-RU" sz="1100" dirty="0"/>
              <a:t> – </a:t>
            </a:r>
            <a:r>
              <a:rPr lang="ru-RU" sz="1100" b="1" dirty="0"/>
              <a:t>сформировать </a:t>
            </a:r>
            <a:r>
              <a:rPr lang="ru-RU" sz="1100" b="1" dirty="0" smtClean="0"/>
              <a:t>уникальный </a:t>
            </a:r>
            <a:r>
              <a:rPr lang="ru-RU" sz="1100" b="1" dirty="0"/>
              <a:t>имидж </a:t>
            </a:r>
            <a:r>
              <a:rPr lang="ru-RU" sz="1100" b="1" dirty="0" smtClean="0"/>
              <a:t>бренда, </a:t>
            </a:r>
            <a:r>
              <a:rPr lang="ru-RU" sz="1100" dirty="0" smtClean="0"/>
              <a:t>так, чтобы при упоминание отдельных свойств или черт, на ум всегда приходил соответствующий бренд. </a:t>
            </a:r>
            <a:endParaRPr lang="ru-RU" sz="11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/>
              <a:t>В современном мире, изобилующем предложением производителей </a:t>
            </a:r>
            <a:r>
              <a:rPr lang="ru-RU" sz="1100" b="1" dirty="0"/>
              <a:t>становится все труднее выбрать именно тот товар, который вам больше всего подходит</a:t>
            </a:r>
            <a:r>
              <a:rPr lang="ru-RU" sz="1100" dirty="0"/>
              <a:t>. Сейчас </a:t>
            </a:r>
            <a:r>
              <a:rPr lang="ru-RU" sz="1100" b="1" dirty="0"/>
              <a:t>потребитель желает</a:t>
            </a:r>
            <a:r>
              <a:rPr lang="ru-RU" sz="1100" dirty="0"/>
              <a:t> сократить свои издержки на выбор того или иного товара или услуги, он хочет </a:t>
            </a:r>
            <a:r>
              <a:rPr lang="ru-RU" sz="1100" b="1" dirty="0"/>
              <a:t>«подсказки». Он хочет покупать не вещи, а эмоции</a:t>
            </a:r>
            <a:r>
              <a:rPr lang="ru-RU" sz="1100" dirty="0"/>
              <a:t>: пользоваться услугами оператора, который всегда на шаг впереди, ездить на автомобиле для успешных людей, пользоваться «умным» телефоном и так далее. </a:t>
            </a:r>
            <a:r>
              <a:rPr lang="ru-RU" sz="1100" b="1" dirty="0"/>
              <a:t>Эту задачу решает </a:t>
            </a:r>
            <a:r>
              <a:rPr lang="ru-RU" sz="1100" b="1" dirty="0" err="1"/>
              <a:t>брендинг</a:t>
            </a:r>
            <a:r>
              <a:rPr lang="ru-RU" sz="1100" b="1" dirty="0"/>
              <a:t>. </a:t>
            </a:r>
          </a:p>
        </p:txBody>
      </p:sp>
      <p:sp>
        <p:nvSpPr>
          <p:cNvPr id="12" name="Прямоугольник 11"/>
          <p:cNvSpPr/>
          <p:nvPr/>
        </p:nvSpPr>
        <p:spPr bwMode="gray">
          <a:xfrm>
            <a:off x="251461" y="1105302"/>
            <a:ext cx="8497061" cy="504056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1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дает </a:t>
            </a:r>
            <a:r>
              <a:rPr lang="ru-RU" dirty="0" err="1" smtClean="0"/>
              <a:t>брендинг</a:t>
            </a:r>
            <a:r>
              <a:rPr lang="ru-RU" dirty="0" smtClean="0"/>
              <a:t>?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31590"/>
            <a:ext cx="864096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/>
              <a:t>Ценовое вознаграждение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 smtClean="0"/>
              <a:t>Покупая известный бренд, потребители платят за соответствие их ожиданиям. В обиходе это ценовое вознаграждение так и называется – платой «за бренд»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/>
              <a:t>Лояльность </a:t>
            </a:r>
            <a:r>
              <a:rPr lang="ru-RU" sz="1100" b="1" dirty="0" smtClean="0"/>
              <a:t>потребителей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 smtClean="0"/>
              <a:t>В мире изобилующего предложения сложно удержать потребителя только низкой ценой. Наоборот, ценовая борьба развращает потребителя. Бренд с хорошо простроенным </a:t>
            </a:r>
            <a:r>
              <a:rPr lang="ru-RU" sz="1100" dirty="0" err="1" smtClean="0"/>
              <a:t>брендингом</a:t>
            </a:r>
            <a:r>
              <a:rPr lang="ru-RU" sz="1100" dirty="0" smtClean="0"/>
              <a:t> помогает удерживать покупателей, опираясь на их эмоциональную привязанность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/>
              <a:t>Снижение </a:t>
            </a:r>
            <a:r>
              <a:rPr lang="ru-RU" sz="1100" b="1" dirty="0" smtClean="0"/>
              <a:t>затрат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 smtClean="0"/>
              <a:t>Известным брендам проще запускать рекламу, а также выводить на рынок новые продукты под тем же брендом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/>
              <a:t>Привлекательность бренда как работодателя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 smtClean="0"/>
              <a:t>Известность бренда притягивает не только потребителя, но и потенциальных сотрудников, вызывая у них доверие и давая возможность становления частью чего-то большого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/>
              <a:t>Выгодное сотрудничество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Компаниям, владеющим известными брендами проще находить поставщиков, подрядчиков или партнеров – во многом за счет того, что они сами буду к ним обращаться, а кредит доверия позволит озвучивать более выгодные условия</a:t>
            </a:r>
          </a:p>
          <a:p>
            <a:endParaRPr lang="ru-RU" sz="1100" dirty="0"/>
          </a:p>
          <a:p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 bwMode="gray">
          <a:xfrm>
            <a:off x="251461" y="4299942"/>
            <a:ext cx="8497061" cy="50405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Брендинг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позволяет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только 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промоутировать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продукты или услуги, но и выстраивать долгосрочные 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отношения 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покупателями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благодаря ценностям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заложенным в бренд.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84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gray"/>
        <p:txBody>
          <a:bodyPr vert="horz" lIns="324000" tIns="0" rIns="324000" bIns="0" rtlCol="0" anchor="ctr" anchorCtr="0">
            <a:noAutofit/>
          </a:bodyPr>
          <a:lstStyle/>
          <a:p>
            <a:pPr marL="0" lvl="7"/>
            <a:r>
              <a:rPr lang="ru-RU" sz="3200" u="sng" dirty="0" smtClean="0">
                <a:solidFill>
                  <a:schemeClr val="tx2"/>
                </a:solidFill>
                <a:latin typeface="+mn-lt"/>
              </a:rPr>
              <a:t>ПОЧЕМУ</a:t>
            </a:r>
            <a:r>
              <a:rPr lang="ru-RU" sz="3200" dirty="0" smtClean="0">
                <a:solidFill>
                  <a:schemeClr val="tx2"/>
                </a:solidFill>
                <a:latin typeface="+mn-lt"/>
              </a:rPr>
              <a:t> важно концентрироваться на отношениях с потребителями?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Современный подход к брендам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 bwMode="gray">
          <a:xfrm>
            <a:off x="323410" y="977075"/>
            <a:ext cx="8497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eaLnBrk="1" hangingPunct="1"/>
            <a:r>
              <a:rPr lang="ru-RU" sz="2400" dirty="0" smtClean="0">
                <a:solidFill>
                  <a:schemeClr val="accent2"/>
                </a:solidFill>
              </a:rPr>
              <a:t>В центре потребитель</a:t>
            </a:r>
            <a:r>
              <a:rPr lang="en-US" sz="2400" dirty="0" smtClean="0">
                <a:solidFill>
                  <a:schemeClr val="accent2"/>
                </a:solidFill>
              </a:rPr>
              <a:t>    </a:t>
            </a:r>
            <a:r>
              <a:rPr lang="ru-RU" sz="2400" dirty="0" smtClean="0">
                <a:solidFill>
                  <a:schemeClr val="accent2"/>
                </a:solidFill>
              </a:rPr>
              <a:t>или</a:t>
            </a:r>
            <a:r>
              <a:rPr lang="en-US" sz="2400" dirty="0" smtClean="0">
                <a:solidFill>
                  <a:schemeClr val="accent2"/>
                </a:solidFill>
              </a:rPr>
              <a:t>     </a:t>
            </a:r>
            <a:r>
              <a:rPr lang="ru-RU" sz="2400" dirty="0" smtClean="0">
                <a:solidFill>
                  <a:schemeClr val="accent2"/>
                </a:solidFill>
              </a:rPr>
              <a:t>в центре бренд?</a:t>
            </a:r>
            <a:endParaRPr lang="en-US" sz="2400" dirty="0" smtClean="0">
              <a:solidFill>
                <a:schemeClr val="accent2"/>
              </a:solidFill>
            </a:endParaRPr>
          </a:p>
        </p:txBody>
      </p:sp>
      <p:pic>
        <p:nvPicPr>
          <p:cNvPr id="9114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470" y="1391306"/>
            <a:ext cx="2952410" cy="283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20" y="1391306"/>
            <a:ext cx="2641470" cy="264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 bwMode="gray">
          <a:xfrm>
            <a:off x="1115520" y="4362718"/>
            <a:ext cx="511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eaLnBrk="1" hangingPunct="1"/>
            <a:r>
              <a:rPr lang="ru-RU" sz="2400" dirty="0" smtClean="0">
                <a:solidFill>
                  <a:schemeClr val="accent2"/>
                </a:solidFill>
              </a:rPr>
              <a:t>Потребитель!</a:t>
            </a:r>
            <a:endParaRPr lang="en-US" sz="24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47649" y="204788"/>
            <a:ext cx="7996861" cy="584715"/>
          </a:xfrm>
          <a:prstGeom prst="rect">
            <a:avLst/>
          </a:prstGeom>
          <a:noFill/>
        </p:spPr>
        <p:txBody>
          <a:bodyPr wrap="square" lIns="91378" tIns="45690" rIns="91378" bIns="45690">
            <a:spAutoFit/>
          </a:bodyPr>
          <a:lstStyle/>
          <a:p>
            <a:pPr>
              <a:defRPr/>
            </a:pPr>
            <a:r>
              <a:rPr lang="ru-RU" sz="1600" dirty="0" smtClean="0">
                <a:latin typeface="Arial" charset="0"/>
                <a:ea typeface="+mj-ea"/>
                <a:cs typeface="+mj-cs"/>
              </a:rPr>
              <a:t>Так же, как и сильные отношения привязывают людей друг к другу </a:t>
            </a:r>
            <a:r>
              <a:rPr lang="en-US" sz="1600" dirty="0" smtClean="0">
                <a:latin typeface="Arial" charset="0"/>
                <a:ea typeface="+mj-ea"/>
                <a:cs typeface="+mj-cs"/>
              </a:rPr>
              <a:t>… </a:t>
            </a:r>
          </a:p>
          <a:p>
            <a:pPr>
              <a:defRPr/>
            </a:pPr>
            <a:r>
              <a:rPr lang="ru-RU" sz="1600" dirty="0" smtClean="0">
                <a:latin typeface="Arial" charset="0"/>
                <a:ea typeface="+mj-ea"/>
                <a:cs typeface="+mj-cs"/>
              </a:rPr>
              <a:t>бренды преуспевают, если создают крепкие отношения со своими потребителями</a:t>
            </a:r>
            <a:endParaRPr lang="en-US" sz="16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59395" name="Textfeld 10"/>
          <p:cNvSpPr txBox="1">
            <a:spLocks noChangeArrowheads="1"/>
          </p:cNvSpPr>
          <p:nvPr/>
        </p:nvSpPr>
        <p:spPr bwMode="gray">
          <a:xfrm>
            <a:off x="427038" y="1288370"/>
            <a:ext cx="76739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sz="1600" dirty="0" smtClean="0"/>
              <a:t>Сильные связи/отношения создают лояльность и высокую доходность</a:t>
            </a:r>
            <a:endParaRPr lang="de-DE" sz="1600" dirty="0"/>
          </a:p>
          <a:p>
            <a:pPr eaLnBrk="1" hangingPunct="1">
              <a:buFont typeface="Wingdings" panose="05000000000000000000" pitchFamily="2" charset="2"/>
              <a:buChar char="§"/>
            </a:pPr>
            <a:endParaRPr lang="de-DE" sz="16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1600" dirty="0" smtClean="0"/>
              <a:t>«</a:t>
            </a:r>
            <a:r>
              <a:rPr lang="ru-RU" sz="1600" dirty="0" smtClean="0"/>
              <a:t>Любой успешный бизнес построен на дружбе»</a:t>
            </a:r>
            <a:br>
              <a:rPr lang="ru-RU" sz="1600" dirty="0" smtClean="0"/>
            </a:br>
            <a:r>
              <a:rPr lang="ru-RU" sz="1200" dirty="0" smtClean="0"/>
              <a:t>Джи Си Пенни</a:t>
            </a:r>
            <a:endParaRPr lang="de-DE" sz="12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t="27228" b="7038"/>
          <a:stretch/>
        </p:blipFill>
        <p:spPr>
          <a:xfrm>
            <a:off x="410295" y="2392983"/>
            <a:ext cx="5313865" cy="2339067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60000"/>
                <a:lumOff val="4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547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050039" y="1203600"/>
            <a:ext cx="7417029" cy="936130"/>
          </a:xfrm>
          <a:effectLst/>
        </p:spPr>
        <p:txBody>
          <a:bodyPr anchor="t"/>
          <a:lstStyle/>
          <a:p>
            <a:pPr algn="l"/>
            <a:r>
              <a:rPr lang="ru-RU" sz="1600" dirty="0" smtClean="0"/>
              <a:t>Надо видеть в потребителях </a:t>
            </a:r>
            <a:r>
              <a:rPr lang="ru-RU" sz="1600" b="1" dirty="0" smtClean="0"/>
              <a:t>людей</a:t>
            </a:r>
            <a:endParaRPr lang="en-US" sz="1600" b="1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95420" y="-157760"/>
            <a:ext cx="7705070" cy="857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81639" tIns="40819" rIns="81639" bIns="40819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Три </a:t>
            </a:r>
            <a:r>
              <a:rPr lang="ru-RU" sz="2000" dirty="0" smtClean="0">
                <a:ea typeface="+mj-ea"/>
                <a:cs typeface="+mj-cs"/>
              </a:rPr>
              <a:t>«кита» 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в понимании отношений с брендом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67430" y="1131590"/>
            <a:ext cx="8065120" cy="720100"/>
            <a:chOff x="467430" y="915520"/>
            <a:chExt cx="8065120" cy="720100"/>
          </a:xfrm>
        </p:grpSpPr>
        <p:sp>
          <p:nvSpPr>
            <p:cNvPr id="2" name="TextBox 1"/>
            <p:cNvSpPr txBox="1"/>
            <p:nvPr/>
          </p:nvSpPr>
          <p:spPr>
            <a:xfrm>
              <a:off x="467430" y="1059540"/>
              <a:ext cx="432060" cy="5760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67430" y="915520"/>
              <a:ext cx="8065120" cy="0"/>
            </a:xfrm>
            <a:prstGeom prst="line">
              <a:avLst/>
            </a:prstGeom>
            <a:ln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467430" y="2215175"/>
            <a:ext cx="8367637" cy="929260"/>
            <a:chOff x="467430" y="1923660"/>
            <a:chExt cx="8367637" cy="929260"/>
          </a:xfrm>
        </p:grpSpPr>
        <p:sp>
          <p:nvSpPr>
            <p:cNvPr id="4" name="Title 1"/>
            <p:cNvSpPr txBox="1">
              <a:spLocks/>
            </p:cNvSpPr>
            <p:nvPr/>
          </p:nvSpPr>
          <p:spPr bwMode="gray">
            <a:xfrm>
              <a:off x="1050039" y="1995670"/>
              <a:ext cx="7785028" cy="857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81639" tIns="40819" rIns="81639" bIns="4081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+mj-cs"/>
                </a:rPr>
                <a:t>Сильные отношения </a:t>
              </a:r>
              <a:r>
                <a:rPr kumimoji="0" lang="ru-RU" sz="160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+mj-cs"/>
                </a:rPr>
                <a:t>происходят из</a:t>
              </a:r>
              <a:r>
                <a:rPr kumimoji="0" lang="ru-RU" sz="160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+mj-cs"/>
                </a:rPr>
                <a:t> сильных связей между брендом и жизнью человека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430" y="2067680"/>
              <a:ext cx="432060" cy="576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67430" y="1923660"/>
              <a:ext cx="8065120" cy="0"/>
            </a:xfrm>
            <a:prstGeom prst="line">
              <a:avLst/>
            </a:prstGeom>
            <a:ln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467430" y="3507920"/>
            <a:ext cx="8599044" cy="857250"/>
            <a:chOff x="467430" y="3291850"/>
            <a:chExt cx="8599044" cy="857250"/>
          </a:xfrm>
        </p:grpSpPr>
        <p:sp>
          <p:nvSpPr>
            <p:cNvPr id="5" name="Title 1"/>
            <p:cNvSpPr txBox="1">
              <a:spLocks/>
            </p:cNvSpPr>
            <p:nvPr/>
          </p:nvSpPr>
          <p:spPr bwMode="gray">
            <a:xfrm>
              <a:off x="1050039" y="3291850"/>
              <a:ext cx="8016435" cy="857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81639" tIns="40819" rIns="81639" bIns="4081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+mj-cs"/>
                </a:rPr>
                <a:t>Отношения </a:t>
              </a:r>
              <a:r>
                <a:rPr kumimoji="0" lang="ru-RU" sz="160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+mj-cs"/>
                </a:rPr>
                <a:t>развиваются под воздействием получаемого опыта и в ответ на изменяющийся контекст</a:t>
              </a:r>
              <a:endParaRPr kumimoji="0" lang="en-US" sz="16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7430" y="3363860"/>
              <a:ext cx="432060" cy="5760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67430" y="3291850"/>
              <a:ext cx="8065120" cy="0"/>
            </a:xfrm>
            <a:prstGeom prst="line">
              <a:avLst/>
            </a:prstGeom>
            <a:ln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8039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gray"/>
        <p:txBody>
          <a:bodyPr vert="horz" lIns="324000" tIns="0" rIns="324000" bIns="0" rtlCol="0" anchor="ctr" anchorCtr="0">
            <a:noAutofit/>
          </a:bodyPr>
          <a:lstStyle/>
          <a:p>
            <a:pPr marL="0" lvl="7"/>
            <a:r>
              <a:rPr lang="ru-RU" sz="3600" u="sng" dirty="0" smtClean="0">
                <a:solidFill>
                  <a:schemeClr val="tx2"/>
                </a:solidFill>
                <a:latin typeface="+mn-lt"/>
              </a:rPr>
              <a:t>КАК</a:t>
            </a:r>
            <a:r>
              <a:rPr lang="ru-RU" sz="3600" dirty="0" smtClean="0">
                <a:solidFill>
                  <a:schemeClr val="tx2"/>
                </a:solidFill>
                <a:latin typeface="+mn-lt"/>
              </a:rPr>
              <a:t> мы делаем это в </a:t>
            </a:r>
            <a:r>
              <a:rPr lang="ru-RU" sz="3600" dirty="0" err="1" smtClean="0">
                <a:solidFill>
                  <a:schemeClr val="tx2"/>
                </a:solidFill>
                <a:latin typeface="+mn-lt"/>
              </a:rPr>
              <a:t>ГФК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LANGUAGEID" val="1033"/>
  <p:tag name="VCT_SHOW_CA" val="False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7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7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7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7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7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WRZ8ZtNyEuK9K5WsdCWYA"/>
  <p:tag name="VCTCREATESHAPEHANDLED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6968;42.51968;28.26968;42.51968;28.26968;42.51968;28.26968;42.51968;28.26968;42.51968;"/>
  <p:tag name="VCT-BULLETVISIBILITY" val="G  *******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 Group_16-9_redesign.potx"/>
  <p:tag name="VCTMASTER" val="GfK Group"/>
  <p:tag name="VCT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6968;42.51968;28.26968;42.51968;28.26968;42.51968;28.26968;42.51968;28.26968;42.51968;"/>
  <p:tag name="VCT-BULLETVISIBILITY" val="G  *******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 Group_16-9_redesign.potx"/>
  <p:tag name="VCTMASTER" val="GfK Group"/>
  <p:tag name="VCT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09646;28.34646;28.26968;42.51968;42.44291;56.69291;42.44291;56.69291;42.44291;56.69291;42.44291;56.69291;42.44291;56.69291;"/>
  <p:tag name="VCT-BULLETVISIBILITY" val="G ********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09646;28.34646;28.26968;42.51968;42.44291;56.69291;42.44291;56.69291;42.44291;56.69291;42.44291;56.69291;42.44291;56.69291;"/>
  <p:tag name="VCT-BULLETVISIBILITY" val="G ********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6968;42.51968;28.26968;42.51968;28.26968;42.51968;28.26968;42.51968;28.26968;42.51968;"/>
  <p:tag name="VCT-BULLETVISIBILITY" val="G  *******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09646;28.34646;28.26968;42.51968;42.44291;56.69291;42.44291;56.69291;42.44291;56.69291;42.44291;56.69291;42.44291;56.69291;"/>
  <p:tag name="VCT-BULLETVISIBILITY" val="G ********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ROLE" val="11"/>
  <p:tag name="VCTLAYOUT" val="Headline Only;Title only"/>
  <p:tag name="DATE" val="07/08/2015 13:52:36"/>
  <p:tag name="STYLE" val="VCT_Mark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 Group_16-9_redesign.potx"/>
  <p:tag name="VCTMASTER" val="GfK Group"/>
  <p:tag name="VCT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09646;28.34646;28.26968;42.51968;42.44291;56.69291;42.44291;56.69291;42.44291;56.69291;42.44291;56.69291;42.44291;56.69291;"/>
  <p:tag name="VCT-BULLETVISIBILITY" val="G ********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PPT Template Office 2007-2010_16-9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2.xml><?xml version="1.0" encoding="utf-8"?>
<a:theme xmlns:a="http://schemas.openxmlformats.org/drawingml/2006/main" name="1_PPT Template Office 2007-2010_16-9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3.xml><?xml version="1.0" encoding="utf-8"?>
<a:theme xmlns:a="http://schemas.openxmlformats.org/drawingml/2006/main" name="PPT Template 2007-2010_16-9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4.xml><?xml version="1.0" encoding="utf-8"?>
<a:theme xmlns:a="http://schemas.openxmlformats.org/drawingml/2006/main" name="1_PPT Template 2007-2010_16-9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5.xml><?xml version="1.0" encoding="utf-8"?>
<a:theme xmlns:a="http://schemas.openxmlformats.org/drawingml/2006/main" name="2_PPT Template Office 2007-2010_16-9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6.xml><?xml version="1.0" encoding="utf-8"?>
<a:theme xmlns:a="http://schemas.openxmlformats.org/drawingml/2006/main" name="3_PPT Template Office 2007-2010_16-9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7.xml><?xml version="1.0" encoding="utf-8"?>
<a:theme xmlns:a="http://schemas.openxmlformats.org/drawingml/2006/main" name="4_PPT Template Office 2007-2010_16-9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8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 anchor="t" anchorCtr="0">
        <a:noAutofit/>
      </a:bodyPr>
      <a:lstStyle>
        <a:defPPr>
          <a:spcBef>
            <a:spcPts val="600"/>
          </a:spcBef>
          <a:defRPr dirty="0" err="1" smtClean="0">
            <a:latin typeface="Arial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 anchor="t" anchorCtr="0">
        <a:noAutofit/>
      </a:bodyPr>
      <a:lstStyle>
        <a:defPPr>
          <a:spcBef>
            <a:spcPts val="600"/>
          </a:spcBef>
          <a:defRPr dirty="0" err="1" smtClean="0">
            <a:latin typeface="Arial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51DFF91B0A44197B29C020F8C642F" ma:contentTypeVersion="44" ma:contentTypeDescription="Create a new document." ma:contentTypeScope="" ma:versionID="37d6c69e0f0b1eab2d91fd3d2fe12a06">
  <xsd:schema xmlns:xsd="http://www.w3.org/2001/XMLSchema" xmlns:xs="http://www.w3.org/2001/XMLSchema" xmlns:p="http://schemas.microsoft.com/office/2006/metadata/properties" xmlns:ns1="http://schemas.microsoft.com/sharepoint/v3" xmlns:ns2="fdaf2857-34a0-4271-9efd-53feeda81814" xmlns:ns3="eaa6d935-851e-4683-8fb3-4830ef9470e6" targetNamespace="http://schemas.microsoft.com/office/2006/metadata/properties" ma:root="true" ma:fieldsID="306287739f13a793c1a58b147bf45c68" ns1:_="" ns2:_="" ns3:_="">
    <xsd:import namespace="http://schemas.microsoft.com/sharepoint/v3"/>
    <xsd:import namespace="fdaf2857-34a0-4271-9efd-53feeda81814"/>
    <xsd:import namespace="eaa6d935-851e-4683-8fb3-4830ef9470e6"/>
    <xsd:element name="properties">
      <xsd:complexType>
        <xsd:sequence>
          <xsd:element name="documentManagement">
            <xsd:complexType>
              <xsd:all>
                <xsd:element ref="ns2:a9556e1ac9ee423090b285ae20260b00" minOccurs="0"/>
                <xsd:element ref="ns3:TaxCatchAll" minOccurs="0"/>
                <xsd:element ref="ns3:TaxCatchAllLabel" minOccurs="0"/>
                <xsd:element ref="ns2:h059eda5e5c344e5901eabd9b8ae1d5d" minOccurs="0"/>
                <xsd:element ref="ns2:p986eefbff5f4b2788134fa6982c2730" minOccurs="0"/>
                <xsd:element ref="ns2:e999b8edfbce4772b22c3a8c74ff36ce" minOccurs="0"/>
                <xsd:element ref="ns2:jf0640f97dcd40049d3fc8c3d10ff855" minOccurs="0"/>
                <xsd:element ref="ns2:i6d89d2a22ad4b4885b9858a4f35747a" minOccurs="0"/>
                <xsd:element ref="ns2:m0c14ac2d9c042e3be8883c9fd5ef198" minOccurs="0"/>
                <xsd:element ref="ns3:TaxKeywordTaxHTField" minOccurs="0"/>
                <xsd:element ref="ns1:PublishingStartDate" minOccurs="0"/>
                <xsd:element ref="ns1:PublishingExpirationDate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6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7" nillable="true" ma:displayName="Scheduling End Date" ma:description="" ma:hidden="true" ma:internalName="PublishingExpirationDate">
      <xsd:simpleType>
        <xsd:restriction base="dms:Unknown"/>
      </xsd:simpleType>
    </xsd:element>
    <xsd:element name="AverageRating" ma:index="28" nillable="true" ma:displayName="Rating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9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f2857-34a0-4271-9efd-53feeda81814" elementFormDefault="qualified">
    <xsd:import namespace="http://schemas.microsoft.com/office/2006/documentManagement/types"/>
    <xsd:import namespace="http://schemas.microsoft.com/office/infopath/2007/PartnerControls"/>
    <xsd:element name="a9556e1ac9ee423090b285ae20260b00" ma:index="2" nillable="true" ma:taxonomy="true" ma:internalName="a9556e1ac9ee423090b285ae20260b00" ma:taxonomyFieldName="GfK_x0020_sector" ma:displayName="GfK sector" ma:readOnly="false" ma:default="" ma:fieldId="{a9556e1a-c9ee-4230-90b2-85ae20260b00}" ma:taxonomyMulti="true" ma:sspId="7262ee28-f1c0-414c-ad77-c1ea98916dd9" ma:termSetId="8100b7d8-db72-494e-93d1-2c441bfd6c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59eda5e5c344e5901eabd9b8ae1d5d" ma:index="6" ma:taxonomy="true" ma:internalName="h059eda5e5c344e5901eabd9b8ae1d5d" ma:taxonomyFieldName="Industries" ma:displayName="Industries" ma:readOnly="false" ma:default="" ma:fieldId="{1059eda5-e5c3-44e5-901e-abd9b8ae1d5d}" ma:taxonomyMulti="true" ma:sspId="7262ee28-f1c0-414c-ad77-c1ea98916dd9" ma:termSetId="5a885248-49da-421b-8a8b-00dd6ab23a4c" ma:anchorId="484d5cc4-00ce-4842-9cb2-84f285bc868b" ma:open="false" ma:isKeyword="false">
      <xsd:complexType>
        <xsd:sequence>
          <xsd:element ref="pc:Terms" minOccurs="0" maxOccurs="1"/>
        </xsd:sequence>
      </xsd:complexType>
    </xsd:element>
    <xsd:element name="p986eefbff5f4b2788134fa6982c2730" ma:index="8" ma:taxonomy="true" ma:internalName="p986eefbff5f4b2788134fa6982c2730" ma:taxonomyFieldName="Solutions" ma:displayName="Solutions" ma:readOnly="false" ma:default="" ma:fieldId="{9986eefb-ff5f-4b27-8813-4fa6982c2730}" ma:taxonomyMulti="true" ma:sspId="7262ee28-f1c0-414c-ad77-c1ea98916dd9" ma:termSetId="cbb9bdaf-82c2-446c-b699-94acba818cb2" ma:anchorId="c5ccb8f4-f96c-4fc7-ba62-720130679328" ma:open="false" ma:isKeyword="false">
      <xsd:complexType>
        <xsd:sequence>
          <xsd:element ref="pc:Terms" minOccurs="0" maxOccurs="1"/>
        </xsd:sequence>
      </xsd:complexType>
    </xsd:element>
    <xsd:element name="e999b8edfbce4772b22c3a8c74ff36ce" ma:index="10" nillable="true" ma:taxonomy="true" ma:internalName="e999b8edfbce4772b22c3a8c74ff36ce" ma:taxonomyFieldName="Methodology" ma:displayName="Methodology" ma:readOnly="false" ma:default="" ma:fieldId="{e999b8ed-fbce-4772-b22c-3a8c74ff36ce}" ma:taxonomyMulti="true" ma:sspId="7262ee28-f1c0-414c-ad77-c1ea98916dd9" ma:termSetId="bdaf93d5-d711-4073-8d3b-7629a135f3f3" ma:anchorId="84b66496-d990-4445-b5f1-adf2e2ce60f1" ma:open="false" ma:isKeyword="false">
      <xsd:complexType>
        <xsd:sequence>
          <xsd:element ref="pc:Terms" minOccurs="0" maxOccurs="1"/>
        </xsd:sequence>
      </xsd:complexType>
    </xsd:element>
    <xsd:element name="jf0640f97dcd40049d3fc8c3d10ff855" ma:index="13" nillable="true" ma:taxonomy="true" ma:internalName="jf0640f97dcd40049d3fc8c3d10ff855" ma:taxonomyFieldName="Clients" ma:displayName="Clients" ma:readOnly="false" ma:default="" ma:fieldId="{3f0640f9-7dcd-4004-9d3f-c8c3d10ff855}" ma:taxonomyMulti="true" ma:sspId="7262ee28-f1c0-414c-ad77-c1ea98916dd9" ma:termSetId="7d4bc5b7-a2e0-4278-8bd4-f6b755a7f79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6d89d2a22ad4b4885b9858a4f35747a" ma:index="15" ma:taxonomy="true" ma:internalName="i6d89d2a22ad4b4885b9858a4f35747a" ma:taxonomyFieldName="Countries" ma:displayName="Countries" ma:readOnly="false" ma:default="" ma:fieldId="{26d89d2a-22ad-4b48-85b9-858a4f35747a}" ma:taxonomyMulti="true" ma:sspId="7262ee28-f1c0-414c-ad77-c1ea98916dd9" ma:termSetId="17f85a7b-bb8b-458a-ba28-17ef49c29ac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0c14ac2d9c042e3be8883c9fd5ef198" ma:index="17" nillable="true" ma:taxonomy="true" ma:internalName="m0c14ac2d9c042e3be8883c9fd5ef198" ma:taxonomyFieldName="Languages" ma:displayName="Languages" ma:readOnly="false" ma:default="" ma:fieldId="{60c14ac2-d9c0-42e3-be88-83c9fd5ef198}" ma:taxonomyMulti="true" ma:sspId="7262ee28-f1c0-414c-ad77-c1ea98916dd9" ma:termSetId="1e1fffb5-459f-480a-aca8-4e5bef29180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6d935-851e-4683-8fb3-4830ef9470e6" elementFormDefault="qualified">
    <xsd:import namespace="http://schemas.microsoft.com/office/2006/documentManagement/types"/>
    <xsd:import namespace="http://schemas.microsoft.com/office/infopath/2007/PartnerControls"/>
    <xsd:element name="TaxCatchAll" ma:index="3" nillable="true" ma:displayName="Taxonomy Catch All Column" ma:hidden="true" ma:list="{66c50aa7-9ab1-4f06-a013-2ec94beb8993}" ma:internalName="TaxCatchAll" ma:showField="CatchAllData" ma:web="eaa6d935-851e-4683-8fb3-4830ef9470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4" nillable="true" ma:displayName="Taxonomy Catch All Column1" ma:hidden="true" ma:list="{66c50aa7-9ab1-4f06-a013-2ec94beb8993}" ma:internalName="TaxCatchAllLabel" ma:readOnly="true" ma:showField="CatchAllDataLabel" ma:web="eaa6d935-851e-4683-8fb3-4830ef9470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9" nillable="true" ma:taxonomy="true" ma:internalName="TaxKeywordTaxHTField" ma:taxonomyFieldName="TaxKeyword" ma:displayName="Keywords" ma:fieldId="{23f27201-bee3-471e-b2e7-b64fd8b7ca38}" ma:taxonomyMulti="true" ma:sspId="7262ee28-f1c0-414c-ad77-c1ea98916dd9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f0640f97dcd40049d3fc8c3d10ff855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applicable</TermName>
          <TermId xmlns="http://schemas.microsoft.com/office/infopath/2007/PartnerControls">457da623-78f9-49de-8564-b1618c49ba59</TermId>
        </TermInfo>
      </Terms>
    </jf0640f97dcd40049d3fc8c3d10ff855>
    <h059eda5e5c344e5901eabd9b8ae1d5d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applicable</TermName>
          <TermId xmlns="http://schemas.microsoft.com/office/infopath/2007/PartnerControls">1b0d69d1-6137-41de-9ae5-e5925610d8cb</TermId>
        </TermInfo>
      </Terms>
    </h059eda5e5c344e5901eabd9b8ae1d5d>
    <PublishingStartDate xmlns="http://schemas.microsoft.com/sharepoint/v3" xsi:nil="true"/>
    <PublishingExpirationDate xmlns="http://schemas.microsoft.com/sharepoint/v3" xsi:nil="true"/>
    <p986eefbff5f4b2788134fa6982c2730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applicable</TermName>
          <TermId xmlns="http://schemas.microsoft.com/office/infopath/2007/PartnerControls">15480a47-f0f1-4795-a643-bf3b2e95805c</TermId>
        </TermInfo>
      </Terms>
    </p986eefbff5f4b2788134fa6982c2730>
    <e999b8edfbce4772b22c3a8c74ff36ce xmlns="fdaf2857-34a0-4271-9efd-53feeda81814">
      <Terms xmlns="http://schemas.microsoft.com/office/infopath/2007/PartnerControls"/>
    </e999b8edfbce4772b22c3a8c74ff36ce>
    <TaxCatchAll xmlns="eaa6d935-851e-4683-8fb3-4830ef9470e6">
      <Value>68</Value>
      <Value>464</Value>
      <Value>64</Value>
      <Value>57</Value>
      <Value>1781</Value>
      <Value>353</Value>
      <Value>97</Value>
      <Value>73</Value>
      <Value>69</Value>
    </TaxCatchAll>
    <m0c14ac2d9c042e3be8883c9fd5ef198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914398da-6a81-430b-8d1c-6a7bd1227f71</TermId>
        </TermInfo>
      </Terms>
    </m0c14ac2d9c042e3be8883c9fd5ef198>
    <TaxKeywordTaxHTField xmlns="eaa6d935-851e-4683-8fb3-4830ef9470e6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14e0894c-c65f-40d3-8c04-dc2c7cb9794d</TermId>
        </TermInfo>
        <TermInfo xmlns="http://schemas.microsoft.com/office/infopath/2007/PartnerControls">
          <TermName xmlns="http://schemas.microsoft.com/office/infopath/2007/PartnerControls">template 16:9</TermName>
          <TermId xmlns="http://schemas.microsoft.com/office/infopath/2007/PartnerControls">feef3289-4d16-4292-b8f5-4aa93f02d2bc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50a0b034-169b-4062-b9b1-f0dd9c5b2843</TermId>
        </TermInfo>
      </Terms>
    </TaxKeywordTaxHTField>
    <i6d89d2a22ad4b4885b9858a4f35747a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3eaca359-c4b3-4b51-a927-e9852da92384</TermId>
        </TermInfo>
      </Terms>
    </i6d89d2a22ad4b4885b9858a4f35747a>
    <AverageRating xmlns="http://schemas.microsoft.com/sharepoint/v3" xsi:nil="true"/>
    <a9556e1ac9ee423090b285ae20260b00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Cross Sector</TermName>
          <TermId xmlns="http://schemas.microsoft.com/office/infopath/2007/PartnerControls">d51dcd69-a6f7-4fb6-bc11-144a9da6fd82</TermId>
        </TermInfo>
      </Terms>
    </a9556e1ac9ee423090b285ae20260b00>
  </documentManagement>
</p:properties>
</file>

<file path=customXml/itemProps1.xml><?xml version="1.0" encoding="utf-8"?>
<ds:datastoreItem xmlns:ds="http://schemas.openxmlformats.org/officeDocument/2006/customXml" ds:itemID="{04CCC1B3-4CD5-4833-95A6-6904C602CD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A2B00F-2F42-4EB2-981F-8323AA0E6A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daf2857-34a0-4271-9efd-53feeda81814"/>
    <ds:schemaRef ds:uri="eaa6d935-851e-4683-8fb3-4830ef9470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3044BF-A435-4394-AA7A-C500776C88E9}">
  <ds:schemaRefs>
    <ds:schemaRef ds:uri="eaa6d935-851e-4683-8fb3-4830ef9470e6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daf2857-34a0-4271-9efd-53feeda81814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1023</Words>
  <Application>Microsoft Office PowerPoint</Application>
  <PresentationFormat>Экран (16:9)</PresentationFormat>
  <Paragraphs>221</Paragraphs>
  <Slides>20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MS PGothic</vt:lpstr>
      <vt:lpstr>MS PGothic</vt:lpstr>
      <vt:lpstr>Arial</vt:lpstr>
      <vt:lpstr>Courier New</vt:lpstr>
      <vt:lpstr>Wingdings</vt:lpstr>
      <vt:lpstr>PPT Template Office 2007-2010_16-9</vt:lpstr>
      <vt:lpstr>1_PPT Template Office 2007-2010_16-9</vt:lpstr>
      <vt:lpstr>PPT Template 2007-2010_16-9</vt:lpstr>
      <vt:lpstr>1_PPT Template 2007-2010_16-9</vt:lpstr>
      <vt:lpstr>2_PPT Template Office 2007-2010_16-9</vt:lpstr>
      <vt:lpstr>3_PPT Template Office 2007-2010_16-9</vt:lpstr>
      <vt:lpstr>4_PPT Template Office 2007-2010_16-9</vt:lpstr>
      <vt:lpstr>think-cell Slide</vt:lpstr>
      <vt:lpstr>think-cell Folie</vt:lpstr>
      <vt:lpstr>Взаимоотношения потребителей и брендов: как построить сильные бренды</vt:lpstr>
      <vt:lpstr>Бренд и брендинг</vt:lpstr>
      <vt:lpstr>Что такое бренд?</vt:lpstr>
      <vt:lpstr>Что дает брендинг?</vt:lpstr>
      <vt:lpstr>ПОЧЕМУ важно концентрироваться на отношениях с потребителями?</vt:lpstr>
      <vt:lpstr>Современный подход к брендам</vt:lpstr>
      <vt:lpstr>Презентация PowerPoint</vt:lpstr>
      <vt:lpstr>Надо видеть в потребителях людей</vt:lpstr>
      <vt:lpstr>КАК мы делаем это в ГФК</vt:lpstr>
      <vt:lpstr>Новая динамика потребитель-бренд</vt:lpstr>
      <vt:lpstr>Взаимоотношения потребителей и бренда – это результат совокупности их впечатлений о вашем бренде. Взаимоотношения «Потребитель-бренд» играют важнейшую роль в формировании готовности к покупке</vt:lpstr>
      <vt:lpstr>Отношения с брендом</vt:lpstr>
      <vt:lpstr>Типы отношений</vt:lpstr>
      <vt:lpstr>ЧТО мы получим в итоге Бизнес-кейс на рынке спортивных брендов</vt:lpstr>
      <vt:lpstr>Puma и Nike (Германия)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[Subtitle of presentation]</dc:subject>
  <dc:creator/>
  <cp:keywords>PowerPoint; template; template 16:9</cp:keywords>
  <cp:lastModifiedBy/>
  <cp:revision>1</cp:revision>
  <dcterms:created xsi:type="dcterms:W3CDTF">2015-05-22T08:35:45Z</dcterms:created>
  <dcterms:modified xsi:type="dcterms:W3CDTF">2018-09-04T09:17:03Z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ients">
    <vt:lpwstr>97;#Not applicable|457da623-78f9-49de-8564-b1618c49ba59</vt:lpwstr>
  </property>
  <property fmtid="{D5CDD505-2E9C-101B-9397-08002B2CF9AE}" pid="3" name="Countries">
    <vt:lpwstr>69;#Global|3eaca359-c4b3-4b51-a927-e9852da92384</vt:lpwstr>
  </property>
  <property fmtid="{D5CDD505-2E9C-101B-9397-08002B2CF9AE}" pid="4" name="TaxKeyword">
    <vt:lpwstr>464;#template|14e0894c-c65f-40d3-8c04-dc2c7cb9794d;#353;#template 16:9|feef3289-4d16-4292-b8f5-4aa93f02d2bc;#1781;#PowerPoint|50a0b034-169b-4062-b9b1-f0dd9c5b2843</vt:lpwstr>
  </property>
  <property fmtid="{D5CDD505-2E9C-101B-9397-08002B2CF9AE}" pid="5" name="Solutions">
    <vt:lpwstr>64;#Not applicable|15480a47-f0f1-4795-a643-bf3b2e95805c</vt:lpwstr>
  </property>
  <property fmtid="{D5CDD505-2E9C-101B-9397-08002B2CF9AE}" pid="6" name="ContentTypeId">
    <vt:lpwstr>0x010100D9151DFF91B0A44197B29C020F8C642F</vt:lpwstr>
  </property>
  <property fmtid="{D5CDD505-2E9C-101B-9397-08002B2CF9AE}" pid="7" name="GfK sector">
    <vt:lpwstr>68;#Cross Sector|d51dcd69-a6f7-4fb6-bc11-144a9da6fd82</vt:lpwstr>
  </property>
  <property fmtid="{D5CDD505-2E9C-101B-9397-08002B2CF9AE}" pid="8" name="Support Services">
    <vt:lpwstr>25;#Corporate Design Guidelines|1cd61861-7629-4907-97f6-83d66b33e039</vt:lpwstr>
  </property>
  <property fmtid="{D5CDD505-2E9C-101B-9397-08002B2CF9AE}" pid="9" name="Languages">
    <vt:lpwstr>73;#English|914398da-6a81-430b-8d1c-6a7bd1227f71</vt:lpwstr>
  </property>
  <property fmtid="{D5CDD505-2E9C-101B-9397-08002B2CF9AE}" pid="10" name="Industries">
    <vt:lpwstr>57;#Not applicable|1b0d69d1-6137-41de-9ae5-e5925610d8cb</vt:lpwstr>
  </property>
  <property fmtid="{D5CDD505-2E9C-101B-9397-08002B2CF9AE}" pid="11" name="Methodology">
    <vt:lpwstr/>
  </property>
</Properties>
</file>