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5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6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7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tags/tag3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97" r:id="rId5"/>
    <p:sldMasterId id="2147483726" r:id="rId6"/>
    <p:sldMasterId id="2147483753" r:id="rId7"/>
    <p:sldMasterId id="2147483780" r:id="rId8"/>
    <p:sldMasterId id="2147483809" r:id="rId9"/>
    <p:sldMasterId id="2147483829" r:id="rId10"/>
  </p:sldMasterIdLst>
  <p:notesMasterIdLst>
    <p:notesMasterId r:id="rId21"/>
  </p:notesMasterIdLst>
  <p:handoutMasterIdLst>
    <p:handoutMasterId r:id="rId22"/>
  </p:handoutMasterIdLst>
  <p:sldIdLst>
    <p:sldId id="308" r:id="rId11"/>
    <p:sldId id="550" r:id="rId12"/>
    <p:sldId id="551" r:id="rId13"/>
    <p:sldId id="553" r:id="rId14"/>
    <p:sldId id="554" r:id="rId15"/>
    <p:sldId id="555" r:id="rId16"/>
    <p:sldId id="547" r:id="rId17"/>
    <p:sldId id="556" r:id="rId18"/>
    <p:sldId id="548" r:id="rId19"/>
    <p:sldId id="397" r:id="rId20"/>
  </p:sldIdLst>
  <p:sldSz cx="9144000" cy="5143500" type="screen16x9"/>
  <p:notesSz cx="6797675" cy="9928225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1">
          <p15:clr>
            <a:srgbClr val="A4A3A4"/>
          </p15:clr>
        </p15:guide>
        <p15:guide id="2" orient="horz" pos="3026">
          <p15:clr>
            <a:srgbClr val="A4A3A4"/>
          </p15:clr>
        </p15:guide>
        <p15:guide id="3" orient="horz" pos="3117">
          <p15:clr>
            <a:srgbClr val="A4A3A4"/>
          </p15:clr>
        </p15:guide>
        <p15:guide id="4" orient="horz" pos="577">
          <p15:clr>
            <a:srgbClr val="A4A3A4"/>
          </p15:clr>
        </p15:guide>
        <p15:guide id="5" orient="horz" pos="2618">
          <p15:clr>
            <a:srgbClr val="A4A3A4"/>
          </p15:clr>
        </p15:guide>
        <p15:guide id="6" orient="horz" pos="2527">
          <p15:clr>
            <a:srgbClr val="A4A3A4"/>
          </p15:clr>
        </p15:guide>
        <p15:guide id="7" orient="horz" pos="2119">
          <p15:clr>
            <a:srgbClr val="A4A3A4"/>
          </p15:clr>
        </p15:guide>
        <p15:guide id="8" orient="horz" pos="2028">
          <p15:clr>
            <a:srgbClr val="A4A3A4"/>
          </p15:clr>
        </p15:guide>
        <p15:guide id="9" orient="horz" pos="1620">
          <p15:clr>
            <a:srgbClr val="A4A3A4"/>
          </p15:clr>
        </p15:guide>
        <p15:guide id="10" orient="horz" pos="1529">
          <p15:clr>
            <a:srgbClr val="A4A3A4"/>
          </p15:clr>
        </p15:guide>
        <p15:guide id="11" orient="horz" pos="1121">
          <p15:clr>
            <a:srgbClr val="A4A3A4"/>
          </p15:clr>
        </p15:guide>
        <p15:guide id="12" orient="horz" pos="1030">
          <p15:clr>
            <a:srgbClr val="A4A3A4"/>
          </p15:clr>
        </p15:guide>
        <p15:guide id="13" orient="horz" pos="486">
          <p15:clr>
            <a:srgbClr val="A4A3A4"/>
          </p15:clr>
        </p15:guide>
        <p15:guide id="14" orient="horz" pos="804">
          <p15:clr>
            <a:srgbClr val="A4A3A4"/>
          </p15:clr>
        </p15:guide>
        <p15:guide id="15" orient="horz" pos="123">
          <p15:clr>
            <a:srgbClr val="A4A3A4"/>
          </p15:clr>
        </p15:guide>
        <p15:guide id="16" orient="horz" pos="894">
          <p15:clr>
            <a:srgbClr val="A4A3A4"/>
          </p15:clr>
        </p15:guide>
        <p15:guide id="17" pos="2835">
          <p15:clr>
            <a:srgbClr val="A4A3A4"/>
          </p15:clr>
        </p15:guide>
        <p15:guide id="18" pos="2925">
          <p15:clr>
            <a:srgbClr val="A4A3A4"/>
          </p15:clr>
        </p15:guide>
        <p15:guide id="19" pos="3742">
          <p15:clr>
            <a:srgbClr val="A4A3A4"/>
          </p15:clr>
        </p15:guide>
        <p15:guide id="20" pos="3833">
          <p15:clr>
            <a:srgbClr val="A4A3A4"/>
          </p15:clr>
        </p15:guide>
        <p15:guide id="21" pos="4649">
          <p15:clr>
            <a:srgbClr val="A4A3A4"/>
          </p15:clr>
        </p15:guide>
        <p15:guide id="22" pos="4740">
          <p15:clr>
            <a:srgbClr val="A4A3A4"/>
          </p15:clr>
        </p15:guide>
        <p15:guide id="23" pos="2018">
          <p15:clr>
            <a:srgbClr val="A4A3A4"/>
          </p15:clr>
        </p15:guide>
        <p15:guide id="24" pos="1746">
          <p15:clr>
            <a:srgbClr val="A4A3A4"/>
          </p15:clr>
        </p15:guide>
        <p15:guide id="25" pos="1111">
          <p15:clr>
            <a:srgbClr val="A4A3A4"/>
          </p15:clr>
        </p15:guide>
        <p15:guide id="26" pos="1020">
          <p15:clr>
            <a:srgbClr val="A4A3A4"/>
          </p15:clr>
        </p15:guide>
        <p15:guide id="27" pos="204">
          <p15:clr>
            <a:srgbClr val="A4A3A4"/>
          </p15:clr>
        </p15:guide>
        <p15:guide id="28" pos="5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939">
          <p15:clr>
            <a:srgbClr val="A4A3A4"/>
          </p15:clr>
        </p15:guide>
        <p15:guide id="2" orient="horz" pos="495">
          <p15:clr>
            <a:srgbClr val="A4A3A4"/>
          </p15:clr>
        </p15:guide>
        <p15:guide id="3" pos="281">
          <p15:clr>
            <a:srgbClr val="A4A3A4"/>
          </p15:clr>
        </p15:guide>
        <p15:guide id="4" pos="40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15FB49-3FBE-41CF-8DFC-A938FE5134F0}">
  <a:tblStyle styleId="{C115FB49-3FBE-41CF-8DFC-A938FE5134F0}" styleName="GfK Group Tabe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 cmpd="sng">
              <a:solidFill>
                <a:schemeClr val="lt2"/>
              </a:solidFill>
              <a:prstDash val="dash"/>
            </a:ln>
          </a:top>
          <a:bottom>
            <a:ln w="6350" cmpd="sng">
              <a:solidFill>
                <a:schemeClr val="lt2"/>
              </a:solidFill>
              <a:prstDash val="dash"/>
            </a:ln>
          </a:bottom>
          <a:insideH>
            <a:ln w="6350" cmpd="sng">
              <a:solidFill>
                <a:schemeClr val="lt2"/>
              </a:solidFill>
              <a:prstDash val="dash"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V>
      <a:tcStyle>
        <a:tcBdr/>
        <a:fill>
          <a:solidFill>
            <a:srgbClr val="E8E7E6"/>
          </a:solidFill>
        </a:fill>
      </a:tcStyle>
    </a:band1V>
    <a:lastCol>
      <a:tcStyle>
        <a:tcBdr/>
        <a:fill>
          <a:solidFill>
            <a:srgbClr val="E8E7E6"/>
          </a:solidFill>
        </a:fill>
      </a:tcStyle>
    </a:lastCol>
    <a:firstCol>
      <a:tcStyle>
        <a:tcBdr/>
        <a:fill>
          <a:solidFill>
            <a:srgbClr val="E8E7E6"/>
          </a:solidFill>
        </a:fill>
      </a:tcStyle>
    </a:firstCol>
    <a:lastRow>
      <a:tcTxStyle b="on"/>
      <a:tcStyle>
        <a:tcBdr>
          <a:top>
            <a:ln w="9525" cmpd="sng">
              <a:solidFill>
                <a:schemeClr val="dk1"/>
              </a:solidFill>
            </a:ln>
          </a:top>
          <a:bottom>
            <a:ln w="9525" cmpd="sng">
              <a:solidFill>
                <a:schemeClr val="dk1"/>
              </a:solidFill>
            </a:ln>
          </a:bottom>
        </a:tcBdr>
      </a:tcStyle>
    </a:lastRow>
    <a:firstRow>
      <a:tcTxStyle b="on"/>
      <a:tcStyle>
        <a:tcBdr>
          <a:top>
            <a:ln>
              <a:noFill/>
            </a:ln>
          </a:top>
          <a:bottom>
            <a:ln w="9525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4" autoAdjust="0"/>
    <p:restoredTop sz="97158" autoAdjust="0"/>
  </p:normalViewPr>
  <p:slideViewPr>
    <p:cSldViewPr showGuides="1">
      <p:cViewPr varScale="1">
        <p:scale>
          <a:sx n="106" d="100"/>
          <a:sy n="106" d="100"/>
        </p:scale>
        <p:origin x="960" y="77"/>
      </p:cViewPr>
      <p:guideLst>
        <p:guide orient="horz" pos="2981"/>
        <p:guide orient="horz" pos="3026"/>
        <p:guide orient="horz" pos="3117"/>
        <p:guide orient="horz" pos="577"/>
        <p:guide orient="horz" pos="2618"/>
        <p:guide orient="horz" pos="2527"/>
        <p:guide orient="horz" pos="2119"/>
        <p:guide orient="horz" pos="2028"/>
        <p:guide orient="horz" pos="1620"/>
        <p:guide orient="horz" pos="1529"/>
        <p:guide orient="horz" pos="1121"/>
        <p:guide orient="horz" pos="1030"/>
        <p:guide orient="horz" pos="486"/>
        <p:guide orient="horz" pos="804"/>
        <p:guide orient="horz" pos="123"/>
        <p:guide orient="horz" pos="894"/>
        <p:guide pos="2835"/>
        <p:guide pos="2925"/>
        <p:guide pos="3742"/>
        <p:guide pos="3833"/>
        <p:guide pos="4649"/>
        <p:guide pos="4740"/>
        <p:guide pos="2018"/>
        <p:guide pos="1746"/>
        <p:guide pos="1111"/>
        <p:guide pos="1020"/>
        <p:guide pos="204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188"/>
    </p:cViewPr>
  </p:sorterViewPr>
  <p:notesViewPr>
    <p:cSldViewPr showGuides="1">
      <p:cViewPr>
        <p:scale>
          <a:sx n="100" d="100"/>
          <a:sy n="100" d="100"/>
        </p:scale>
        <p:origin x="-3258" y="258"/>
      </p:cViewPr>
      <p:guideLst>
        <p:guide orient="horz" pos="5939"/>
        <p:guide orient="horz" pos="495"/>
        <p:guide pos="281"/>
        <p:guide pos="40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ags" Target="tags/tag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922419" y="194777"/>
            <a:ext cx="432283" cy="4323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46088" y="9429446"/>
            <a:ext cx="4969029" cy="288046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GfK</a:t>
            </a:r>
            <a:r>
              <a:rPr lang="en-US" dirty="0"/>
              <a:t> </a:t>
            </a:r>
            <a:fld id="{C8998D9E-49B2-4097-B552-57EEB9E5A717}" type="datetime4">
              <a:rPr lang="en-US" smtClean="0"/>
              <a:t>September 4, 2018</a:t>
            </a:fld>
            <a:r>
              <a:rPr lang="en-US" dirty="0" smtClean="0"/>
              <a:t> </a:t>
            </a:r>
            <a:r>
              <a:rPr lang="en-US" dirty="0"/>
              <a:t>| Title of </a:t>
            </a: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gray">
          <a:xfrm>
            <a:off x="5703157" y="9429446"/>
            <a:ext cx="648090" cy="288086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r"/>
            <a:fld id="{CA005866-F985-470A-86CC-2BB4A48D5BA8}" type="slidenum">
              <a:rPr lang="de-DE" sz="800" smtClean="0">
                <a:solidFill>
                  <a:schemeClr val="bg2"/>
                </a:solidFill>
              </a:rPr>
              <a:pPr lvl="0" algn="r"/>
              <a:t>‹#›</a:t>
            </a:fld>
            <a:endParaRPr lang="de-DE" sz="8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3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446088" y="787400"/>
            <a:ext cx="5905500" cy="3322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46088" y="4315919"/>
            <a:ext cx="5905500" cy="4825441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088" y="9429446"/>
            <a:ext cx="4969029" cy="288046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GfK</a:t>
            </a:r>
            <a:r>
              <a:rPr lang="en-US" dirty="0"/>
              <a:t> </a:t>
            </a:r>
            <a:fld id="{0B798607-B8D6-44E8-B6BA-DA2D673578FB}" type="datetime4">
              <a:rPr lang="en-US" smtClean="0"/>
              <a:t>September 4, 2018</a:t>
            </a:fld>
            <a:r>
              <a:rPr lang="en-US" dirty="0" smtClean="0"/>
              <a:t> </a:t>
            </a:r>
            <a:r>
              <a:rPr lang="en-US" dirty="0"/>
              <a:t>| Title of </a:t>
            </a: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gray">
          <a:xfrm>
            <a:off x="5703157" y="9429446"/>
            <a:ext cx="648090" cy="288086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r"/>
            <a:fld id="{CA005866-F985-470A-86CC-2BB4A48D5BA8}" type="slidenum">
              <a:rPr lang="de-DE" sz="800" smtClean="0">
                <a:solidFill>
                  <a:schemeClr val="bg2"/>
                </a:solidFill>
              </a:rPr>
              <a:pPr lvl="0" algn="r"/>
              <a:t>‹#›</a:t>
            </a:fld>
            <a:endParaRPr lang="de-DE" sz="8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300"/>
      </a:spcBef>
      <a:spcAft>
        <a:spcPts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576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576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576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77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/>
          <a:lstStyle/>
          <a:p>
            <a:r>
              <a:rPr lang="en-US" sz="80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2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Таким образом, новый статус</a:t>
            </a:r>
            <a:r>
              <a:rPr lang="ru-RU" baseline="0" dirty="0" smtClean="0"/>
              <a:t> потребителя, его мобильность, высокий темп жизни, новые технологии диктуют свои законы: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/>
          <a:lstStyle/>
          <a:p>
            <a:r>
              <a:rPr lang="en-US" sz="80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3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6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49899" y="0"/>
            <a:ext cx="2946189" cy="4963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 defTabSz="449892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1pPr>
            <a:lvl2pPr marL="743990" indent="-286150" defTabSz="449892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2pPr>
            <a:lvl3pPr marL="1144600" indent="-228920" defTabSz="449892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3pPr>
            <a:lvl4pPr marL="1602440" indent="-228920" defTabSz="449892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4pPr>
            <a:lvl5pPr marL="2060280" indent="-228920" defTabSz="449892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5pPr>
            <a:lvl6pPr marL="2518120" indent="-228920" defTabSz="449892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6pPr>
            <a:lvl7pPr marL="2975961" indent="-228920" defTabSz="449892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7pPr>
            <a:lvl8pPr marL="3433801" indent="-228920" defTabSz="449892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8pPr>
            <a:lvl9pPr marL="3891641" indent="-228920" defTabSz="449892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600" dirty="0" smtClean="0">
                <a:latin typeface="Arial Unicode MS" pitchFamily="34" charset="-128"/>
              </a:rPr>
              <a:t>13.08.2007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157699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892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1pPr>
            <a:lvl2pPr marL="743990" indent="-286150" defTabSz="449892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2pPr>
            <a:lvl3pPr marL="1144600" indent="-228920" defTabSz="449892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3pPr>
            <a:lvl4pPr marL="1602440" indent="-228920" defTabSz="449892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4pPr>
            <a:lvl5pPr marL="2060280" indent="-228920" defTabSz="449892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5pPr>
            <a:lvl6pPr marL="2518120" indent="-228920" defTabSz="449892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6pPr>
            <a:lvl7pPr marL="2975961" indent="-228920" defTabSz="449892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7pPr>
            <a:lvl8pPr marL="3433801" indent="-228920" defTabSz="449892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8pPr>
            <a:lvl9pPr marL="3891641" indent="-228920" defTabSz="449892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8073779A-E4EF-41F8-B739-788AAD2D9F8F}" type="slidenum">
              <a:rPr lang="en-US" sz="600" smtClean="0">
                <a:latin typeface="Arial Unicode MS" pitchFamily="34" charset="-128"/>
              </a:rPr>
              <a:pPr>
                <a:spcBef>
                  <a:spcPct val="0"/>
                </a:spcBef>
              </a:pPr>
              <a:t>4</a:t>
            </a:fld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157700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2946189" cy="4963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 defTabSz="449892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1pPr>
            <a:lvl2pPr marL="743990" indent="-286150" defTabSz="449892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2pPr>
            <a:lvl3pPr marL="1144600" indent="-228920" defTabSz="449892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3pPr>
            <a:lvl4pPr marL="1602440" indent="-228920" defTabSz="449892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4pPr>
            <a:lvl5pPr marL="2060280" indent="-228920" defTabSz="449892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5pPr>
            <a:lvl6pPr marL="2518120" indent="-228920" defTabSz="449892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6pPr>
            <a:lvl7pPr marL="2975961" indent="-228920" defTabSz="449892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7pPr>
            <a:lvl8pPr marL="3433801" indent="-228920" defTabSz="449892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8pPr>
            <a:lvl9pPr marL="3891641" indent="-228920" defTabSz="449892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600" dirty="0" err="1" smtClean="0">
                <a:latin typeface="Arial Unicode MS" pitchFamily="34" charset="-128"/>
              </a:rPr>
              <a:t>Autor</a:t>
            </a:r>
            <a:r>
              <a:rPr lang="en-US" sz="600" dirty="0" smtClean="0">
                <a:latin typeface="Arial Unicode MS" pitchFamily="34" charset="-128"/>
              </a:rPr>
              <a:t> / </a:t>
            </a:r>
            <a:r>
              <a:rPr lang="en-US" sz="600" dirty="0" err="1" smtClean="0">
                <a:latin typeface="Arial Unicode MS" pitchFamily="34" charset="-128"/>
              </a:rPr>
              <a:t>Thema</a:t>
            </a:r>
            <a:r>
              <a:rPr lang="en-US" sz="600" dirty="0" smtClean="0">
                <a:latin typeface="Arial Unicode MS" pitchFamily="34" charset="-128"/>
              </a:rPr>
              <a:t> der </a:t>
            </a:r>
            <a:r>
              <a:rPr lang="en-US" sz="600" dirty="0" err="1" smtClean="0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157704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5" name="Rectangle 9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0204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Таким образом, новый статус</a:t>
            </a:r>
            <a:r>
              <a:rPr lang="ru-RU" baseline="0" dirty="0" smtClean="0"/>
              <a:t> потребителя, его мобильность, высокий темп жизни, новые технологии диктуют свои законы: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/>
          <a:lstStyle/>
          <a:p>
            <a:r>
              <a:rPr lang="en-US" sz="80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6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33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/>
          <a:lstStyle/>
          <a:p>
            <a:r>
              <a:rPr lang="en-US" sz="800" dirty="0" smtClean="0">
                <a:solidFill>
                  <a:schemeClr val="bg2"/>
                </a:solidFill>
                <a:latin typeface="Arial" pitchFamily="34" charset="0"/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pPr/>
              <a:t>7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28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Таким образом, новый статус</a:t>
            </a:r>
            <a:r>
              <a:rPr lang="ru-RU" baseline="0" dirty="0" smtClean="0"/>
              <a:t> потребителя, его мобильность, высокий темп жизни, новые технологии диктуют свои законы: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/>
          <a:lstStyle/>
          <a:p>
            <a:r>
              <a:rPr lang="en-US" sz="80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8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3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  <a:ln/>
        </p:spPr>
        <p:txBody>
          <a:bodyPr/>
          <a:lstStyle/>
          <a:p>
            <a:fld id="{B30B5958-333F-450F-958E-87D471B6D96F}" type="slidenum">
              <a:rPr lang="en-US" smtClean="0">
                <a:latin typeface="Arial" pitchFamily="34" charset="0"/>
              </a:rPr>
              <a:pPr/>
              <a:t>9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6125"/>
            <a:ext cx="6613525" cy="3721100"/>
          </a:xfrm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6"/>
            <a:ext cx="4984750" cy="44672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3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849" y="1779587"/>
            <a:ext cx="8496301" cy="1008193"/>
          </a:xfrm>
        </p:spPr>
        <p:txBody>
          <a:bodyPr anchor="b"/>
          <a:lstStyle>
            <a:lvl1pPr>
              <a:defRPr sz="3600" b="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49" y="2859790"/>
            <a:ext cx="8496302" cy="1151823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subtitle of presentation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850" y="4588060"/>
            <a:ext cx="849630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109560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20"/>
            <a:ext cx="8497180" cy="28804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add source information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0" y="1275570"/>
            <a:ext cx="2735703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03809" y="1276350"/>
            <a:ext cx="2736381" cy="345598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6084210" y="1276350"/>
            <a:ext cx="2736380" cy="345598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21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1580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20"/>
            <a:ext cx="8497180" cy="28804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0" y="1275570"/>
            <a:ext cx="2735703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03809" y="1276350"/>
            <a:ext cx="2736381" cy="345598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6084210" y="1276350"/>
            <a:ext cx="2736380" cy="345598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859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2432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3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23411" y="1275570"/>
            <a:ext cx="201628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2483711" y="1275570"/>
            <a:ext cx="2016279" cy="345598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644010" y="1275570"/>
            <a:ext cx="2016280" cy="345520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804310" y="1275570"/>
            <a:ext cx="2016280" cy="345442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637717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0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23411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644010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67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9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915989"/>
            <a:ext cx="8496299" cy="20142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49927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 and tex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15989"/>
            <a:ext cx="8496299" cy="20161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2462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15988"/>
            <a:ext cx="8496300" cy="2016125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48354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[name]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81066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[name]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1763688" y="307582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84888" y="307629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73334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63765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23411" y="1275570"/>
            <a:ext cx="201628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2483711" y="1275570"/>
            <a:ext cx="2016279" cy="345598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644010" y="1275570"/>
            <a:ext cx="2016280" cy="345520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804310" y="1275570"/>
            <a:ext cx="2016280" cy="345442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add source information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1279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410" y="987425"/>
            <a:ext cx="8497180" cy="1944688"/>
          </a:xfrm>
        </p:spPr>
        <p:txBody>
          <a:bodyPr anchor="b"/>
          <a:lstStyle>
            <a:lvl1pPr>
              <a:defRPr sz="360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6"/>
            <a:ext cx="8496944" cy="21602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63943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4060"/>
            <a:ext cx="8496300" cy="144462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</p:spTree>
    <p:extLst>
      <p:ext uri="{BB962C8B-B14F-4D97-AF65-F5344CB8AC3E}">
        <p14:creationId xmlns:p14="http://schemas.microsoft.com/office/powerpoint/2010/main" val="336667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4060"/>
            <a:ext cx="8496300" cy="144462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3851" y="915521"/>
            <a:ext cx="417671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 bwMode="gray">
          <a:xfrm>
            <a:off x="4644012" y="915521"/>
            <a:ext cx="417671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585206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1"/>
            <a:ext cx="8496300" cy="108347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78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849" y="1779587"/>
            <a:ext cx="8496301" cy="1008193"/>
          </a:xfrm>
        </p:spPr>
        <p:txBody>
          <a:bodyPr anchor="b"/>
          <a:lstStyle>
            <a:lvl1pPr>
              <a:defRPr sz="3600" b="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49" y="2859790"/>
            <a:ext cx="8496302" cy="1151823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subtitle of presentation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61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987530"/>
            <a:ext cx="8496740" cy="3960707"/>
          </a:xfrm>
        </p:spPr>
        <p:txBody>
          <a:bodyPr/>
          <a:lstStyle/>
          <a:p>
            <a:r>
              <a:rPr lang="en-US" dirty="0" smtClean="0"/>
              <a:t>Click to the symbol to add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430" y="1779588"/>
            <a:ext cx="8209140" cy="1008193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871" y="2859790"/>
            <a:ext cx="8209684" cy="1152160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2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2571750"/>
            <a:ext cx="8497180" cy="21603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symbol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a </a:t>
            </a:r>
            <a:r>
              <a:rPr lang="de-DE" dirty="0" err="1" smtClean="0"/>
              <a:t>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410" y="915520"/>
            <a:ext cx="8497180" cy="1008140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410" y="1995670"/>
            <a:ext cx="8497180" cy="432060"/>
          </a:xfrm>
        </p:spPr>
        <p:txBody>
          <a:bodyPr tIns="0"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34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8496000" algn="r"/>
              </a:tabLst>
              <a:defRPr sz="1800">
                <a:solidFill>
                  <a:schemeClr val="tx1"/>
                </a:solidFill>
              </a:defRPr>
            </a:lvl1pPr>
            <a:lvl2pPr marL="358775" indent="0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None/>
              <a:tabLst>
                <a:tab pos="8280000" algn="r"/>
              </a:tabLst>
              <a:defRPr sz="1800">
                <a:solidFill>
                  <a:schemeClr val="bg2"/>
                </a:solidFill>
              </a:defRPr>
            </a:lvl2pPr>
            <a:lvl3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3pPr>
            <a:lvl4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5pPr>
            <a:lvl6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agenda</a:t>
            </a:r>
          </a:p>
        </p:txBody>
      </p:sp>
    </p:spTree>
    <p:extLst>
      <p:ext uri="{BB962C8B-B14F-4D97-AF65-F5344CB8AC3E}">
        <p14:creationId xmlns:p14="http://schemas.microsoft.com/office/powerpoint/2010/main" val="2921201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662"/>
            <a:ext cx="8497180" cy="1439810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 for divider slide</a:t>
            </a: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0"/>
            <a:ext cx="9144000" cy="16351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74"/>
            <a:ext cx="9144000" cy="16350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588"/>
            <a:ext cx="8496418" cy="1439862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 for divider slide</a:t>
            </a:r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323410" y="1779662"/>
            <a:ext cx="8497134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323410" y="3147814"/>
            <a:ext cx="8496118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43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add source information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0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23411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644010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594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9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96388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0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23410" y="1275570"/>
            <a:ext cx="849674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21"/>
            <a:ext cx="8497180" cy="2880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4803552"/>
            <a:ext cx="8496418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1076699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569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20"/>
            <a:ext cx="8497180" cy="28804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0" y="1275570"/>
            <a:ext cx="2735703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03809" y="1276350"/>
            <a:ext cx="2736381" cy="345598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6084210" y="1276350"/>
            <a:ext cx="2736380" cy="345598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33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2762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4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23411" y="1275570"/>
            <a:ext cx="201628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2483711" y="1275570"/>
            <a:ext cx="2016279" cy="345598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644010" y="1275570"/>
            <a:ext cx="2016280" cy="345520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804310" y="1275570"/>
            <a:ext cx="2016280" cy="345442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190520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0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23411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644010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597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15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915989"/>
            <a:ext cx="8496299" cy="20142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3463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 and tex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15989"/>
            <a:ext cx="8496299" cy="20161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9018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15988"/>
            <a:ext cx="8496300" cy="2016125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2304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87314"/>
            <a:ext cx="5794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13"/>
          <p:cNvSpPr/>
          <p:nvPr userDrawn="1"/>
        </p:nvSpPr>
        <p:spPr bwMode="gray">
          <a:xfrm>
            <a:off x="396320" y="494808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/>
            <a:r>
              <a:rPr lang="en-US" sz="800" dirty="0" smtClean="0">
                <a:solidFill>
                  <a:srgbClr val="8E8581"/>
                </a:solidFill>
              </a:rPr>
              <a:t>© GfK </a:t>
            </a:r>
            <a:r>
              <a:rPr lang="ru-RU" sz="800" dirty="0" smtClean="0">
                <a:solidFill>
                  <a:srgbClr val="8E8581"/>
                </a:solidFill>
              </a:rPr>
              <a:t>2018</a:t>
            </a:r>
            <a:r>
              <a:rPr lang="en-US" sz="800" dirty="0" smtClean="0">
                <a:solidFill>
                  <a:srgbClr val="8E8581"/>
                </a:solidFill>
              </a:rPr>
              <a:t> |</a:t>
            </a:r>
            <a:r>
              <a:rPr lang="ru-RU" sz="800" dirty="0" smtClean="0">
                <a:solidFill>
                  <a:srgbClr val="8E8581"/>
                </a:solidFill>
              </a:rPr>
              <a:t> Москва</a:t>
            </a:r>
            <a:endParaRPr lang="en-US" sz="800" dirty="0" smtClean="0">
              <a:solidFill>
                <a:srgbClr val="8E8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4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[name]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3780143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[name]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1763688" y="307582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84888" y="307629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428398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410" y="987425"/>
            <a:ext cx="8497180" cy="1944688"/>
          </a:xfrm>
        </p:spPr>
        <p:txBody>
          <a:bodyPr anchor="b"/>
          <a:lstStyle>
            <a:lvl1pPr>
              <a:defRPr sz="360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23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849" y="1779587"/>
            <a:ext cx="8496301" cy="1008193"/>
          </a:xfrm>
        </p:spPr>
        <p:txBody>
          <a:bodyPr anchor="b"/>
          <a:lstStyle>
            <a:lvl1pPr>
              <a:defRPr sz="3600" b="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49" y="2859790"/>
            <a:ext cx="8496302" cy="1151823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subtitle of presentation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04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987530"/>
            <a:ext cx="8496740" cy="3960707"/>
          </a:xfrm>
        </p:spPr>
        <p:txBody>
          <a:bodyPr/>
          <a:lstStyle/>
          <a:p>
            <a:r>
              <a:rPr lang="en-US" dirty="0" smtClean="0"/>
              <a:t>Click to the symbol to add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430" y="1779588"/>
            <a:ext cx="8209140" cy="1008193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871" y="2859790"/>
            <a:ext cx="8209684" cy="1152160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3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2571750"/>
            <a:ext cx="8497180" cy="21603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symbol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a </a:t>
            </a:r>
            <a:r>
              <a:rPr lang="de-DE" dirty="0" err="1" smtClean="0"/>
              <a:t>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410" y="915520"/>
            <a:ext cx="8497180" cy="1008140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410" y="1995670"/>
            <a:ext cx="8497180" cy="432060"/>
          </a:xfrm>
        </p:spPr>
        <p:txBody>
          <a:bodyPr tIns="0"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61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8496000" algn="r"/>
              </a:tabLst>
              <a:defRPr sz="1800">
                <a:solidFill>
                  <a:schemeClr val="tx1"/>
                </a:solidFill>
              </a:defRPr>
            </a:lvl1pPr>
            <a:lvl2pPr marL="358775" indent="0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None/>
              <a:tabLst>
                <a:tab pos="8280000" algn="r"/>
              </a:tabLst>
              <a:defRPr sz="1800">
                <a:solidFill>
                  <a:schemeClr val="bg2"/>
                </a:solidFill>
              </a:defRPr>
            </a:lvl2pPr>
            <a:lvl3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3pPr>
            <a:lvl4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5pPr>
            <a:lvl6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agenda</a:t>
            </a:r>
          </a:p>
        </p:txBody>
      </p:sp>
    </p:spTree>
    <p:extLst>
      <p:ext uri="{BB962C8B-B14F-4D97-AF65-F5344CB8AC3E}">
        <p14:creationId xmlns:p14="http://schemas.microsoft.com/office/powerpoint/2010/main" val="77788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662"/>
            <a:ext cx="8497180" cy="1439810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 for divider slide</a:t>
            </a: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0"/>
            <a:ext cx="9144000" cy="16351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19" descr="C:\Users\arfedot\Desktop\Celebrating25year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410" y="195420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95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74"/>
            <a:ext cx="9144000" cy="16350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588"/>
            <a:ext cx="8496418" cy="1439862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 for divider slide</a:t>
            </a:r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323410" y="1779662"/>
            <a:ext cx="8497134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323410" y="3147814"/>
            <a:ext cx="8496118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5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8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915989"/>
            <a:ext cx="8496299" cy="20142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6991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37798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5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23410" y="1275570"/>
            <a:ext cx="849674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21"/>
            <a:ext cx="8497180" cy="2880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4803552"/>
            <a:ext cx="8496418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94999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2097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20"/>
            <a:ext cx="8497180" cy="28804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0" y="1275570"/>
            <a:ext cx="2735703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03809" y="1276350"/>
            <a:ext cx="2736381" cy="345598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6084210" y="1276350"/>
            <a:ext cx="2736380" cy="345598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014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80733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9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23411" y="1275570"/>
            <a:ext cx="201628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2483711" y="1275570"/>
            <a:ext cx="2016279" cy="345598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644010" y="1275570"/>
            <a:ext cx="2016280" cy="345520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804310" y="1275570"/>
            <a:ext cx="2016280" cy="345442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424061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0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23411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644010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122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32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915989"/>
            <a:ext cx="8496299" cy="20142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9841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 and tex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15989"/>
            <a:ext cx="8496299" cy="20161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9840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15988"/>
            <a:ext cx="8496300" cy="2016125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43710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[name]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219272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 and tex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15989"/>
            <a:ext cx="8496299" cy="20161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170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[name]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1763688" y="307582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84888" y="307629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72983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410" y="987425"/>
            <a:ext cx="8497180" cy="1944688"/>
          </a:xfrm>
        </p:spPr>
        <p:txBody>
          <a:bodyPr anchor="b"/>
          <a:lstStyle>
            <a:lvl1pPr>
              <a:defRPr sz="360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8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2" name="VCT_Marker_ID_2" hidden="1"/>
          <p:cNvSpPr/>
          <p:nvPr userDrawn="1">
            <p:custDataLst>
              <p:tags r:id="rId1"/>
            </p:custDataLst>
          </p:nvPr>
        </p:nvSpPr>
        <p:spPr>
          <a:xfrm>
            <a:off x="5916969" y="195263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a-Latn" dirty="0" smtClean="0">
                <a:solidFill>
                  <a:srgbClr val="000000"/>
                </a:solidFill>
              </a:rPr>
              <a:t>Marker</a:t>
            </a:r>
            <a:endParaRPr lang="la-Lat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8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3775"/>
            <a:ext cx="8496300" cy="144462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</p:spTree>
    <p:extLst>
      <p:ext uri="{BB962C8B-B14F-4D97-AF65-F5344CB8AC3E}">
        <p14:creationId xmlns:p14="http://schemas.microsoft.com/office/powerpoint/2010/main" val="338935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15988"/>
            <a:ext cx="8496300" cy="2016125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0122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[name]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338117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[name]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1763688" y="307582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smtClean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84888" y="307629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3546540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410" y="987425"/>
            <a:ext cx="8497180" cy="1944688"/>
          </a:xfrm>
        </p:spPr>
        <p:txBody>
          <a:bodyPr anchor="b"/>
          <a:lstStyle>
            <a:lvl1pPr>
              <a:defRPr sz="360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Thank you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6"/>
            <a:ext cx="8496944" cy="21602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368879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987530"/>
            <a:ext cx="8496740" cy="3960707"/>
          </a:xfrm>
        </p:spPr>
        <p:txBody>
          <a:bodyPr/>
          <a:lstStyle/>
          <a:p>
            <a:r>
              <a:rPr lang="en-US" dirty="0" smtClean="0"/>
              <a:t>Click to the symbol to add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430" y="1779588"/>
            <a:ext cx="8209140" cy="1008193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871" y="2859790"/>
            <a:ext cx="8209684" cy="1152160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1" y="4588030"/>
            <a:ext cx="820914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409258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849" y="1779587"/>
            <a:ext cx="8496301" cy="1008193"/>
          </a:xfrm>
        </p:spPr>
        <p:txBody>
          <a:bodyPr anchor="b"/>
          <a:lstStyle>
            <a:lvl1pPr>
              <a:defRPr sz="3600" b="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49" y="2859790"/>
            <a:ext cx="8496302" cy="1151823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subtitle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7781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987530"/>
            <a:ext cx="8496740" cy="3960707"/>
          </a:xfrm>
        </p:spPr>
        <p:txBody>
          <a:bodyPr/>
          <a:lstStyle/>
          <a:p>
            <a:r>
              <a:rPr lang="en-US" dirty="0" smtClean="0"/>
              <a:t>Click to the symbol to add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430" y="1779588"/>
            <a:ext cx="8209140" cy="1008193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871" y="2859790"/>
            <a:ext cx="8209684" cy="1152160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9" name="Rechteck 13"/>
          <p:cNvSpPr/>
          <p:nvPr userDrawn="1"/>
        </p:nvSpPr>
        <p:spPr bwMode="gray">
          <a:xfrm>
            <a:off x="396320" y="494808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/>
            <a:r>
              <a:rPr lang="en-US" sz="800" dirty="0" smtClean="0">
                <a:solidFill>
                  <a:srgbClr val="8E8581"/>
                </a:solidFill>
              </a:rPr>
              <a:t>© GfK </a:t>
            </a:r>
            <a:r>
              <a:rPr lang="ru-RU" sz="800" dirty="0" smtClean="0">
                <a:solidFill>
                  <a:srgbClr val="8E8581"/>
                </a:solidFill>
              </a:rPr>
              <a:t>2016</a:t>
            </a:r>
            <a:r>
              <a:rPr lang="en-US" sz="800" dirty="0" smtClean="0">
                <a:solidFill>
                  <a:srgbClr val="8E8581"/>
                </a:solidFill>
              </a:rPr>
              <a:t> | </a:t>
            </a:r>
            <a:r>
              <a:rPr lang="ru-RU" sz="800" dirty="0" smtClean="0">
                <a:solidFill>
                  <a:srgbClr val="8E8581"/>
                </a:solidFill>
              </a:rPr>
              <a:t>Москва</a:t>
            </a:r>
            <a:endParaRPr lang="en-US" sz="800" dirty="0" smtClean="0">
              <a:solidFill>
                <a:srgbClr val="8E8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71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2571750"/>
            <a:ext cx="8497180" cy="21603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symbol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a </a:t>
            </a:r>
            <a:r>
              <a:rPr lang="de-DE" dirty="0" err="1" smtClean="0"/>
              <a:t>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410" y="915520"/>
            <a:ext cx="8497180" cy="1008140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410" y="1995670"/>
            <a:ext cx="8497180" cy="432060"/>
          </a:xfrm>
        </p:spPr>
        <p:txBody>
          <a:bodyPr tIns="0"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9" name="Rechteck 13"/>
          <p:cNvSpPr/>
          <p:nvPr userDrawn="1"/>
        </p:nvSpPr>
        <p:spPr bwMode="gray">
          <a:xfrm>
            <a:off x="396320" y="494808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/>
            <a:r>
              <a:rPr lang="en-US" sz="800" dirty="0" smtClean="0">
                <a:solidFill>
                  <a:srgbClr val="8E8581"/>
                </a:solidFill>
              </a:rPr>
              <a:t>© GfK </a:t>
            </a:r>
            <a:r>
              <a:rPr lang="ru-RU" sz="800" dirty="0" smtClean="0">
                <a:solidFill>
                  <a:srgbClr val="8E8581"/>
                </a:solidFill>
              </a:rPr>
              <a:t>2016</a:t>
            </a:r>
            <a:r>
              <a:rPr lang="en-US" sz="800" dirty="0" smtClean="0">
                <a:solidFill>
                  <a:srgbClr val="8E8581"/>
                </a:solidFill>
              </a:rPr>
              <a:t> | </a:t>
            </a:r>
            <a:r>
              <a:rPr lang="ru-RU" sz="800" dirty="0" smtClean="0">
                <a:solidFill>
                  <a:srgbClr val="8E8581"/>
                </a:solidFill>
              </a:rPr>
              <a:t>Москва</a:t>
            </a:r>
            <a:endParaRPr lang="en-US" sz="800" dirty="0" smtClean="0">
              <a:solidFill>
                <a:srgbClr val="8E8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8496000" algn="r"/>
              </a:tabLst>
              <a:defRPr sz="1800">
                <a:solidFill>
                  <a:schemeClr val="tx1"/>
                </a:solidFill>
              </a:defRPr>
            </a:lvl1pPr>
            <a:lvl2pPr marL="358775" indent="0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None/>
              <a:tabLst>
                <a:tab pos="8280000" algn="r"/>
              </a:tabLst>
              <a:defRPr sz="1800">
                <a:solidFill>
                  <a:schemeClr val="bg2"/>
                </a:solidFill>
              </a:defRPr>
            </a:lvl2pPr>
            <a:lvl3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3pPr>
            <a:lvl4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5pPr>
            <a:lvl6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agenda</a:t>
            </a:r>
          </a:p>
        </p:txBody>
      </p:sp>
    </p:spTree>
    <p:extLst>
      <p:ext uri="{BB962C8B-B14F-4D97-AF65-F5344CB8AC3E}">
        <p14:creationId xmlns:p14="http://schemas.microsoft.com/office/powerpoint/2010/main" val="4051061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662"/>
            <a:ext cx="8497180" cy="1439810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 for divider slide</a:t>
            </a: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0"/>
            <a:ext cx="9144000" cy="16351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39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74"/>
            <a:ext cx="9144000" cy="16350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588"/>
            <a:ext cx="8496418" cy="1439862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 for divider slide</a:t>
            </a:r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323410" y="1779662"/>
            <a:ext cx="8497134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323410" y="3147814"/>
            <a:ext cx="8496118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67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37072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23410" y="1275570"/>
            <a:ext cx="849674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21"/>
            <a:ext cx="8497180" cy="2880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4803552"/>
            <a:ext cx="8496418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15338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744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20"/>
            <a:ext cx="8497180" cy="28804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0" y="1275570"/>
            <a:ext cx="2735703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03809" y="1276350"/>
            <a:ext cx="2736381" cy="345598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6084210" y="1276350"/>
            <a:ext cx="2736380" cy="345598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821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2571750"/>
            <a:ext cx="8497180" cy="21603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symbol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a </a:t>
            </a:r>
            <a:r>
              <a:rPr lang="de-DE" dirty="0" err="1" smtClean="0"/>
              <a:t>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410" y="915520"/>
            <a:ext cx="8497180" cy="1008140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410" y="1995670"/>
            <a:ext cx="8497180" cy="432060"/>
          </a:xfrm>
        </p:spPr>
        <p:txBody>
          <a:bodyPr tIns="0"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0"/>
            <a:ext cx="8496622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smtClean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43008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61261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23411" y="1275570"/>
            <a:ext cx="201628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2483711" y="1275570"/>
            <a:ext cx="2016279" cy="345598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644010" y="1275570"/>
            <a:ext cx="2016280" cy="345520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804310" y="1275570"/>
            <a:ext cx="2016280" cy="345442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1519680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0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23411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644010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566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Grafik 7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44408" y="267494"/>
            <a:ext cx="577597" cy="576000"/>
          </a:xfrm>
          <a:prstGeom prst="rect">
            <a:avLst/>
          </a:prstGeom>
        </p:spPr>
      </p:pic>
      <p:sp>
        <p:nvSpPr>
          <p:cNvPr id="8" name="Rechteck 13"/>
          <p:cNvSpPr/>
          <p:nvPr userDrawn="1"/>
        </p:nvSpPr>
        <p:spPr bwMode="gray">
          <a:xfrm>
            <a:off x="396320" y="4948014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/>
            <a:r>
              <a:rPr lang="en-US" sz="800" dirty="0" smtClean="0">
                <a:solidFill>
                  <a:srgbClr val="8E8581"/>
                </a:solidFill>
              </a:rPr>
              <a:t>© GfK </a:t>
            </a:r>
            <a:r>
              <a:rPr lang="ru-RU" sz="800" dirty="0" smtClean="0">
                <a:solidFill>
                  <a:srgbClr val="8E8581"/>
                </a:solidFill>
              </a:rPr>
              <a:t>2018</a:t>
            </a:r>
            <a:r>
              <a:rPr lang="en-US" sz="800" dirty="0" smtClean="0">
                <a:solidFill>
                  <a:srgbClr val="8E8581"/>
                </a:solidFill>
              </a:rPr>
              <a:t> |</a:t>
            </a:r>
            <a:r>
              <a:rPr lang="ru-RU" sz="800" dirty="0" smtClean="0">
                <a:solidFill>
                  <a:srgbClr val="8E8581"/>
                </a:solidFill>
              </a:rPr>
              <a:t> Москва</a:t>
            </a:r>
            <a:endParaRPr lang="en-US" sz="800" dirty="0" smtClean="0">
              <a:solidFill>
                <a:srgbClr val="8E8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8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915989"/>
            <a:ext cx="8496299" cy="20142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2308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 and tex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15989"/>
            <a:ext cx="8496299" cy="20161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5345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15988"/>
            <a:ext cx="8496300" cy="2016125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53909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[name]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402897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[name]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1763688" y="307582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84888" y="307629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20782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-26526" y="1764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410" y="987425"/>
            <a:ext cx="8497180" cy="1944688"/>
          </a:xfrm>
        </p:spPr>
        <p:txBody>
          <a:bodyPr anchor="b"/>
          <a:lstStyle>
            <a:lvl1pPr>
              <a:defRPr sz="360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1"/>
            <a:ext cx="8496300" cy="108347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32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8496000" algn="r"/>
              </a:tabLst>
              <a:defRPr sz="1800">
                <a:solidFill>
                  <a:schemeClr val="tx1"/>
                </a:solidFill>
              </a:defRPr>
            </a:lvl1pPr>
            <a:lvl2pPr marL="358775" indent="0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None/>
              <a:tabLst>
                <a:tab pos="8280000" algn="r"/>
              </a:tabLst>
              <a:defRPr sz="1800">
                <a:solidFill>
                  <a:schemeClr val="bg2"/>
                </a:solidFill>
              </a:defRPr>
            </a:lvl2pPr>
            <a:lvl3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3pPr>
            <a:lvl4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5pPr>
            <a:lvl6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agenda</a:t>
            </a:r>
          </a:p>
        </p:txBody>
      </p:sp>
    </p:spTree>
    <p:extLst>
      <p:ext uri="{BB962C8B-B14F-4D97-AF65-F5344CB8AC3E}">
        <p14:creationId xmlns:p14="http://schemas.microsoft.com/office/powerpoint/2010/main" val="326725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4060"/>
            <a:ext cx="8496300" cy="144462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</p:spTree>
    <p:extLst>
      <p:ext uri="{BB962C8B-B14F-4D97-AF65-F5344CB8AC3E}">
        <p14:creationId xmlns:p14="http://schemas.microsoft.com/office/powerpoint/2010/main" val="116162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/>
          </p:nvPr>
        </p:nvSpPr>
        <p:spPr bwMode="gray">
          <a:xfrm>
            <a:off x="323850" y="4839897"/>
            <a:ext cx="8496300" cy="108347"/>
          </a:xfrm>
        </p:spPr>
        <p:txBody>
          <a:bodyPr tIns="0" bIns="3600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804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851" y="1779600"/>
            <a:ext cx="8496301" cy="1008193"/>
          </a:xfrm>
        </p:spPr>
        <p:txBody>
          <a:bodyPr anchor="b"/>
          <a:lstStyle>
            <a:lvl1pPr>
              <a:defRPr sz="3600" b="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49" y="2859791"/>
            <a:ext cx="8496302" cy="1151823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subtitle of presentation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4927629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850" y="4588060"/>
            <a:ext cx="849630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162582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987534"/>
            <a:ext cx="8496740" cy="3960707"/>
          </a:xfrm>
        </p:spPr>
        <p:txBody>
          <a:bodyPr/>
          <a:lstStyle/>
          <a:p>
            <a:r>
              <a:rPr lang="en-US" dirty="0" smtClean="0"/>
              <a:t>Click to the symbol to add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430" y="1779601"/>
            <a:ext cx="8209140" cy="1008193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871" y="2859791"/>
            <a:ext cx="8209684" cy="1152160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9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1" y="4588030"/>
            <a:ext cx="820914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1662751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2571750"/>
            <a:ext cx="8497180" cy="21603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symbol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a </a:t>
            </a:r>
            <a:r>
              <a:rPr lang="de-DE" dirty="0" err="1" smtClean="0"/>
              <a:t>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410" y="915520"/>
            <a:ext cx="8497180" cy="1008140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410" y="1995670"/>
            <a:ext cx="8497180" cy="432060"/>
          </a:xfrm>
        </p:spPr>
        <p:txBody>
          <a:bodyPr tIns="0"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9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0"/>
            <a:ext cx="8496622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smtClean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311874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8496000" algn="r"/>
              </a:tabLst>
              <a:defRPr sz="1800">
                <a:solidFill>
                  <a:schemeClr val="tx1"/>
                </a:solidFill>
              </a:defRPr>
            </a:lvl1pPr>
            <a:lvl2pPr marL="358775" indent="0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None/>
              <a:tabLst>
                <a:tab pos="8280000" algn="r"/>
              </a:tabLst>
              <a:defRPr sz="1800">
                <a:solidFill>
                  <a:schemeClr val="bg2"/>
                </a:solidFill>
              </a:defRPr>
            </a:lvl2pPr>
            <a:lvl3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3pPr>
            <a:lvl4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5pPr>
            <a:lvl6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agenda</a:t>
            </a:r>
          </a:p>
        </p:txBody>
      </p:sp>
    </p:spTree>
    <p:extLst>
      <p:ext uri="{BB962C8B-B14F-4D97-AF65-F5344CB8AC3E}">
        <p14:creationId xmlns:p14="http://schemas.microsoft.com/office/powerpoint/2010/main" val="87555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663"/>
            <a:ext cx="8497180" cy="1439810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add text for divider slide</a:t>
            </a:r>
            <a:endParaRPr lang="en-US" dirty="0" smtClean="0"/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3"/>
            <a:ext cx="9144000" cy="16351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2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74"/>
            <a:ext cx="9144000" cy="16350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588"/>
            <a:ext cx="8496418" cy="1439862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add text for divider slide</a:t>
            </a:r>
            <a:endParaRPr lang="en-US" dirty="0" smtClean="0"/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323410" y="1779662"/>
            <a:ext cx="8497134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323410" y="3147814"/>
            <a:ext cx="8496118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7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669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512737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23410" y="1275570"/>
            <a:ext cx="849674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22"/>
            <a:ext cx="8497180" cy="2880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4803552"/>
            <a:ext cx="8496418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add source information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653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662"/>
            <a:ext cx="8497180" cy="1439810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add text for divider slide</a:t>
            </a:r>
            <a:endParaRPr lang="en-US" dirty="0" smtClean="0"/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0"/>
            <a:ext cx="9144000" cy="16351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8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add source information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782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33"/>
            <a:ext cx="8497180" cy="28804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add source information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2735703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03813" y="1276350"/>
            <a:ext cx="2736381" cy="345598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6084210" y="1276350"/>
            <a:ext cx="2736380" cy="345598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02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738923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23411" y="1275570"/>
            <a:ext cx="201628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2483724" y="1275570"/>
            <a:ext cx="2016279" cy="345598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644010" y="1275570"/>
            <a:ext cx="2016280" cy="345520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804310" y="1275570"/>
            <a:ext cx="2016280" cy="345442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add source information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849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add source information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1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1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23411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644010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29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hteck 13"/>
          <p:cNvSpPr/>
          <p:nvPr userDrawn="1"/>
        </p:nvSpPr>
        <p:spPr bwMode="gray">
          <a:xfrm>
            <a:off x="396320" y="494808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/>
            <a:r>
              <a:rPr lang="en-US" sz="800" dirty="0" smtClean="0">
                <a:solidFill>
                  <a:srgbClr val="8E8581"/>
                </a:solidFill>
              </a:rPr>
              <a:t>© GfK </a:t>
            </a:r>
            <a:r>
              <a:rPr lang="ru-RU" sz="800" dirty="0" smtClean="0">
                <a:solidFill>
                  <a:srgbClr val="8E8581"/>
                </a:solidFill>
              </a:rPr>
              <a:t>2018</a:t>
            </a:r>
            <a:r>
              <a:rPr lang="en-US" sz="800" dirty="0" smtClean="0">
                <a:solidFill>
                  <a:srgbClr val="8E8581"/>
                </a:solidFill>
              </a:rPr>
              <a:t> |</a:t>
            </a:r>
            <a:r>
              <a:rPr lang="ru-RU" sz="800" dirty="0" smtClean="0">
                <a:solidFill>
                  <a:srgbClr val="8E8581"/>
                </a:solidFill>
              </a:rPr>
              <a:t> Москва</a:t>
            </a:r>
            <a:endParaRPr lang="en-US" sz="800" dirty="0" smtClean="0">
              <a:solidFill>
                <a:srgbClr val="8E8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7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2" y="915989"/>
            <a:ext cx="8496299" cy="20142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2857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 and tex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2" y="915989"/>
            <a:ext cx="8496299" cy="20161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7278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16001"/>
            <a:ext cx="8496300" cy="2016125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5161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93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[name]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90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3487020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93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90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93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90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[name]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1763688" y="307582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smtClean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84888" y="307629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3041247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74"/>
            <a:ext cx="9144000" cy="16350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588"/>
            <a:ext cx="8496418" cy="1439862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add text for divider slide</a:t>
            </a:r>
            <a:endParaRPr lang="en-US" dirty="0" smtClean="0"/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323410" y="1779662"/>
            <a:ext cx="8497134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323410" y="3147814"/>
            <a:ext cx="8496118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7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410" y="987426"/>
            <a:ext cx="8497180" cy="1944688"/>
          </a:xfrm>
        </p:spPr>
        <p:txBody>
          <a:bodyPr anchor="b"/>
          <a:lstStyle>
            <a:lvl1pPr>
              <a:defRPr sz="360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Thank you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6"/>
            <a:ext cx="8496944" cy="21602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44989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0825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7313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40425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425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904"/>
            <a:ext cx="8496300" cy="108347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02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410" y="987426"/>
            <a:ext cx="8497180" cy="1944688"/>
          </a:xfrm>
        </p:spPr>
        <p:txBody>
          <a:bodyPr anchor="b"/>
          <a:lstStyle>
            <a:lvl1pPr>
              <a:defRPr sz="360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Thank you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6"/>
            <a:ext cx="8496944" cy="21602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19791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904"/>
            <a:ext cx="8496300" cy="108347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865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2"/>
            <a:ext cx="8496300" cy="108347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934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1"/>
            <a:ext cx="8496300" cy="108347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87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851" y="1779600"/>
            <a:ext cx="8496301" cy="1008193"/>
          </a:xfrm>
        </p:spPr>
        <p:txBody>
          <a:bodyPr anchor="b"/>
          <a:lstStyle>
            <a:lvl1pPr>
              <a:defRPr sz="3600" b="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49" y="2859791"/>
            <a:ext cx="8496302" cy="1151823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subtitle of presentation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4927629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850" y="4588060"/>
            <a:ext cx="849630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17466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987534"/>
            <a:ext cx="8496740" cy="3960707"/>
          </a:xfrm>
        </p:spPr>
        <p:txBody>
          <a:bodyPr/>
          <a:lstStyle/>
          <a:p>
            <a:r>
              <a:rPr lang="en-US" dirty="0" smtClean="0"/>
              <a:t>Click to the symbol to add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430" y="1779601"/>
            <a:ext cx="8209140" cy="1008193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871" y="2859791"/>
            <a:ext cx="8209684" cy="1152160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9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1" y="4588030"/>
            <a:ext cx="820914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725761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2571750"/>
            <a:ext cx="8497180" cy="21603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symbol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a </a:t>
            </a:r>
            <a:r>
              <a:rPr lang="de-DE" dirty="0" err="1" smtClean="0"/>
              <a:t>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410" y="915520"/>
            <a:ext cx="8497180" cy="1008140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410" y="1995670"/>
            <a:ext cx="8497180" cy="432060"/>
          </a:xfrm>
        </p:spPr>
        <p:txBody>
          <a:bodyPr tIns="0"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9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0"/>
            <a:ext cx="8496622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smtClean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1079992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add source information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189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8496000" algn="r"/>
              </a:tabLst>
              <a:defRPr sz="1800">
                <a:solidFill>
                  <a:schemeClr val="tx1"/>
                </a:solidFill>
              </a:defRPr>
            </a:lvl1pPr>
            <a:lvl2pPr marL="358775" indent="0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None/>
              <a:tabLst>
                <a:tab pos="8280000" algn="r"/>
              </a:tabLst>
              <a:defRPr sz="1800">
                <a:solidFill>
                  <a:schemeClr val="bg2"/>
                </a:solidFill>
              </a:defRPr>
            </a:lvl2pPr>
            <a:lvl3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3pPr>
            <a:lvl4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5pPr>
            <a:lvl6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agenda</a:t>
            </a:r>
          </a:p>
        </p:txBody>
      </p:sp>
    </p:spTree>
    <p:extLst>
      <p:ext uri="{BB962C8B-B14F-4D97-AF65-F5344CB8AC3E}">
        <p14:creationId xmlns:p14="http://schemas.microsoft.com/office/powerpoint/2010/main" val="72920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663"/>
            <a:ext cx="8497180" cy="1439810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add text for divider slide</a:t>
            </a:r>
            <a:endParaRPr lang="en-US" dirty="0" smtClean="0"/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3"/>
            <a:ext cx="9144000" cy="16351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8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74"/>
            <a:ext cx="9144000" cy="16350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588"/>
            <a:ext cx="8496418" cy="1439862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add text for divider slide</a:t>
            </a:r>
            <a:endParaRPr lang="en-US" dirty="0" smtClean="0"/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323410" y="1779662"/>
            <a:ext cx="8497134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323410" y="3147814"/>
            <a:ext cx="8496118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6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add source information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9613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675431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0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23410" y="1275570"/>
            <a:ext cx="849674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22"/>
            <a:ext cx="8497180" cy="2880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4803552"/>
            <a:ext cx="8496418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add source information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967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add source information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815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33"/>
            <a:ext cx="8497180" cy="28804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add source information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2735703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03813" y="1276350"/>
            <a:ext cx="2736381" cy="345598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6084210" y="1276350"/>
            <a:ext cx="2736380" cy="345598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29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114890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23411" y="1275570"/>
            <a:ext cx="201628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2483724" y="1275570"/>
            <a:ext cx="2016279" cy="345598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644010" y="1275570"/>
            <a:ext cx="2016280" cy="345520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804310" y="1275570"/>
            <a:ext cx="2016280" cy="345442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add source information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849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add source information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1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1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23411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644010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770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hteck 13"/>
          <p:cNvSpPr/>
          <p:nvPr userDrawn="1"/>
        </p:nvSpPr>
        <p:spPr bwMode="gray">
          <a:xfrm>
            <a:off x="396320" y="494808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/>
            <a:r>
              <a:rPr lang="en-US" sz="800" dirty="0" smtClean="0">
                <a:solidFill>
                  <a:srgbClr val="8E8581"/>
                </a:solidFill>
              </a:rPr>
              <a:t>© GfK </a:t>
            </a:r>
            <a:r>
              <a:rPr lang="ru-RU" sz="800" dirty="0" smtClean="0">
                <a:solidFill>
                  <a:srgbClr val="8E8581"/>
                </a:solidFill>
              </a:rPr>
              <a:t>2018</a:t>
            </a:r>
            <a:r>
              <a:rPr lang="en-US" sz="800" dirty="0" smtClean="0">
                <a:solidFill>
                  <a:srgbClr val="8E8581"/>
                </a:solidFill>
              </a:rPr>
              <a:t> |</a:t>
            </a:r>
            <a:r>
              <a:rPr lang="ru-RU" sz="800" dirty="0" smtClean="0">
                <a:solidFill>
                  <a:srgbClr val="8E8581"/>
                </a:solidFill>
              </a:rPr>
              <a:t> Москва</a:t>
            </a:r>
            <a:endParaRPr lang="en-US" sz="800" dirty="0" smtClean="0">
              <a:solidFill>
                <a:srgbClr val="8E8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09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56379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23410" y="1275570"/>
            <a:ext cx="849674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21"/>
            <a:ext cx="8497180" cy="2880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4803552"/>
            <a:ext cx="8496418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add source information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7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2" y="915989"/>
            <a:ext cx="8496299" cy="20142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0377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 and tex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2" y="915989"/>
            <a:ext cx="8496299" cy="20161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5556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16001"/>
            <a:ext cx="8496300" cy="2016125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22289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93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[name]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90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1906348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93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90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93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90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[name]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1763688" y="307582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smtClean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84888" y="307629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407065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410" y="987426"/>
            <a:ext cx="8497180" cy="1944688"/>
          </a:xfrm>
        </p:spPr>
        <p:txBody>
          <a:bodyPr anchor="b"/>
          <a:lstStyle>
            <a:lvl1pPr>
              <a:defRPr sz="360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Thank you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6"/>
            <a:ext cx="8496944" cy="21602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382973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0825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7313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40425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121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904"/>
            <a:ext cx="8496300" cy="108347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378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410" y="987426"/>
            <a:ext cx="8497180" cy="1944688"/>
          </a:xfrm>
        </p:spPr>
        <p:txBody>
          <a:bodyPr anchor="b"/>
          <a:lstStyle>
            <a:lvl1pPr>
              <a:defRPr sz="360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Thank you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6"/>
            <a:ext cx="8496944" cy="21602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181434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904"/>
            <a:ext cx="8496300" cy="108347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09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add source information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044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8"/>
            <a:ext cx="8229600" cy="4104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035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1"/>
            <a:ext cx="8496300" cy="108347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09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849" y="1779587"/>
            <a:ext cx="8496301" cy="1008193"/>
          </a:xfrm>
        </p:spPr>
        <p:txBody>
          <a:bodyPr anchor="b"/>
          <a:lstStyle>
            <a:lvl1pPr>
              <a:defRPr sz="3600" b="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49" y="2859790"/>
            <a:ext cx="8496302" cy="1151823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subtitle of presentation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850" y="4588060"/>
            <a:ext cx="849630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118426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987530"/>
            <a:ext cx="8496740" cy="3960707"/>
          </a:xfrm>
        </p:spPr>
        <p:txBody>
          <a:bodyPr/>
          <a:lstStyle/>
          <a:p>
            <a:r>
              <a:rPr lang="en-US" dirty="0" smtClean="0"/>
              <a:t>Click to the symbol to add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430" y="1779588"/>
            <a:ext cx="8209140" cy="1008193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871" y="2859790"/>
            <a:ext cx="8209684" cy="1152160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1" y="4588030"/>
            <a:ext cx="820914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31454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2571750"/>
            <a:ext cx="8497180" cy="21603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symbol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a </a:t>
            </a:r>
            <a:r>
              <a:rPr lang="de-DE" dirty="0" err="1" smtClean="0"/>
              <a:t>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410" y="915520"/>
            <a:ext cx="8497180" cy="1008140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410" y="1995670"/>
            <a:ext cx="8497180" cy="432060"/>
          </a:xfrm>
        </p:spPr>
        <p:txBody>
          <a:bodyPr tIns="0"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0"/>
            <a:ext cx="8496622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361411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8496000" algn="r"/>
              </a:tabLst>
              <a:defRPr sz="1800">
                <a:solidFill>
                  <a:schemeClr val="tx1"/>
                </a:solidFill>
              </a:defRPr>
            </a:lvl1pPr>
            <a:lvl2pPr marL="358775" indent="0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None/>
              <a:tabLst>
                <a:tab pos="8280000" algn="r"/>
              </a:tabLst>
              <a:defRPr sz="1800">
                <a:solidFill>
                  <a:schemeClr val="bg2"/>
                </a:solidFill>
              </a:defRPr>
            </a:lvl2pPr>
            <a:lvl3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3pPr>
            <a:lvl4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5pPr>
            <a:lvl6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agenda</a:t>
            </a:r>
          </a:p>
        </p:txBody>
      </p:sp>
    </p:spTree>
    <p:extLst>
      <p:ext uri="{BB962C8B-B14F-4D97-AF65-F5344CB8AC3E}">
        <p14:creationId xmlns:p14="http://schemas.microsoft.com/office/powerpoint/2010/main" val="1552984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662"/>
            <a:ext cx="8497180" cy="1439810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 for divider slide</a:t>
            </a: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0"/>
            <a:ext cx="9144000" cy="16351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74"/>
            <a:ext cx="9144000" cy="16350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588"/>
            <a:ext cx="8496418" cy="1439862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 for divider slide</a:t>
            </a:r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323410" y="1779662"/>
            <a:ext cx="8497134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323410" y="3147814"/>
            <a:ext cx="8496118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1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5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79649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9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23410" y="1275570"/>
            <a:ext cx="849674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21"/>
            <a:ext cx="8497180" cy="2880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4803552"/>
            <a:ext cx="8496418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953831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Relationship Id="rId27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vmlDrawing" Target="../drawings/vmlDrawing4.v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heme" Target="../theme/theme2.xml"/><Relationship Id="rId28" Type="http://schemas.openxmlformats.org/officeDocument/2006/relationships/oleObject" Target="../embeddings/oleObject4.bin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tags" Target="../tags/tag9.xml"/><Relationship Id="rId30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image" Target="../media/image2.wmf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tags" Target="../tags/tag1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tags" Target="../tags/tag12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oleObject" Target="../embeddings/oleObject7.bin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vmlDrawing" Target="../drawings/vmlDrawing7.vml"/><Relationship Id="rId30" Type="http://schemas.openxmlformats.org/officeDocument/2006/relationships/tags" Target="../tags/tag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image" Target="../media/image2.wmf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tags" Target="../tags/tag1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tags" Target="../tags/tag17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oleObject" Target="../embeddings/oleObject10.bin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vmlDrawing" Target="../drawings/vmlDrawing10.vml"/><Relationship Id="rId30" Type="http://schemas.openxmlformats.org/officeDocument/2006/relationships/tags" Target="../tags/tag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26" Type="http://schemas.openxmlformats.org/officeDocument/2006/relationships/tags" Target="../tags/tag23.xml"/><Relationship Id="rId3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tags" Target="../tags/tag22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24" Type="http://schemas.openxmlformats.org/officeDocument/2006/relationships/vmlDrawing" Target="../drawings/vmlDrawing13.v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theme" Target="../theme/theme5.xml"/><Relationship Id="rId28" Type="http://schemas.openxmlformats.org/officeDocument/2006/relationships/oleObject" Target="../embeddings/oleObject13.bin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31" Type="http://schemas.openxmlformats.org/officeDocument/2006/relationships/image" Target="../media/image5.jpg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Relationship Id="rId27" Type="http://schemas.openxmlformats.org/officeDocument/2006/relationships/tags" Target="../tags/tag24.xml"/><Relationship Id="rId30" Type="http://schemas.openxmlformats.org/officeDocument/2006/relationships/image" Target="../media/image2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116.xml"/><Relationship Id="rId21" Type="http://schemas.openxmlformats.org/officeDocument/2006/relationships/vmlDrawing" Target="../drawings/vmlDrawing16.v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24" Type="http://schemas.openxmlformats.org/officeDocument/2006/relationships/tags" Target="../tags/tag29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23" Type="http://schemas.openxmlformats.org/officeDocument/2006/relationships/tags" Target="../tags/tag28.xml"/><Relationship Id="rId28" Type="http://schemas.openxmlformats.org/officeDocument/2006/relationships/image" Target="../media/image5.jpg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tags" Target="../tags/tag27.xml"/><Relationship Id="rId27" Type="http://schemas.openxmlformats.org/officeDocument/2006/relationships/image" Target="../media/image2.w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26" Type="http://schemas.openxmlformats.org/officeDocument/2006/relationships/tags" Target="../tags/tag34.xml"/><Relationship Id="rId3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5" Type="http://schemas.openxmlformats.org/officeDocument/2006/relationships/tags" Target="../tags/tag33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29" Type="http://schemas.openxmlformats.org/officeDocument/2006/relationships/image" Target="../media/image2.wmf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24" Type="http://schemas.openxmlformats.org/officeDocument/2006/relationships/tags" Target="../tags/tag32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vmlDrawing" Target="../drawings/vmlDrawing19.v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theme" Target="../theme/theme7.xml"/><Relationship Id="rId27" Type="http://schemas.openxmlformats.org/officeDocument/2006/relationships/oleObject" Target="../embeddings/oleObject1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467236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" name="think-cell Slide" r:id="rId25" imgW="353" imgH="353" progId="TCLayout.ActiveDocument.1">
                  <p:embed/>
                </p:oleObj>
              </mc:Choice>
              <mc:Fallback>
                <p:oleObj name="think-cell Slide" r:id="rId2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1" y="195420"/>
            <a:ext cx="6408889" cy="5760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 bwMode="gray">
          <a:xfrm>
            <a:off x="323410" y="915521"/>
            <a:ext cx="8497180" cy="3816530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grpSp>
        <p:nvGrpSpPr>
          <p:cNvPr id="15" name="Gruppieren 14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9252514" y="195486"/>
            <a:ext cx="216166" cy="4752594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195486"/>
            <a:ext cx="216166" cy="4752594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‹#›</a:t>
            </a:fld>
            <a:endParaRPr lang="en-US" sz="800" dirty="0" smtClean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80" name="Grafik 7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44190" y="195420"/>
            <a:ext cx="577597" cy="576000"/>
          </a:xfrm>
          <a:prstGeom prst="rect">
            <a:avLst/>
          </a:prstGeom>
        </p:spPr>
      </p:pic>
      <p:sp>
        <p:nvSpPr>
          <p:cNvPr id="4" name="VCT_Marker_ID_4" hidden="1"/>
          <p:cNvSpPr/>
          <p:nvPr>
            <p:custDataLst>
              <p:tags r:id="rId24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de-D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hteck 13"/>
          <p:cNvSpPr/>
          <p:nvPr/>
        </p:nvSpPr>
        <p:spPr bwMode="gray">
          <a:xfrm>
            <a:off x="396320" y="494808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/>
            <a:r>
              <a:rPr lang="en-US" sz="800" dirty="0" smtClean="0">
                <a:solidFill>
                  <a:srgbClr val="8E8581"/>
                </a:solidFill>
              </a:rPr>
              <a:t>© GfK </a:t>
            </a:r>
            <a:r>
              <a:rPr lang="ru-RU" sz="800" dirty="0" smtClean="0">
                <a:solidFill>
                  <a:srgbClr val="8E8581"/>
                </a:solidFill>
              </a:rPr>
              <a:t>2018</a:t>
            </a:r>
            <a:r>
              <a:rPr lang="en-US" sz="800" dirty="0" smtClean="0">
                <a:solidFill>
                  <a:srgbClr val="8E8581"/>
                </a:solidFill>
              </a:rPr>
              <a:t> |</a:t>
            </a:r>
            <a:r>
              <a:rPr lang="ru-RU" sz="800" dirty="0" smtClean="0">
                <a:solidFill>
                  <a:srgbClr val="8E8581"/>
                </a:solidFill>
              </a:rPr>
              <a:t> Москва</a:t>
            </a:r>
            <a:endParaRPr lang="en-US" sz="800" dirty="0" smtClean="0">
              <a:solidFill>
                <a:srgbClr val="8E8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3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84" r:id="rId3"/>
    <p:sldLayoutId id="2147483659" r:id="rId4"/>
    <p:sldLayoutId id="2147483675" r:id="rId5"/>
    <p:sldLayoutId id="2147483677" r:id="rId6"/>
    <p:sldLayoutId id="2147483654" r:id="rId7"/>
    <p:sldLayoutId id="2147483650" r:id="rId8"/>
    <p:sldLayoutId id="2147483652" r:id="rId9"/>
    <p:sldLayoutId id="2147483678" r:id="rId10"/>
    <p:sldLayoutId id="2147483685" r:id="rId11"/>
    <p:sldLayoutId id="2147483686" r:id="rId12"/>
    <p:sldLayoutId id="2147483680" r:id="rId13"/>
    <p:sldLayoutId id="2147483664" r:id="rId14"/>
    <p:sldLayoutId id="2147483673" r:id="rId15"/>
    <p:sldLayoutId id="2147483665" r:id="rId16"/>
    <p:sldLayoutId id="2147483668" r:id="rId17"/>
    <p:sldLayoutId id="2147483670" r:id="rId18"/>
    <p:sldLayoutId id="2147483671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28801431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" name="think-cell Slide" r:id="rId28" imgW="353" imgH="353" progId="TCLayout.ActiveDocument.1">
                  <p:embed/>
                </p:oleObj>
              </mc:Choice>
              <mc:Fallback>
                <p:oleObj name="think-cell Slide" r:id="rId28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1" y="195420"/>
            <a:ext cx="6408889" cy="5760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 bwMode="gray">
          <a:xfrm>
            <a:off x="323410" y="915521"/>
            <a:ext cx="8497180" cy="3816530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grpSp>
        <p:nvGrpSpPr>
          <p:cNvPr id="15" name="Gruppieren 14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9252514" y="195486"/>
            <a:ext cx="216166" cy="4752594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195486"/>
            <a:ext cx="216166" cy="4752594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FCBC2E87-33EB-478A-988F-F7C865AFDA8A}" type="slidenum">
              <a:rPr lang="en-US" sz="800" smtClean="0">
                <a:solidFill>
                  <a:srgbClr val="8E8581"/>
                </a:solidFill>
              </a:rPr>
              <a:pPr algn="r"/>
              <a:t>‹#›</a:t>
            </a:fld>
            <a:endParaRPr lang="en-US" sz="800" dirty="0" smtClean="0">
              <a:solidFill>
                <a:srgbClr val="8E8581"/>
              </a:solidFill>
            </a:endParaRPr>
          </a:p>
        </p:txBody>
      </p:sp>
      <p:pic>
        <p:nvPicPr>
          <p:cNvPr id="80" name="Grafik 7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44190" y="195420"/>
            <a:ext cx="577597" cy="576000"/>
          </a:xfrm>
          <a:prstGeom prst="rect">
            <a:avLst/>
          </a:prstGeom>
        </p:spPr>
      </p:pic>
      <p:sp>
        <p:nvSpPr>
          <p:cNvPr id="4" name="VCT_Marker_ID_4" hidden="1"/>
          <p:cNvSpPr/>
          <p:nvPr>
            <p:custDataLst>
              <p:tags r:id="rId27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7" name="Rechteck 13"/>
          <p:cNvSpPr/>
          <p:nvPr userDrawn="1"/>
        </p:nvSpPr>
        <p:spPr bwMode="gray">
          <a:xfrm>
            <a:off x="396320" y="494808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/>
            <a:r>
              <a:rPr lang="en-US" sz="800" dirty="0" smtClean="0">
                <a:solidFill>
                  <a:srgbClr val="8E8581"/>
                </a:solidFill>
              </a:rPr>
              <a:t>© GfK </a:t>
            </a:r>
            <a:r>
              <a:rPr lang="ru-RU" sz="800" dirty="0" smtClean="0">
                <a:solidFill>
                  <a:srgbClr val="8E8581"/>
                </a:solidFill>
              </a:rPr>
              <a:t>2018</a:t>
            </a:r>
            <a:r>
              <a:rPr lang="en-US" sz="800" dirty="0" smtClean="0">
                <a:solidFill>
                  <a:srgbClr val="8E8581"/>
                </a:solidFill>
              </a:rPr>
              <a:t> |</a:t>
            </a:r>
            <a:r>
              <a:rPr lang="ru-RU" sz="800" dirty="0" smtClean="0">
                <a:solidFill>
                  <a:srgbClr val="8E8581"/>
                </a:solidFill>
              </a:rPr>
              <a:t> Москва</a:t>
            </a:r>
            <a:endParaRPr lang="en-US" sz="800" dirty="0" smtClean="0">
              <a:solidFill>
                <a:srgbClr val="8E8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2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851" r:id="rId20"/>
    <p:sldLayoutId id="2147483852" r:id="rId21"/>
    <p:sldLayoutId id="2147483853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417267735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3" name="think-cell Slide" r:id="rId31" imgW="360" imgH="360" progId="">
                  <p:embed/>
                </p:oleObj>
              </mc:Choice>
              <mc:Fallback>
                <p:oleObj name="think-cell Slide" r:id="rId3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1" y="195421"/>
            <a:ext cx="6408889" cy="5760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 bwMode="gray">
          <a:xfrm>
            <a:off x="323410" y="915521"/>
            <a:ext cx="8497180" cy="3816530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grpSp>
        <p:nvGrpSpPr>
          <p:cNvPr id="15" name="Gruppieren 14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9252514" y="195486"/>
            <a:ext cx="216166" cy="4752594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195486"/>
            <a:ext cx="216166" cy="4752594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FCBC2E87-33EB-478A-988F-F7C865AFDA8A}" type="slidenum">
              <a:rPr lang="en-US" sz="800" smtClean="0">
                <a:solidFill>
                  <a:srgbClr val="8E8581"/>
                </a:solidFill>
              </a:rPr>
              <a:pPr algn="r"/>
              <a:t>‹#›</a:t>
            </a:fld>
            <a:endParaRPr lang="en-US" sz="800" dirty="0" smtClean="0">
              <a:solidFill>
                <a:srgbClr val="8E8581"/>
              </a:solidFill>
            </a:endParaRPr>
          </a:p>
        </p:txBody>
      </p:sp>
      <p:pic>
        <p:nvPicPr>
          <p:cNvPr id="80" name="Grafik 7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44212" y="195420"/>
            <a:ext cx="577597" cy="576000"/>
          </a:xfrm>
          <a:prstGeom prst="rect">
            <a:avLst/>
          </a:prstGeom>
        </p:spPr>
      </p:pic>
      <p:sp>
        <p:nvSpPr>
          <p:cNvPr id="4" name="VCT_Marker_ID_4" hidden="1"/>
          <p:cNvSpPr/>
          <p:nvPr>
            <p:custDataLst>
              <p:tags r:id="rId30"/>
            </p:custDataLst>
          </p:nvPr>
        </p:nvSpPr>
        <p:spPr bwMode="gray">
          <a:xfrm>
            <a:off x="1270000" y="127002"/>
            <a:ext cx="127000" cy="127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de-DE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9" name="Rechteck 13"/>
          <p:cNvSpPr/>
          <p:nvPr userDrawn="1"/>
        </p:nvSpPr>
        <p:spPr bwMode="gray">
          <a:xfrm>
            <a:off x="396320" y="494808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/>
            <a:r>
              <a:rPr lang="en-US" sz="800" dirty="0" smtClean="0">
                <a:solidFill>
                  <a:srgbClr val="8E8581"/>
                </a:solidFill>
              </a:rPr>
              <a:t>© GfK </a:t>
            </a:r>
            <a:r>
              <a:rPr lang="ru-RU" sz="800" dirty="0" smtClean="0">
                <a:solidFill>
                  <a:srgbClr val="8E8581"/>
                </a:solidFill>
              </a:rPr>
              <a:t>2018</a:t>
            </a:r>
            <a:r>
              <a:rPr lang="en-US" sz="800" dirty="0" smtClean="0">
                <a:solidFill>
                  <a:srgbClr val="8E8581"/>
                </a:solidFill>
              </a:rPr>
              <a:t> |</a:t>
            </a:r>
            <a:r>
              <a:rPr lang="ru-RU" sz="800" dirty="0" smtClean="0">
                <a:solidFill>
                  <a:srgbClr val="8E8581"/>
                </a:solidFill>
              </a:rPr>
              <a:t> Москва</a:t>
            </a:r>
            <a:endParaRPr lang="en-US" sz="800" dirty="0" smtClean="0">
              <a:solidFill>
                <a:srgbClr val="8E8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3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1" r:id="rId24"/>
    <p:sldLayoutId id="2147483752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176686048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5" name="think-cell Slide" r:id="rId31" imgW="360" imgH="360" progId="">
                  <p:embed/>
                </p:oleObj>
              </mc:Choice>
              <mc:Fallback>
                <p:oleObj name="think-cell Slide" r:id="rId3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1" y="195421"/>
            <a:ext cx="6408889" cy="5760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 bwMode="gray">
          <a:xfrm>
            <a:off x="323410" y="915521"/>
            <a:ext cx="8497180" cy="3816530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grpSp>
        <p:nvGrpSpPr>
          <p:cNvPr id="15" name="Gruppieren 14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9252514" y="195486"/>
            <a:ext cx="216166" cy="4752594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195486"/>
            <a:ext cx="216166" cy="4752594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FCBC2E87-33EB-478A-988F-F7C865AFDA8A}" type="slidenum">
              <a:rPr lang="en-US" sz="800" smtClean="0">
                <a:solidFill>
                  <a:srgbClr val="8E8581"/>
                </a:solidFill>
              </a:rPr>
              <a:pPr algn="r"/>
              <a:t>‹#›</a:t>
            </a:fld>
            <a:endParaRPr lang="en-US" sz="800" dirty="0" smtClean="0">
              <a:solidFill>
                <a:srgbClr val="8E8581"/>
              </a:solidFill>
            </a:endParaRPr>
          </a:p>
        </p:txBody>
      </p:sp>
      <p:pic>
        <p:nvPicPr>
          <p:cNvPr id="80" name="Grafik 7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44212" y="195420"/>
            <a:ext cx="577597" cy="576000"/>
          </a:xfrm>
          <a:prstGeom prst="rect">
            <a:avLst/>
          </a:prstGeom>
        </p:spPr>
      </p:pic>
      <p:sp>
        <p:nvSpPr>
          <p:cNvPr id="4" name="VCT_Marker_ID_4" hidden="1"/>
          <p:cNvSpPr/>
          <p:nvPr>
            <p:custDataLst>
              <p:tags r:id="rId30"/>
            </p:custDataLst>
          </p:nvPr>
        </p:nvSpPr>
        <p:spPr bwMode="gray">
          <a:xfrm>
            <a:off x="1270000" y="127002"/>
            <a:ext cx="127000" cy="127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de-DE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9" name="Rechteck 13"/>
          <p:cNvSpPr/>
          <p:nvPr userDrawn="1"/>
        </p:nvSpPr>
        <p:spPr bwMode="gray">
          <a:xfrm>
            <a:off x="396320" y="494808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/>
            <a:r>
              <a:rPr lang="en-US" sz="800" dirty="0" smtClean="0">
                <a:solidFill>
                  <a:srgbClr val="8E8581"/>
                </a:solidFill>
              </a:rPr>
              <a:t>© GfK </a:t>
            </a:r>
            <a:r>
              <a:rPr lang="ru-RU" sz="800" dirty="0" smtClean="0">
                <a:solidFill>
                  <a:srgbClr val="8E8581"/>
                </a:solidFill>
              </a:rPr>
              <a:t>2018</a:t>
            </a:r>
            <a:r>
              <a:rPr lang="en-US" sz="800" dirty="0" smtClean="0">
                <a:solidFill>
                  <a:srgbClr val="8E8581"/>
                </a:solidFill>
              </a:rPr>
              <a:t> |</a:t>
            </a:r>
            <a:r>
              <a:rPr lang="ru-RU" sz="800" dirty="0" smtClean="0">
                <a:solidFill>
                  <a:srgbClr val="8E8581"/>
                </a:solidFill>
              </a:rPr>
              <a:t> Москва</a:t>
            </a:r>
            <a:endParaRPr lang="en-US" sz="800" dirty="0" smtClean="0">
              <a:solidFill>
                <a:srgbClr val="8E8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9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9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4857128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9" name="think-cell Slide" r:id="rId28" imgW="353" imgH="353" progId="TCLayout.ActiveDocument.1">
                  <p:embed/>
                </p:oleObj>
              </mc:Choice>
              <mc:Fallback>
                <p:oleObj name="think-cell Slide" r:id="rId28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1" y="195420"/>
            <a:ext cx="6408889" cy="5760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 bwMode="gray">
          <a:xfrm>
            <a:off x="323410" y="915521"/>
            <a:ext cx="8497180" cy="3816530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grpSp>
        <p:nvGrpSpPr>
          <p:cNvPr id="15" name="Gruppieren 14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9252514" y="195486"/>
            <a:ext cx="216166" cy="4752594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195486"/>
            <a:ext cx="216166" cy="4752594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FCBC2E87-33EB-478A-988F-F7C865AFDA8A}" type="slidenum">
              <a:rPr lang="en-US" sz="800" smtClean="0">
                <a:solidFill>
                  <a:srgbClr val="8E8581"/>
                </a:solidFill>
              </a:rPr>
              <a:pPr algn="r"/>
              <a:t>‹#›</a:t>
            </a:fld>
            <a:endParaRPr lang="en-US" sz="800" dirty="0" smtClean="0">
              <a:solidFill>
                <a:srgbClr val="8E8581"/>
              </a:solidFill>
            </a:endParaRPr>
          </a:p>
        </p:txBody>
      </p:sp>
      <p:pic>
        <p:nvPicPr>
          <p:cNvPr id="80" name="Grafik 7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44190" y="195420"/>
            <a:ext cx="577597" cy="576000"/>
          </a:xfrm>
          <a:prstGeom prst="rect">
            <a:avLst/>
          </a:prstGeom>
        </p:spPr>
      </p:pic>
      <p:sp>
        <p:nvSpPr>
          <p:cNvPr id="4" name="VCT_Marker_ID_4" hidden="1"/>
          <p:cNvSpPr/>
          <p:nvPr>
            <p:custDataLst>
              <p:tags r:id="rId27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08" y="207275"/>
            <a:ext cx="576000" cy="576000"/>
          </a:xfrm>
          <a:prstGeom prst="rect">
            <a:avLst/>
          </a:prstGeom>
        </p:spPr>
      </p:pic>
      <p:sp>
        <p:nvSpPr>
          <p:cNvPr id="87" name="Rechteck 13"/>
          <p:cNvSpPr/>
          <p:nvPr userDrawn="1"/>
        </p:nvSpPr>
        <p:spPr bwMode="gray">
          <a:xfrm>
            <a:off x="396320" y="494808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/>
            <a:r>
              <a:rPr lang="en-US" sz="800" dirty="0" smtClean="0">
                <a:solidFill>
                  <a:srgbClr val="8E8581"/>
                </a:solidFill>
              </a:rPr>
              <a:t>© GfK </a:t>
            </a:r>
            <a:r>
              <a:rPr lang="ru-RU" sz="800" dirty="0" smtClean="0">
                <a:solidFill>
                  <a:srgbClr val="8E8581"/>
                </a:solidFill>
              </a:rPr>
              <a:t>2018</a:t>
            </a:r>
            <a:r>
              <a:rPr lang="en-US" sz="800" dirty="0" smtClean="0">
                <a:solidFill>
                  <a:srgbClr val="8E8581"/>
                </a:solidFill>
              </a:rPr>
              <a:t> |</a:t>
            </a:r>
            <a:r>
              <a:rPr lang="ru-RU" sz="800" dirty="0" smtClean="0">
                <a:solidFill>
                  <a:srgbClr val="8E8581"/>
                </a:solidFill>
              </a:rPr>
              <a:t> Москва</a:t>
            </a:r>
            <a:endParaRPr lang="en-US" sz="800" dirty="0" smtClean="0">
              <a:solidFill>
                <a:srgbClr val="8E8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7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2" r:id="rId21"/>
    <p:sldLayoutId id="2147483803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4489952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8" name="think-cell Slide" r:id="rId25" imgW="353" imgH="353" progId="TCLayout.ActiveDocument.1">
                  <p:embed/>
                </p:oleObj>
              </mc:Choice>
              <mc:Fallback>
                <p:oleObj name="think-cell Slide" r:id="rId2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1" y="195420"/>
            <a:ext cx="6408889" cy="5760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 bwMode="gray">
          <a:xfrm>
            <a:off x="323410" y="915521"/>
            <a:ext cx="8497180" cy="3816530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grpSp>
        <p:nvGrpSpPr>
          <p:cNvPr id="15" name="Gruppieren 14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9252514" y="195486"/>
            <a:ext cx="216166" cy="4752594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195486"/>
            <a:ext cx="216166" cy="4752594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FCBC2E87-33EB-478A-988F-F7C865AFDA8A}" type="slidenum">
              <a:rPr lang="en-US" sz="800" smtClean="0">
                <a:solidFill>
                  <a:srgbClr val="8E8581"/>
                </a:solidFill>
              </a:rPr>
              <a:pPr algn="r"/>
              <a:t>‹#›</a:t>
            </a:fld>
            <a:endParaRPr lang="en-US" sz="800" dirty="0" smtClean="0">
              <a:solidFill>
                <a:srgbClr val="8E8581"/>
              </a:solidFill>
            </a:endParaRPr>
          </a:p>
        </p:txBody>
      </p:sp>
      <p:pic>
        <p:nvPicPr>
          <p:cNvPr id="80" name="Grafik 7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44190" y="195420"/>
            <a:ext cx="577597" cy="576000"/>
          </a:xfrm>
          <a:prstGeom prst="rect">
            <a:avLst/>
          </a:prstGeom>
        </p:spPr>
      </p:pic>
      <p:sp>
        <p:nvSpPr>
          <p:cNvPr id="4" name="VCT_Marker_ID_4" hidden="1"/>
          <p:cNvSpPr/>
          <p:nvPr>
            <p:custDataLst>
              <p:tags r:id="rId24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43" name="Picture 19" descr="C:\Users\arfedot\Desktop\Celebrating25years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10" y="195420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hteck 13"/>
          <p:cNvSpPr/>
          <p:nvPr userDrawn="1"/>
        </p:nvSpPr>
        <p:spPr bwMode="gray">
          <a:xfrm>
            <a:off x="396320" y="494808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/>
            <a:r>
              <a:rPr lang="en-US" sz="800" dirty="0" smtClean="0">
                <a:solidFill>
                  <a:srgbClr val="8E8581"/>
                </a:solidFill>
              </a:rPr>
              <a:t>© GfK </a:t>
            </a:r>
            <a:r>
              <a:rPr lang="ru-RU" sz="800" dirty="0" smtClean="0">
                <a:solidFill>
                  <a:srgbClr val="8E8581"/>
                </a:solidFill>
              </a:rPr>
              <a:t>2018</a:t>
            </a:r>
            <a:r>
              <a:rPr lang="en-US" sz="800" dirty="0" smtClean="0">
                <a:solidFill>
                  <a:srgbClr val="8E8581"/>
                </a:solidFill>
              </a:rPr>
              <a:t> |</a:t>
            </a:r>
            <a:r>
              <a:rPr lang="ru-RU" sz="800" dirty="0" smtClean="0">
                <a:solidFill>
                  <a:srgbClr val="8E8581"/>
                </a:solidFill>
              </a:rPr>
              <a:t> Москва</a:t>
            </a:r>
            <a:endParaRPr lang="en-US" sz="800" dirty="0" smtClean="0">
              <a:solidFill>
                <a:srgbClr val="8E8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3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  <p:sldLayoutId id="214748382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14378710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4" name="think-cell Slide" r:id="rId27" imgW="353" imgH="353" progId="TCLayout.ActiveDocument.1">
                  <p:embed/>
                </p:oleObj>
              </mc:Choice>
              <mc:Fallback>
                <p:oleObj name="think-cell Slide" r:id="rId27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1" y="195420"/>
            <a:ext cx="6408889" cy="5760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 bwMode="gray">
          <a:xfrm>
            <a:off x="323410" y="915521"/>
            <a:ext cx="8497180" cy="3816530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grpSp>
        <p:nvGrpSpPr>
          <p:cNvPr id="15" name="Gruppieren 14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9252514" y="195486"/>
            <a:ext cx="216166" cy="4752594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195486"/>
            <a:ext cx="216166" cy="4752594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FCBC2E87-33EB-478A-988F-F7C865AFDA8A}" type="slidenum">
              <a:rPr lang="en-US" sz="800" smtClean="0">
                <a:solidFill>
                  <a:srgbClr val="8E8581"/>
                </a:solidFill>
              </a:rPr>
              <a:pPr algn="r"/>
              <a:t>‹#›</a:t>
            </a:fld>
            <a:endParaRPr lang="en-US" sz="800" dirty="0" smtClean="0">
              <a:solidFill>
                <a:srgbClr val="8E8581"/>
              </a:solidFill>
            </a:endParaRPr>
          </a:p>
        </p:txBody>
      </p:sp>
      <p:pic>
        <p:nvPicPr>
          <p:cNvPr id="80" name="Grafik 7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244190" y="195420"/>
            <a:ext cx="577597" cy="576000"/>
          </a:xfrm>
          <a:prstGeom prst="rect">
            <a:avLst/>
          </a:prstGeom>
        </p:spPr>
      </p:pic>
      <p:sp>
        <p:nvSpPr>
          <p:cNvPr id="4" name="VCT_Marker_ID_4" hidden="1"/>
          <p:cNvSpPr/>
          <p:nvPr>
            <p:custDataLst>
              <p:tags r:id="rId26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7" name="Rechteck 13"/>
          <p:cNvSpPr/>
          <p:nvPr userDrawn="1"/>
        </p:nvSpPr>
        <p:spPr bwMode="gray">
          <a:xfrm>
            <a:off x="396320" y="494808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/>
            <a:r>
              <a:rPr lang="en-US" sz="800" dirty="0" smtClean="0">
                <a:solidFill>
                  <a:srgbClr val="8E8581"/>
                </a:solidFill>
              </a:rPr>
              <a:t>© GfK </a:t>
            </a:r>
            <a:r>
              <a:rPr lang="ru-RU" sz="800" dirty="0" smtClean="0">
                <a:solidFill>
                  <a:srgbClr val="8E8581"/>
                </a:solidFill>
              </a:rPr>
              <a:t>2018</a:t>
            </a:r>
            <a:r>
              <a:rPr lang="en-US" sz="800" dirty="0" smtClean="0">
                <a:solidFill>
                  <a:srgbClr val="8E8581"/>
                </a:solidFill>
              </a:rPr>
              <a:t> |</a:t>
            </a:r>
            <a:r>
              <a:rPr lang="ru-RU" sz="800" dirty="0" smtClean="0">
                <a:solidFill>
                  <a:srgbClr val="8E8581"/>
                </a:solidFill>
              </a:rPr>
              <a:t> Москва</a:t>
            </a:r>
            <a:endParaRPr lang="en-US" sz="800" dirty="0" smtClean="0">
              <a:solidFill>
                <a:srgbClr val="8E8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3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8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2.vml"/><Relationship Id="rId6" Type="http://schemas.openxmlformats.org/officeDocument/2006/relationships/tags" Target="../tags/tag43.xml"/><Relationship Id="rId11" Type="http://schemas.openxmlformats.org/officeDocument/2006/relationships/oleObject" Target="../embeddings/oleObject22.bin"/><Relationship Id="rId5" Type="http://schemas.openxmlformats.org/officeDocument/2006/relationships/tags" Target="../tags/tag42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41.xml"/><Relationship Id="rId9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3" Type="http://schemas.openxmlformats.org/officeDocument/2006/relationships/tags" Target="../tags/tag48.xml"/><Relationship Id="rId21" Type="http://schemas.openxmlformats.org/officeDocument/2006/relationships/tags" Target="../tags/tag66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image" Target="../media/image10.jpeg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slideLayout" Target="../slideLayouts/slideLayout41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70.xml"/><Relationship Id="rId7" Type="http://schemas.openxmlformats.org/officeDocument/2006/relationships/oleObject" Target="../embeddings/oleObject23.bin"/><Relationship Id="rId2" Type="http://schemas.openxmlformats.org/officeDocument/2006/relationships/tags" Target="../tags/tag69.xml"/><Relationship Id="rId1" Type="http://schemas.openxmlformats.org/officeDocument/2006/relationships/vmlDrawing" Target="../drawings/vmlDrawing23.v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0.xml"/><Relationship Id="rId4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3" Type="http://schemas.openxmlformats.org/officeDocument/2006/relationships/tags" Target="../tags/tag73.xml"/><Relationship Id="rId21" Type="http://schemas.openxmlformats.org/officeDocument/2006/relationships/tags" Target="../tags/tag91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oleObject" Target="../embeddings/oleObject24.bin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tags" Target="../tags/tag90.xml"/><Relationship Id="rId1" Type="http://schemas.openxmlformats.org/officeDocument/2006/relationships/vmlDrawing" Target="../drawings/vmlDrawing24.v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notesSlide" Target="../notesSlides/notesSlide8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slideLayout" Target="../slideLayouts/slideLayout39.xml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tags" Target="../tags/tag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dirty="0" smtClean="0"/>
              <a:t>Что такое маркетинговые исследования? Для чего они нужны?</a:t>
            </a:r>
            <a:endParaRPr lang="en-US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Елена Морковина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de-DE" dirty="0" smtClean="0">
                <a:solidFill>
                  <a:schemeClr val="tx1"/>
                </a:solidFill>
              </a:rPr>
              <a:t>GfK Rus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dirty="0"/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endParaRPr lang="ru-RU" sz="1200" b="1" dirty="0" smtClean="0"/>
          </a:p>
          <a:p>
            <a:pPr>
              <a:lnSpc>
                <a:spcPct val="80000"/>
              </a:lnSpc>
            </a:pPr>
            <a:endParaRPr lang="ru-RU" sz="1200" dirty="0" smtClean="0"/>
          </a:p>
          <a:p>
            <a:pPr>
              <a:lnSpc>
                <a:spcPct val="80000"/>
              </a:lnSpc>
            </a:pPr>
            <a:r>
              <a:rPr lang="ru-RU" sz="1200" dirty="0" smtClean="0"/>
              <a:t>7 сентября, 2018 г., Москва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 bwMode="gray">
          <a:xfrm>
            <a:off x="0" y="4876006"/>
            <a:ext cx="9144000" cy="26749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5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8032" y="307580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Елена Морковина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Руководитель </a:t>
            </a:r>
            <a:r>
              <a:rPr lang="ru-RU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подразделения </a:t>
            </a:r>
            <a:r>
              <a:rPr lang="en-US" sz="12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Digital ad hoc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 +7 495 937 7222 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(#</a:t>
            </a:r>
            <a:r>
              <a:rPr lang="ru-RU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154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Elena.Morkovina@gfk.com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ГфК</a:t>
            </a:r>
            <a:r>
              <a:rPr lang="ru-RU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-Русь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Рязанский проспект, 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8A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109428 </a:t>
            </a:r>
            <a:r>
              <a:rPr lang="ru-RU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Москва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www.gfk.com</a:t>
            </a:r>
          </a:p>
        </p:txBody>
      </p:sp>
    </p:spTree>
    <p:extLst>
      <p:ext uri="{BB962C8B-B14F-4D97-AF65-F5344CB8AC3E}">
        <p14:creationId xmlns:p14="http://schemas.microsoft.com/office/powerpoint/2010/main" val="24316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75" y="123478"/>
            <a:ext cx="6408449" cy="576105"/>
          </a:xfrm>
        </p:spPr>
        <p:txBody>
          <a:bodyPr/>
          <a:lstStyle/>
          <a:p>
            <a:r>
              <a:rPr lang="ru-RU" dirty="0" smtClean="0"/>
              <a:t>Что такое «маркетинговые исследования»?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4294967295"/>
          </p:nvPr>
        </p:nvSpPr>
        <p:spPr>
          <a:xfrm>
            <a:off x="3995936" y="987574"/>
            <a:ext cx="4968552" cy="3708805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Маркетинговое исследование </a:t>
            </a:r>
            <a:r>
              <a:rPr lang="ru-RU" dirty="0"/>
              <a:t>— форма бизнес-исследования и направление прикладной социологии, которое фокусируется на понимании поведения, желаний и предпочтений потребителей, конкурентов и рынков в диктуемой рынком экономике.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dirty="0"/>
              <a:t>Область маркетинговых исследований как статистическая наука была инициирована Артуром </a:t>
            </a:r>
            <a:r>
              <a:rPr lang="ru-RU" dirty="0" err="1"/>
              <a:t>Нильсеном</a:t>
            </a:r>
            <a:r>
              <a:rPr lang="ru-RU" dirty="0"/>
              <a:t> (</a:t>
            </a:r>
            <a:r>
              <a:rPr lang="ru-RU" dirty="0" err="1"/>
              <a:t>Arthur</a:t>
            </a:r>
            <a:r>
              <a:rPr lang="ru-RU" dirty="0"/>
              <a:t> </a:t>
            </a:r>
            <a:r>
              <a:rPr lang="ru-RU" dirty="0" err="1"/>
              <a:t>Nielsen</a:t>
            </a:r>
            <a:r>
              <a:rPr lang="ru-RU" dirty="0"/>
              <a:t>) вместе с созданием компании </a:t>
            </a:r>
            <a:r>
              <a:rPr lang="en-US" dirty="0"/>
              <a:t>ACNielsen</a:t>
            </a:r>
            <a:r>
              <a:rPr lang="ru-RU" dirty="0"/>
              <a:t> </a:t>
            </a:r>
            <a:r>
              <a:rPr lang="ru-RU" dirty="0" err="1"/>
              <a:t>Company</a:t>
            </a:r>
            <a:r>
              <a:rPr lang="ru-RU" dirty="0"/>
              <a:t> в 1923 году. </a:t>
            </a:r>
          </a:p>
          <a:p>
            <a:pPr marL="645750" lvl="3" indent="-285750">
              <a:buClr>
                <a:schemeClr val="tx2"/>
              </a:buClr>
              <a:buSzPct val="90000"/>
            </a:pPr>
            <a:endParaRPr lang="en-GB" dirty="0"/>
          </a:p>
          <a:p>
            <a:pPr lvl="8" indent="-285750">
              <a:buClr>
                <a:schemeClr val="tx2"/>
              </a:buClr>
            </a:pPr>
            <a:endParaRPr lang="en-GB" dirty="0"/>
          </a:p>
          <a:p>
            <a:pPr marL="645750" lvl="3" indent="-285750">
              <a:buClr>
                <a:schemeClr val="tx2"/>
              </a:buClr>
            </a:pPr>
            <a:endParaRPr lang="en-GB" b="1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b="1" dirty="0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31" y="1131590"/>
            <a:ext cx="3329709" cy="24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4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75" y="123478"/>
            <a:ext cx="6408449" cy="576105"/>
          </a:xfrm>
        </p:spPr>
        <p:txBody>
          <a:bodyPr/>
          <a:lstStyle/>
          <a:p>
            <a:r>
              <a:rPr lang="ru-RU" dirty="0" smtClean="0"/>
              <a:t>Для чего проводят маркетинговые исследования?</a:t>
            </a:r>
            <a:endParaRPr lang="en-GB" dirty="0"/>
          </a:p>
        </p:txBody>
      </p:sp>
      <p:sp>
        <p:nvSpPr>
          <p:cNvPr id="8" name="Inhaltsplatzhalter 7"/>
          <p:cNvSpPr txBox="1">
            <a:spLocks/>
          </p:cNvSpPr>
          <p:nvPr/>
        </p:nvSpPr>
        <p:spPr bwMode="gray">
          <a:xfrm>
            <a:off x="395420" y="1131654"/>
            <a:ext cx="8425054" cy="576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  <a:effectLst/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Конечная цель - формирование </a:t>
            </a:r>
            <a:r>
              <a:rPr lang="ru-RU" sz="1200" dirty="0">
                <a:solidFill>
                  <a:schemeClr val="tx1"/>
                </a:solidFill>
              </a:rPr>
              <a:t>стратегии и тактики компании с учетом реально существующих и потенциально возможных факторов и условий рынка, с одной стороны, и ее позиции и перспектив — с другой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Rechteck 58"/>
          <p:cNvSpPr/>
          <p:nvPr/>
        </p:nvSpPr>
        <p:spPr bwMode="gray">
          <a:xfrm>
            <a:off x="395420" y="843510"/>
            <a:ext cx="8425054" cy="288144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  <a:effectLst/>
        </p:spPr>
        <p:txBody>
          <a:bodyPr lIns="72000" tIns="36000" rIns="72000" bIns="36000" anchor="ctr" anchorCtr="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ru-RU" sz="1300" b="1" dirty="0" smtClean="0">
                <a:solidFill>
                  <a:schemeClr val="bg1"/>
                </a:solidFill>
              </a:rPr>
              <a:t>Цель проведения</a:t>
            </a: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10" name="Inhaltsplatzhalter 7"/>
          <p:cNvSpPr txBox="1">
            <a:spLocks/>
          </p:cNvSpPr>
          <p:nvPr/>
        </p:nvSpPr>
        <p:spPr bwMode="gray">
          <a:xfrm>
            <a:off x="395420" y="2139710"/>
            <a:ext cx="8425054" cy="2736296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  <a:effectLst/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tx1"/>
                </a:solidFill>
              </a:rPr>
              <a:t>Для принятия ключевых маркетинговых </a:t>
            </a:r>
            <a:r>
              <a:rPr lang="ru-RU" sz="1200" b="1" dirty="0" smtClean="0">
                <a:solidFill>
                  <a:schemeClr val="tx1"/>
                </a:solidFill>
              </a:rPr>
              <a:t>решений при запуске новых проектов, выходе на новый рынок: </a:t>
            </a:r>
          </a:p>
          <a:p>
            <a:pPr marL="352425" lvl="2" indent="-1714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</a:rPr>
              <a:t>оценка рынка</a:t>
            </a:r>
          </a:p>
          <a:p>
            <a:pPr marL="352425" lvl="2" indent="-1714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</a:rPr>
              <a:t>анализ конкурентов</a:t>
            </a:r>
          </a:p>
          <a:p>
            <a:pPr marL="352425" lvl="2" indent="-1714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1000" dirty="0" smtClean="0"/>
              <a:t>анализ потребителей</a:t>
            </a:r>
            <a:endParaRPr lang="ru-RU" sz="1000" dirty="0" smtClean="0">
              <a:solidFill>
                <a:schemeClr val="tx1"/>
              </a:solidFill>
            </a:endParaRPr>
          </a:p>
          <a:p>
            <a:pPr marL="352425" lvl="2" indent="-1714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</a:rPr>
              <a:t>изучение </a:t>
            </a:r>
            <a:r>
              <a:rPr lang="ru-RU" sz="1000" dirty="0">
                <a:solidFill>
                  <a:schemeClr val="tx1"/>
                </a:solidFill>
              </a:rPr>
              <a:t>каналов и методов </a:t>
            </a:r>
            <a:r>
              <a:rPr lang="ru-RU" sz="1000" dirty="0" smtClean="0">
                <a:solidFill>
                  <a:schemeClr val="tx1"/>
                </a:solidFill>
              </a:rPr>
              <a:t>продвижения</a:t>
            </a:r>
          </a:p>
          <a:p>
            <a:pPr marL="352425" lvl="2" indent="-1714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</a:rPr>
              <a:t>поиск </a:t>
            </a:r>
            <a:r>
              <a:rPr lang="ru-RU" sz="1000" dirty="0">
                <a:solidFill>
                  <a:schemeClr val="tx1"/>
                </a:solidFill>
              </a:rPr>
              <a:t>новых идей, </a:t>
            </a:r>
            <a:r>
              <a:rPr lang="ru-RU" sz="1000" dirty="0" err="1">
                <a:solidFill>
                  <a:schemeClr val="tx1"/>
                </a:solidFill>
              </a:rPr>
              <a:t>инсайтов</a:t>
            </a:r>
            <a:r>
              <a:rPr lang="ru-RU" sz="1000" dirty="0">
                <a:solidFill>
                  <a:schemeClr val="tx1"/>
                </a:solidFill>
              </a:rPr>
              <a:t>, рыночных ниш и неудовлетворенных потребностей.</a:t>
            </a:r>
          </a:p>
          <a:p>
            <a:pPr marL="171450" indent="-1714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tx1"/>
                </a:solidFill>
              </a:rPr>
              <a:t>Для оценки эффективности </a:t>
            </a:r>
            <a:r>
              <a:rPr lang="ru-RU" sz="1200" b="1" dirty="0" smtClean="0">
                <a:solidFill>
                  <a:schemeClr val="tx1"/>
                </a:solidFill>
              </a:rPr>
              <a:t>деятельности:</a:t>
            </a:r>
          </a:p>
          <a:p>
            <a:pPr marL="352425" lvl="2" indent="-1714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</a:rPr>
              <a:t>оценка динамики продаж</a:t>
            </a:r>
          </a:p>
          <a:p>
            <a:pPr marL="352425" lvl="2" indent="-1714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</a:rPr>
              <a:t>анализ позиций бренда (компании) в конкурентном окружении – известности, имиджа</a:t>
            </a:r>
          </a:p>
          <a:p>
            <a:pPr marL="352425" lvl="2" indent="-1714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</a:rPr>
              <a:t>оценка уровня лояльности </a:t>
            </a:r>
            <a:r>
              <a:rPr lang="ru-RU" sz="1000" dirty="0">
                <a:solidFill>
                  <a:schemeClr val="tx1"/>
                </a:solidFill>
              </a:rPr>
              <a:t>и </a:t>
            </a:r>
            <a:r>
              <a:rPr lang="ru-RU" sz="1000" dirty="0" smtClean="0">
                <a:solidFill>
                  <a:schemeClr val="tx1"/>
                </a:solidFill>
              </a:rPr>
              <a:t>удовлетворенности потребителей.</a:t>
            </a:r>
            <a:endParaRPr lang="ru-RU" sz="1000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tx1"/>
                </a:solidFill>
              </a:rPr>
              <a:t>Для решения </a:t>
            </a:r>
            <a:r>
              <a:rPr lang="ru-RU" sz="1200" b="1" dirty="0" smtClean="0">
                <a:solidFill>
                  <a:schemeClr val="tx1"/>
                </a:solidFill>
              </a:rPr>
              <a:t>проблем:</a:t>
            </a:r>
          </a:p>
          <a:p>
            <a:pPr marL="352425" lvl="2" indent="-1714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</a:rPr>
              <a:t>для выработки антикризисной стратегии деятельности при падении продаж, </a:t>
            </a:r>
            <a:r>
              <a:rPr lang="ru-RU" sz="1000" dirty="0" smtClean="0"/>
              <a:t>потере покупателей / </a:t>
            </a:r>
            <a:r>
              <a:rPr lang="ru-RU" sz="1000" dirty="0" smtClean="0">
                <a:solidFill>
                  <a:schemeClr val="tx1"/>
                </a:solidFill>
              </a:rPr>
              <a:t>потребителей, агрессивной политике конкурентов</a:t>
            </a:r>
            <a:endParaRPr lang="ru-RU" sz="10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Rechteck 58"/>
          <p:cNvSpPr/>
          <p:nvPr/>
        </p:nvSpPr>
        <p:spPr bwMode="gray">
          <a:xfrm>
            <a:off x="395420" y="1851670"/>
            <a:ext cx="8425054" cy="28804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accent2"/>
            </a:solidFill>
          </a:ln>
          <a:effectLst/>
        </p:spPr>
        <p:txBody>
          <a:bodyPr lIns="72000" tIns="36000" rIns="72000" bIns="36000" anchor="ctr" anchorCtr="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ru-RU" sz="1300" b="1" dirty="0" smtClean="0">
                <a:solidFill>
                  <a:schemeClr val="bg1"/>
                </a:solidFill>
              </a:rPr>
              <a:t>Когда необходимы маркетинговые исследования</a:t>
            </a:r>
            <a:endParaRPr lang="en-US" sz="13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0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Rectangle 2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143000" y="0"/>
          <a:ext cx="111919" cy="111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9" name="think-cell Slide" r:id="rId11" imgW="0" imgH="0" progId="">
                  <p:embed/>
                </p:oleObj>
              </mc:Choice>
              <mc:Fallback>
                <p:oleObj name="think-cell Slide" r:id="rId11" imgW="0" imgH="0" progId="">
                  <p:embed/>
                  <p:pic>
                    <p:nvPicPr>
                      <p:cNvPr id="1229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111919" cy="1119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1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323411" y="51470"/>
            <a:ext cx="6408889" cy="576080"/>
          </a:xfrm>
        </p:spPr>
        <p:txBody>
          <a:bodyPr/>
          <a:lstStyle/>
          <a:p>
            <a:r>
              <a:rPr lang="ru-RU" dirty="0"/>
              <a:t>Классификация методов маркетинговых исследований</a:t>
            </a:r>
            <a:endParaRPr lang="en-US" dirty="0"/>
          </a:p>
        </p:txBody>
      </p:sp>
      <p:sp>
        <p:nvSpPr>
          <p:cNvPr id="12303" name="Ellipse 1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635896" y="1419622"/>
            <a:ext cx="1917631" cy="1872208"/>
          </a:xfrm>
          <a:prstGeom prst="ellipse">
            <a:avLst/>
          </a:prstGeom>
          <a:solidFill>
            <a:schemeClr val="tx2"/>
          </a:solidFill>
          <a:ln w="12700" algn="ctr">
            <a:noFill/>
            <a:round/>
            <a:headEnd/>
            <a:tailEnd/>
          </a:ln>
        </p:spPr>
        <p:txBody>
          <a:bodyPr wrap="none" lIns="67500" tIns="35100" rIns="67500" bIns="35100" anchor="ctr"/>
          <a:lstStyle/>
          <a:p>
            <a:pPr algn="ctr">
              <a:buFont typeface="Wingdings" pitchFamily="2" charset="2"/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По месту </a:t>
            </a:r>
          </a:p>
          <a:p>
            <a:pPr algn="ctr">
              <a:buFont typeface="Wingdings" pitchFamily="2" charset="2"/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проведения </a:t>
            </a:r>
          </a:p>
          <a:p>
            <a:pPr algn="ctr">
              <a:buFont typeface="Wingdings" pitchFamily="2" charset="2"/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исследований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" name="Auf der gleichen Seite des Rechtecks liegende Ecken abrunden 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23528" y="842963"/>
            <a:ext cx="2880197" cy="270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54000" rIns="6858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Полевые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" name="Inhaltsplatzhalter 7"/>
          <p:cNvSpPr txBox="1">
            <a:spLocks/>
          </p:cNvSpPr>
          <p:nvPr/>
        </p:nvSpPr>
        <p:spPr bwMode="gray">
          <a:xfrm>
            <a:off x="323616" y="1112963"/>
            <a:ext cx="2880197" cy="261091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7500" tIns="35100" rIns="67500" bIns="35100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300" dirty="0" smtClean="0">
                <a:latin typeface="Arial" pitchFamily="34" charset="0"/>
              </a:rPr>
              <a:t>Исследования в естественных условиях, сбор информации из первичных источников путем проведения интервью / опросов</a:t>
            </a:r>
            <a:endParaRPr lang="en-US" sz="1300" dirty="0">
              <a:latin typeface="Arial" pitchFamily="34" charset="0"/>
            </a:endParaRP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300" dirty="0" smtClean="0">
                <a:latin typeface="Arial" pitchFamily="34" charset="0"/>
              </a:rPr>
              <a:t>В зависимости от целей и количества участников исследования, выделяют качественные и количественные исследования</a:t>
            </a:r>
            <a:endParaRPr lang="en-US" sz="1300" dirty="0">
              <a:latin typeface="Arial" pitchFamily="34" charset="0"/>
            </a:endParaRPr>
          </a:p>
        </p:txBody>
      </p:sp>
      <p:sp>
        <p:nvSpPr>
          <p:cNvPr id="19" name="Auf der gleichen Seite des Rechtecks liegende Ecken abrunden 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940063" y="842963"/>
            <a:ext cx="2880320" cy="270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54000" rIns="6858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Кабинетные 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" name="Inhaltsplatzhalter 7"/>
          <p:cNvSpPr txBox="1">
            <a:spLocks/>
          </p:cNvSpPr>
          <p:nvPr/>
        </p:nvSpPr>
        <p:spPr bwMode="gray">
          <a:xfrm>
            <a:off x="5940152" y="1112963"/>
            <a:ext cx="2880320" cy="261091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7500" tIns="35100" rIns="67500" bIns="35100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300" dirty="0" smtClean="0">
                <a:latin typeface="Arial" pitchFamily="34" charset="0"/>
              </a:rPr>
              <a:t>Сбор информации из открытых источников, т.е. сбор вторичной информации</a:t>
            </a:r>
          </a:p>
          <a:p>
            <a:pPr marL="171450" lvl="1" indent="-17145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300" dirty="0" smtClean="0">
                <a:latin typeface="Arial" pitchFamily="34" charset="0"/>
              </a:rPr>
              <a:t>Данные официальной и отраслевой статистики</a:t>
            </a:r>
            <a:r>
              <a:rPr lang="en-US" sz="1300" dirty="0" smtClean="0">
                <a:latin typeface="Arial" pitchFamily="34" charset="0"/>
              </a:rPr>
              <a:t> (</a:t>
            </a:r>
            <a:r>
              <a:rPr lang="ru-RU" sz="1300" dirty="0" smtClean="0">
                <a:latin typeface="Arial" pitchFamily="34" charset="0"/>
              </a:rPr>
              <a:t>Росстат, таможенная статистика и т.п.), СМИ, интернет, готовые исследования и т.п.</a:t>
            </a:r>
            <a:endParaRPr lang="en-US" sz="1300" dirty="0">
              <a:latin typeface="Arial" pitchFamily="34" charset="0"/>
            </a:endParaRPr>
          </a:p>
        </p:txBody>
      </p:sp>
      <p:sp>
        <p:nvSpPr>
          <p:cNvPr id="22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 rot="5400000">
            <a:off x="3143592" y="2250873"/>
            <a:ext cx="630026" cy="26366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675" b="1" dirty="0">
              <a:latin typeface="Arial" pitchFamily="34" charset="0"/>
            </a:endParaRPr>
          </a:p>
        </p:txBody>
      </p:sp>
      <p:sp>
        <p:nvSpPr>
          <p:cNvPr id="23" name="AutoShape 1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 rot="16200000" flipH="1">
            <a:off x="5409139" y="2238713"/>
            <a:ext cx="630024" cy="28798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675" b="1" dirty="0">
              <a:latin typeface="Arial" pitchFamily="34" charset="0"/>
            </a:endParaRPr>
          </a:p>
        </p:txBody>
      </p:sp>
      <p:sp>
        <p:nvSpPr>
          <p:cNvPr id="12" name="Rectangle 5"/>
          <p:cNvSpPr/>
          <p:nvPr/>
        </p:nvSpPr>
        <p:spPr bwMode="gray">
          <a:xfrm>
            <a:off x="323761" y="3794165"/>
            <a:ext cx="720000" cy="1040367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indent="0"/>
            <a:endParaRPr lang="en-US" sz="16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Rectangle 6"/>
          <p:cNvSpPr/>
          <p:nvPr/>
        </p:nvSpPr>
        <p:spPr bwMode="gray">
          <a:xfrm>
            <a:off x="1043760" y="3795887"/>
            <a:ext cx="7776623" cy="10347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Существуют и другие классификации: 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по частоте проведения (разовые или регулярные /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</a:rPr>
              <a:t>трекинговые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)</a:t>
            </a:r>
            <a:endParaRPr lang="ru-RU" sz="120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по способу получения информации (опрос, наблюдение, эксперимент, моделирование, экспертные оценки)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</a:rPr>
              <a:t>п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о способу привлечения целевой аудитории (случайная выборка / ад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</a:rPr>
              <a:t>хок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, панель)</a:t>
            </a:r>
          </a:p>
        </p:txBody>
      </p:sp>
      <p:sp>
        <p:nvSpPr>
          <p:cNvPr id="14" name="Isosceles Triangle 7"/>
          <p:cNvSpPr/>
          <p:nvPr/>
        </p:nvSpPr>
        <p:spPr bwMode="gray">
          <a:xfrm rot="5400000">
            <a:off x="461208" y="4152972"/>
            <a:ext cx="552539" cy="251835"/>
          </a:xfrm>
          <a:prstGeom prst="triangle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 bwMode="gray">
          <a:xfrm>
            <a:off x="262514" y="3175157"/>
            <a:ext cx="2941296" cy="65365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 smtClean="0">
                <a:solidFill>
                  <a:srgbClr val="000000"/>
                </a:solidFill>
                <a:cs typeface="Arial" pitchFamily="34" charset="0"/>
              </a:rPr>
              <a:t>Открытые материалы тематических</a:t>
            </a:r>
          </a:p>
          <a:p>
            <a:pPr>
              <a:defRPr/>
            </a:pPr>
            <a:r>
              <a:rPr lang="ru-RU" sz="1100" dirty="0">
                <a:solidFill>
                  <a:srgbClr val="000000"/>
                </a:solidFill>
                <a:cs typeface="Arial" pitchFamily="34" charset="0"/>
              </a:rPr>
              <a:t>м</a:t>
            </a:r>
            <a:r>
              <a:rPr lang="ru-RU" sz="1100" dirty="0" smtClean="0">
                <a:solidFill>
                  <a:srgbClr val="000000"/>
                </a:solidFill>
                <a:cs typeface="Arial" pitchFamily="34" charset="0"/>
              </a:rPr>
              <a:t>ероприятий в области развлечений,</a:t>
            </a:r>
          </a:p>
          <a:p>
            <a:pPr>
              <a:defRPr/>
            </a:pPr>
            <a:r>
              <a:rPr lang="ru-RU" sz="1100" dirty="0" smtClean="0">
                <a:solidFill>
                  <a:srgbClr val="000000"/>
                </a:solidFill>
                <a:cs typeface="Arial" pitchFamily="34" charset="0"/>
              </a:rPr>
              <a:t>строительства </a:t>
            </a:r>
            <a:endParaRPr lang="ru-RU" sz="11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uppieren 6"/>
          <p:cNvGrpSpPr>
            <a:grpSpLocks/>
          </p:cNvGrpSpPr>
          <p:nvPr/>
        </p:nvGrpSpPr>
        <p:grpSpPr bwMode="auto">
          <a:xfrm>
            <a:off x="251400" y="2457208"/>
            <a:ext cx="4248588" cy="647700"/>
            <a:chOff x="228600" y="2895600"/>
            <a:chExt cx="4249037" cy="864000"/>
          </a:xfrm>
        </p:grpSpPr>
        <p:sp>
          <p:nvSpPr>
            <p:cNvPr id="79" name="Rectangle 78"/>
            <p:cNvSpPr/>
            <p:nvPr/>
          </p:nvSpPr>
          <p:spPr bwMode="gray">
            <a:xfrm>
              <a:off x="228600" y="2895600"/>
              <a:ext cx="2952721" cy="864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ru-RU" sz="1100" dirty="0" smtClean="0">
                  <a:solidFill>
                    <a:schemeClr val="tx1"/>
                  </a:solidFill>
                </a:rPr>
                <a:t>Публикации </a:t>
              </a:r>
              <a:r>
                <a:rPr lang="ru-RU" sz="1100" dirty="0">
                  <a:solidFill>
                    <a:schemeClr val="tx1"/>
                  </a:solidFill>
                </a:rPr>
                <a:t>в профессиональных </a:t>
              </a:r>
              <a:r>
                <a:rPr lang="ru-RU" sz="1100" dirty="0" smtClean="0">
                  <a:solidFill>
                    <a:schemeClr val="tx1"/>
                  </a:solidFill>
                </a:rPr>
                <a:t>журналах/ на сайтах </a:t>
              </a:r>
              <a:r>
                <a:rPr lang="ru-RU" sz="1100" dirty="0">
                  <a:solidFill>
                    <a:schemeClr val="tx1"/>
                  </a:solidFill>
                </a:rPr>
                <a:t>по темам архитектуры, </a:t>
              </a:r>
              <a:r>
                <a:rPr lang="ru-RU" sz="1100" dirty="0" smtClean="0">
                  <a:solidFill>
                    <a:schemeClr val="tx1"/>
                  </a:solidFill>
                </a:rPr>
                <a:t>парков развлечений; анализ данных социальных медиа </a:t>
              </a:r>
              <a:r>
                <a:rPr lang="en-US" sz="1100" dirty="0" smtClean="0">
                  <a:solidFill>
                    <a:schemeClr val="tx1"/>
                  </a:solidFill>
                </a:rPr>
                <a:t>(big data)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Gruppieren 5"/>
            <p:cNvGrpSpPr>
              <a:grpSpLocks/>
            </p:cNvGrpSpPr>
            <p:nvPr/>
          </p:nvGrpSpPr>
          <p:grpSpPr bwMode="auto">
            <a:xfrm>
              <a:off x="3029039" y="2895600"/>
              <a:ext cx="1448598" cy="864000"/>
              <a:chOff x="4553039" y="1066800"/>
              <a:chExt cx="1448598" cy="864000"/>
            </a:xfrm>
          </p:grpSpPr>
          <p:sp>
            <p:nvSpPr>
              <p:cNvPr id="21" name="Eingekerbter Richtungspfeil 31"/>
              <p:cNvSpPr/>
              <p:nvPr>
                <p:custDataLst>
                  <p:tags r:id="rId23"/>
                </p:custDataLst>
              </p:nvPr>
            </p:nvSpPr>
            <p:spPr bwMode="gray">
              <a:xfrm rot="10800000">
                <a:off x="4553039" y="1066800"/>
                <a:ext cx="1448598" cy="864000"/>
              </a:xfrm>
              <a:custGeom>
                <a:avLst/>
                <a:gdLst>
                  <a:gd name="connsiteX0" fmla="*/ 0 w 2160000"/>
                  <a:gd name="connsiteY0" fmla="*/ 0 h 720000"/>
                  <a:gd name="connsiteX1" fmla="*/ 2016014 w 2160000"/>
                  <a:gd name="connsiteY1" fmla="*/ 0 h 720000"/>
                  <a:gd name="connsiteX2" fmla="*/ 2160000 w 2160000"/>
                  <a:gd name="connsiteY2" fmla="*/ 360000 h 720000"/>
                  <a:gd name="connsiteX3" fmla="*/ 2016014 w 2160000"/>
                  <a:gd name="connsiteY3" fmla="*/ 720000 h 720000"/>
                  <a:gd name="connsiteX4" fmla="*/ 0 w 2160000"/>
                  <a:gd name="connsiteY4" fmla="*/ 720000 h 720000"/>
                  <a:gd name="connsiteX5" fmla="*/ 143986 w 2160000"/>
                  <a:gd name="connsiteY5" fmla="*/ 360000 h 720000"/>
                  <a:gd name="connsiteX6" fmla="*/ 0 w 2160000"/>
                  <a:gd name="connsiteY6" fmla="*/ 0 h 720000"/>
                  <a:gd name="connsiteX0" fmla="*/ 0 w 2160000"/>
                  <a:gd name="connsiteY0" fmla="*/ 0 h 720000"/>
                  <a:gd name="connsiteX1" fmla="*/ 2016014 w 2160000"/>
                  <a:gd name="connsiteY1" fmla="*/ 0 h 720000"/>
                  <a:gd name="connsiteX2" fmla="*/ 2160000 w 2160000"/>
                  <a:gd name="connsiteY2" fmla="*/ 360000 h 720000"/>
                  <a:gd name="connsiteX3" fmla="*/ 2016014 w 2160000"/>
                  <a:gd name="connsiteY3" fmla="*/ 720000 h 720000"/>
                  <a:gd name="connsiteX4" fmla="*/ 0 w 2160000"/>
                  <a:gd name="connsiteY4" fmla="*/ 720000 h 720000"/>
                  <a:gd name="connsiteX5" fmla="*/ 0 w 2160000"/>
                  <a:gd name="connsiteY5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0000" h="720000">
                    <a:moveTo>
                      <a:pt x="0" y="0"/>
                    </a:moveTo>
                    <a:lnTo>
                      <a:pt x="2016014" y="0"/>
                    </a:lnTo>
                    <a:lnTo>
                      <a:pt x="2160000" y="360000"/>
                    </a:lnTo>
                    <a:lnTo>
                      <a:pt x="2016014" y="720000"/>
                    </a:lnTo>
                    <a:lnTo>
                      <a:pt x="0" y="72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279" name="Textfeld 4"/>
              <p:cNvSpPr txBox="1">
                <a:spLocks noChangeArrowheads="1"/>
              </p:cNvSpPr>
              <p:nvPr/>
            </p:nvSpPr>
            <p:spPr bwMode="auto">
              <a:xfrm>
                <a:off x="4648648" y="1219200"/>
                <a:ext cx="1295400" cy="609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spcBef>
                    <a:spcPts val="600"/>
                  </a:spcBef>
                  <a:buFont typeface="Arial" pitchFamily="34" charset="0"/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Font typeface="Arial" pitchFamily="34" charset="0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ts val="300"/>
                  </a:spcBef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ts val="300"/>
                  </a:spcBef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spcBef>
                    <a:spcPts val="300"/>
                  </a:spcBef>
                  <a:buFontTx/>
                  <a:buNone/>
                </a:pPr>
                <a:r>
                  <a:rPr lang="ru-RU" altLang="ru-RU" sz="1200" b="1" dirty="0" smtClean="0">
                    <a:solidFill>
                      <a:srgbClr val="FFFFFF"/>
                    </a:solidFill>
                  </a:rPr>
                  <a:t>СМИ и Интернет</a:t>
                </a:r>
                <a:endParaRPr lang="de-DE" altLang="ru-RU" sz="1200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" name="Gruppieren 23"/>
          <p:cNvGrpSpPr>
            <a:grpSpLocks/>
          </p:cNvGrpSpPr>
          <p:nvPr/>
        </p:nvGrpSpPr>
        <p:grpSpPr bwMode="auto">
          <a:xfrm>
            <a:off x="3051542" y="3181111"/>
            <a:ext cx="1448445" cy="647700"/>
            <a:chOff x="4496261" y="1066800"/>
            <a:chExt cx="1505391" cy="863270"/>
          </a:xfrm>
        </p:grpSpPr>
        <p:sp>
          <p:nvSpPr>
            <p:cNvPr id="25" name="Eingekerbter Richtungspfeil 31"/>
            <p:cNvSpPr/>
            <p:nvPr>
              <p:custDataLst>
                <p:tags r:id="rId22"/>
              </p:custDataLst>
            </p:nvPr>
          </p:nvSpPr>
          <p:spPr bwMode="gray">
            <a:xfrm rot="10800000">
              <a:off x="4496261" y="1066800"/>
              <a:ext cx="1505391" cy="863270"/>
            </a:xfrm>
            <a:custGeom>
              <a:avLst/>
              <a:gdLst>
                <a:gd name="connsiteX0" fmla="*/ 0 w 2160000"/>
                <a:gd name="connsiteY0" fmla="*/ 0 h 720000"/>
                <a:gd name="connsiteX1" fmla="*/ 2016014 w 2160000"/>
                <a:gd name="connsiteY1" fmla="*/ 0 h 720000"/>
                <a:gd name="connsiteX2" fmla="*/ 2160000 w 2160000"/>
                <a:gd name="connsiteY2" fmla="*/ 360000 h 720000"/>
                <a:gd name="connsiteX3" fmla="*/ 2016014 w 2160000"/>
                <a:gd name="connsiteY3" fmla="*/ 720000 h 720000"/>
                <a:gd name="connsiteX4" fmla="*/ 0 w 2160000"/>
                <a:gd name="connsiteY4" fmla="*/ 720000 h 720000"/>
                <a:gd name="connsiteX5" fmla="*/ 143986 w 2160000"/>
                <a:gd name="connsiteY5" fmla="*/ 360000 h 720000"/>
                <a:gd name="connsiteX6" fmla="*/ 0 w 2160000"/>
                <a:gd name="connsiteY6" fmla="*/ 0 h 720000"/>
                <a:gd name="connsiteX0" fmla="*/ 0 w 2160000"/>
                <a:gd name="connsiteY0" fmla="*/ 0 h 720000"/>
                <a:gd name="connsiteX1" fmla="*/ 2016014 w 2160000"/>
                <a:gd name="connsiteY1" fmla="*/ 0 h 720000"/>
                <a:gd name="connsiteX2" fmla="*/ 2160000 w 2160000"/>
                <a:gd name="connsiteY2" fmla="*/ 360000 h 720000"/>
                <a:gd name="connsiteX3" fmla="*/ 2016014 w 2160000"/>
                <a:gd name="connsiteY3" fmla="*/ 720000 h 720000"/>
                <a:gd name="connsiteX4" fmla="*/ 0 w 2160000"/>
                <a:gd name="connsiteY4" fmla="*/ 720000 h 720000"/>
                <a:gd name="connsiteX5" fmla="*/ 0 w 2160000"/>
                <a:gd name="connsiteY5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00" h="720000">
                  <a:moveTo>
                    <a:pt x="0" y="0"/>
                  </a:moveTo>
                  <a:lnTo>
                    <a:pt x="2016014" y="0"/>
                  </a:lnTo>
                  <a:lnTo>
                    <a:pt x="2160000" y="360000"/>
                  </a:lnTo>
                  <a:lnTo>
                    <a:pt x="2016014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defRPr/>
              </a:pP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2275" name="Textfeld 25"/>
            <p:cNvSpPr txBox="1">
              <a:spLocks noChangeArrowheads="1"/>
            </p:cNvSpPr>
            <p:nvPr/>
          </p:nvSpPr>
          <p:spPr bwMode="auto">
            <a:xfrm>
              <a:off x="4634222" y="1219200"/>
              <a:ext cx="12954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ts val="600"/>
                </a:spcBef>
                <a:buFont typeface="Arial" pitchFamily="34" charset="0"/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ts val="300"/>
                </a:spcBef>
                <a:buFontTx/>
                <a:buNone/>
              </a:pPr>
              <a:r>
                <a:rPr lang="ru-RU" altLang="ru-RU" sz="1200" b="1" dirty="0" smtClean="0">
                  <a:solidFill>
                    <a:srgbClr val="FFFFFF"/>
                  </a:solidFill>
                </a:rPr>
                <a:t>Форумы и конференции</a:t>
              </a:r>
              <a:endParaRPr lang="en-GB" altLang="ru-RU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9" name="Rectangle 78"/>
          <p:cNvSpPr/>
          <p:nvPr/>
        </p:nvSpPr>
        <p:spPr bwMode="gray">
          <a:xfrm>
            <a:off x="6035001" y="3181112"/>
            <a:ext cx="2898438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>
              <a:spcBef>
                <a:spcPts val="300"/>
              </a:spcBef>
              <a:defRPr/>
            </a:pPr>
            <a:r>
              <a:rPr lang="ru-RU" sz="1100" dirty="0">
                <a:solidFill>
                  <a:srgbClr val="000000"/>
                </a:solidFill>
                <a:cs typeface="Arial" pitchFamily="34" charset="0"/>
              </a:rPr>
              <a:t>Изучение </a:t>
            </a:r>
            <a:r>
              <a:rPr lang="ru-RU" sz="1100" dirty="0" smtClean="0">
                <a:solidFill>
                  <a:srgbClr val="000000"/>
                </a:solidFill>
                <a:cs typeface="Arial" pitchFamily="34" charset="0"/>
              </a:rPr>
              <a:t>текущих предложений лидеров рынка в области парков развлечений</a:t>
            </a:r>
            <a:endParaRPr lang="en-CA" sz="11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7" name="Gruppieren 10"/>
          <p:cNvGrpSpPr>
            <a:grpSpLocks/>
          </p:cNvGrpSpPr>
          <p:nvPr/>
        </p:nvGrpSpPr>
        <p:grpSpPr bwMode="auto">
          <a:xfrm>
            <a:off x="4716019" y="2460618"/>
            <a:ext cx="4199960" cy="647700"/>
            <a:chOff x="4693215" y="2895600"/>
            <a:chExt cx="4199924" cy="864000"/>
          </a:xfrm>
        </p:grpSpPr>
        <p:sp>
          <p:nvSpPr>
            <p:cNvPr id="34" name="Rectangle 78"/>
            <p:cNvSpPr/>
            <p:nvPr/>
          </p:nvSpPr>
          <p:spPr bwMode="gray">
            <a:xfrm>
              <a:off x="4724400" y="2895600"/>
              <a:ext cx="4168739" cy="864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300"/>
                </a:spcBef>
                <a:defRPr/>
              </a:pPr>
              <a:endParaRPr lang="en-CA" sz="12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268" name="Rechteck 8"/>
            <p:cNvSpPr>
              <a:spLocks noChangeArrowheads="1"/>
            </p:cNvSpPr>
            <p:nvPr/>
          </p:nvSpPr>
          <p:spPr bwMode="auto">
            <a:xfrm>
              <a:off x="6301644" y="3048000"/>
              <a:ext cx="2590800" cy="574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Font typeface="Arial" pitchFamily="34" charset="0"/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dirty="0">
                  <a:solidFill>
                    <a:srgbClr val="000000"/>
                  </a:solidFill>
                </a:rPr>
                <a:t>Открытые отчеты, </a:t>
              </a:r>
              <a:r>
                <a:rPr lang="en-US" altLang="ru-RU" sz="1100" dirty="0">
                  <a:solidFill>
                    <a:srgbClr val="000000"/>
                  </a:solidFill>
                </a:rPr>
                <a:t>web-</a:t>
              </a:r>
              <a:r>
                <a:rPr lang="ru-RU" altLang="ru-RU" sz="1100" dirty="0">
                  <a:solidFill>
                    <a:srgbClr val="000000"/>
                  </a:solidFill>
                </a:rPr>
                <a:t>поиск, </a:t>
              </a:r>
              <a:r>
                <a:rPr lang="en-US" altLang="ru-RU" sz="1100" dirty="0">
                  <a:solidFill>
                    <a:srgbClr val="000000"/>
                  </a:solidFill>
                </a:rPr>
                <a:t>GfK </a:t>
              </a:r>
              <a:r>
                <a:rPr lang="en-US" altLang="ru-RU" sz="1100" dirty="0" smtClean="0">
                  <a:solidFill>
                    <a:srgbClr val="000000"/>
                  </a:solidFill>
                </a:rPr>
                <a:t>Consumer Life</a:t>
              </a:r>
              <a:endParaRPr lang="de-DE" altLang="ru-RU" sz="1100" dirty="0">
                <a:solidFill>
                  <a:srgbClr val="000000"/>
                </a:solidFill>
              </a:endParaRPr>
            </a:p>
          </p:txBody>
        </p:sp>
        <p:sp>
          <p:nvSpPr>
            <p:cNvPr id="33" name="Eingekerbter Richtungspfeil 31"/>
            <p:cNvSpPr/>
            <p:nvPr>
              <p:custDataLst>
                <p:tags r:id="rId21"/>
              </p:custDataLst>
            </p:nvPr>
          </p:nvSpPr>
          <p:spPr bwMode="gray">
            <a:xfrm>
              <a:off x="4693215" y="2895600"/>
              <a:ext cx="1397690" cy="864000"/>
            </a:xfrm>
            <a:custGeom>
              <a:avLst/>
              <a:gdLst>
                <a:gd name="connsiteX0" fmla="*/ 0 w 2160000"/>
                <a:gd name="connsiteY0" fmla="*/ 0 h 720000"/>
                <a:gd name="connsiteX1" fmla="*/ 2016014 w 2160000"/>
                <a:gd name="connsiteY1" fmla="*/ 0 h 720000"/>
                <a:gd name="connsiteX2" fmla="*/ 2160000 w 2160000"/>
                <a:gd name="connsiteY2" fmla="*/ 360000 h 720000"/>
                <a:gd name="connsiteX3" fmla="*/ 2016014 w 2160000"/>
                <a:gd name="connsiteY3" fmla="*/ 720000 h 720000"/>
                <a:gd name="connsiteX4" fmla="*/ 0 w 2160000"/>
                <a:gd name="connsiteY4" fmla="*/ 720000 h 720000"/>
                <a:gd name="connsiteX5" fmla="*/ 143986 w 2160000"/>
                <a:gd name="connsiteY5" fmla="*/ 360000 h 720000"/>
                <a:gd name="connsiteX6" fmla="*/ 0 w 2160000"/>
                <a:gd name="connsiteY6" fmla="*/ 0 h 720000"/>
                <a:gd name="connsiteX0" fmla="*/ 0 w 2160000"/>
                <a:gd name="connsiteY0" fmla="*/ 0 h 720000"/>
                <a:gd name="connsiteX1" fmla="*/ 2016014 w 2160000"/>
                <a:gd name="connsiteY1" fmla="*/ 0 h 720000"/>
                <a:gd name="connsiteX2" fmla="*/ 2160000 w 2160000"/>
                <a:gd name="connsiteY2" fmla="*/ 360000 h 720000"/>
                <a:gd name="connsiteX3" fmla="*/ 2016014 w 2160000"/>
                <a:gd name="connsiteY3" fmla="*/ 720000 h 720000"/>
                <a:gd name="connsiteX4" fmla="*/ 0 w 2160000"/>
                <a:gd name="connsiteY4" fmla="*/ 720000 h 720000"/>
                <a:gd name="connsiteX5" fmla="*/ 0 w 2160000"/>
                <a:gd name="connsiteY5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00" h="720000">
                  <a:moveTo>
                    <a:pt x="0" y="0"/>
                  </a:moveTo>
                  <a:lnTo>
                    <a:pt x="2016014" y="0"/>
                  </a:lnTo>
                  <a:lnTo>
                    <a:pt x="2160000" y="360000"/>
                  </a:lnTo>
                  <a:lnTo>
                    <a:pt x="2016014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200" b="1" dirty="0">
                  <a:solidFill>
                    <a:srgbClr val="FFFFFF"/>
                  </a:solidFill>
                </a:rPr>
                <a:t>Макро-тренды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uppieren 6"/>
          <p:cNvGrpSpPr>
            <a:grpSpLocks/>
          </p:cNvGrpSpPr>
          <p:nvPr/>
        </p:nvGrpSpPr>
        <p:grpSpPr bwMode="auto">
          <a:xfrm>
            <a:off x="250393" y="3926885"/>
            <a:ext cx="8660245" cy="804603"/>
            <a:chOff x="381000" y="5174014"/>
            <a:chExt cx="8020607" cy="1030994"/>
          </a:xfrm>
        </p:grpSpPr>
        <p:sp>
          <p:nvSpPr>
            <p:cNvPr id="36" name="Rechteck 28"/>
            <p:cNvSpPr/>
            <p:nvPr>
              <p:custDataLst>
                <p:tags r:id="rId20"/>
              </p:custDataLst>
            </p:nvPr>
          </p:nvSpPr>
          <p:spPr bwMode="gray">
            <a:xfrm>
              <a:off x="381000" y="5174014"/>
              <a:ext cx="8020607" cy="10309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 anchor="ctr"/>
            <a:lstStyle/>
            <a:p>
              <a:pPr algn="ctr">
                <a:spcBef>
                  <a:spcPts val="600"/>
                </a:spcBef>
                <a:buFont typeface="Arial" pitchFamily="34" charset="0"/>
                <a:buNone/>
                <a:defRPr/>
              </a:pPr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Textfeld 29"/>
            <p:cNvSpPr txBox="1"/>
            <p:nvPr/>
          </p:nvSpPr>
          <p:spPr>
            <a:xfrm>
              <a:off x="389047" y="5174450"/>
              <a:ext cx="815252" cy="103055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>
              <a:innerShdw blurRad="215900" dist="50800" dir="13500000">
                <a:schemeClr val="bg2">
                  <a:alpha val="54000"/>
                </a:schemeClr>
              </a:inn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spcBef>
                  <a:spcPts val="300"/>
                </a:spcBef>
                <a:defRPr/>
              </a:pPr>
              <a:r>
                <a:rPr lang="de-DE" sz="36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!</a:t>
              </a:r>
            </a:p>
          </p:txBody>
        </p:sp>
        <p:sp>
          <p:nvSpPr>
            <p:cNvPr id="52260" name="Rechteck 30"/>
            <p:cNvSpPr>
              <a:spLocks noChangeArrowheads="1"/>
            </p:cNvSpPr>
            <p:nvPr/>
          </p:nvSpPr>
          <p:spPr bwMode="auto">
            <a:xfrm>
              <a:off x="1219199" y="5176931"/>
              <a:ext cx="7182408" cy="102807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>
              <a:lvl1pPr eaLnBrk="0" hangingPunct="0">
                <a:spcBef>
                  <a:spcPts val="600"/>
                </a:spcBef>
                <a:buFont typeface="Arial" pitchFamily="34" charset="0"/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ts val="300"/>
                </a:spcBef>
              </a:pPr>
              <a:r>
                <a:rPr lang="ru-RU" altLang="ru-RU" sz="1200" b="1" dirty="0" smtClean="0">
                  <a:solidFill>
                    <a:srgbClr val="000000"/>
                  </a:solidFill>
                </a:rPr>
                <a:t>Результат этапа:</a:t>
              </a:r>
            </a:p>
            <a:p>
              <a:pPr marL="171450" indent="-171450" eaLnBrk="1" hangingPunct="1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altLang="ru-RU" sz="1200" dirty="0" smtClean="0">
                  <a:solidFill>
                    <a:srgbClr val="000000"/>
                  </a:solidFill>
                </a:rPr>
                <a:t>Список актуальных трендов, успешных кейсов и прогнозы относительно развития парков развлечений для проверки на этапе экспертных интервью</a:t>
              </a:r>
              <a:endParaRPr lang="en-US" altLang="ru-RU" sz="12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6588565" y="843510"/>
            <a:ext cx="2232025" cy="1565672"/>
            <a:chOff x="5436120" y="1773220"/>
            <a:chExt cx="3240448" cy="3240000"/>
          </a:xfrm>
        </p:grpSpPr>
        <p:sp>
          <p:nvSpPr>
            <p:cNvPr id="43" name="Ellipse 9"/>
            <p:cNvSpPr/>
            <p:nvPr>
              <p:custDataLst>
                <p:tags r:id="rId2"/>
              </p:custDataLst>
            </p:nvPr>
          </p:nvSpPr>
          <p:spPr bwMode="gray">
            <a:xfrm>
              <a:off x="5436120" y="1773220"/>
              <a:ext cx="3240448" cy="32400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300"/>
                </a:spcBef>
                <a:defRPr/>
              </a:pPr>
              <a:endParaRPr lang="en-GB" sz="16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Sechseck 10"/>
            <p:cNvSpPr/>
            <p:nvPr>
              <p:custDataLst>
                <p:tags r:id="rId3"/>
              </p:custDataLst>
            </p:nvPr>
          </p:nvSpPr>
          <p:spPr bwMode="gray">
            <a:xfrm rot="5400000">
              <a:off x="5796070" y="2420631"/>
              <a:ext cx="2520549" cy="2088084"/>
            </a:xfrm>
            <a:prstGeom prst="hexagon">
              <a:avLst/>
            </a:prstGeom>
            <a:noFill/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300"/>
                </a:spcBef>
                <a:defRPr/>
              </a:pPr>
              <a:endParaRPr lang="en-GB" sz="16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cxnSp>
          <p:nvCxnSpPr>
            <p:cNvPr id="49" name="Gerade Verbindung 11"/>
            <p:cNvCxnSpPr>
              <a:stCxn id="59" idx="4"/>
              <a:endCxn id="64" idx="0"/>
            </p:cNvCxnSpPr>
            <p:nvPr>
              <p:custDataLst>
                <p:tags r:id="rId4"/>
              </p:custDataLst>
            </p:nvPr>
          </p:nvCxnSpPr>
          <p:spPr bwMode="gray">
            <a:xfrm>
              <a:off x="7056345" y="2780946"/>
              <a:ext cx="0" cy="1224549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12"/>
            <p:cNvCxnSpPr>
              <a:stCxn id="60" idx="6"/>
              <a:endCxn id="61" idx="2"/>
            </p:cNvCxnSpPr>
            <p:nvPr>
              <p:custDataLst>
                <p:tags r:id="rId5"/>
              </p:custDataLst>
            </p:nvPr>
          </p:nvCxnSpPr>
          <p:spPr bwMode="gray">
            <a:xfrm>
              <a:off x="6588484" y="2889356"/>
              <a:ext cx="93572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3"/>
            <p:cNvCxnSpPr>
              <a:stCxn id="62" idx="6"/>
              <a:endCxn id="63" idx="2"/>
            </p:cNvCxnSpPr>
            <p:nvPr>
              <p:custDataLst>
                <p:tags r:id="rId6"/>
              </p:custDataLst>
            </p:nvPr>
          </p:nvCxnSpPr>
          <p:spPr bwMode="gray">
            <a:xfrm>
              <a:off x="6588484" y="3897084"/>
              <a:ext cx="93572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4"/>
            <p:cNvCxnSpPr>
              <a:stCxn id="60" idx="5"/>
              <a:endCxn id="64" idx="1"/>
            </p:cNvCxnSpPr>
            <p:nvPr>
              <p:custDataLst>
                <p:tags r:id="rId7"/>
              </p:custDataLst>
            </p:nvPr>
          </p:nvCxnSpPr>
          <p:spPr bwMode="gray">
            <a:xfrm>
              <a:off x="6450200" y="3219516"/>
              <a:ext cx="274263" cy="923955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5"/>
            <p:cNvCxnSpPr>
              <a:stCxn id="64" idx="7"/>
              <a:endCxn id="61" idx="3"/>
            </p:cNvCxnSpPr>
            <p:nvPr>
              <p:custDataLst>
                <p:tags r:id="rId8"/>
              </p:custDataLst>
            </p:nvPr>
          </p:nvCxnSpPr>
          <p:spPr bwMode="gray">
            <a:xfrm flipV="1">
              <a:off x="7385920" y="3219516"/>
              <a:ext cx="276567" cy="923955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6"/>
            <p:cNvCxnSpPr>
              <a:stCxn id="59" idx="3"/>
              <a:endCxn id="62" idx="7"/>
            </p:cNvCxnSpPr>
            <p:nvPr>
              <p:custDataLst>
                <p:tags r:id="rId9"/>
              </p:custDataLst>
            </p:nvPr>
          </p:nvCxnSpPr>
          <p:spPr bwMode="gray">
            <a:xfrm flipH="1">
              <a:off x="6450200" y="2642968"/>
              <a:ext cx="274263" cy="923955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17"/>
            <p:cNvCxnSpPr>
              <a:stCxn id="59" idx="5"/>
              <a:endCxn id="63" idx="1"/>
            </p:cNvCxnSpPr>
            <p:nvPr>
              <p:custDataLst>
                <p:tags r:id="rId10"/>
              </p:custDataLst>
            </p:nvPr>
          </p:nvCxnSpPr>
          <p:spPr bwMode="gray">
            <a:xfrm>
              <a:off x="7385920" y="2642968"/>
              <a:ext cx="276567" cy="923955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8"/>
            <p:cNvCxnSpPr>
              <a:stCxn id="60" idx="6"/>
              <a:endCxn id="63" idx="2"/>
            </p:cNvCxnSpPr>
            <p:nvPr>
              <p:custDataLst>
                <p:tags r:id="rId11"/>
              </p:custDataLst>
            </p:nvPr>
          </p:nvCxnSpPr>
          <p:spPr bwMode="gray">
            <a:xfrm>
              <a:off x="6588484" y="2889356"/>
              <a:ext cx="935720" cy="1007727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19"/>
            <p:cNvCxnSpPr>
              <a:stCxn id="61" idx="2"/>
              <a:endCxn id="62" idx="6"/>
            </p:cNvCxnSpPr>
            <p:nvPr>
              <p:custDataLst>
                <p:tags r:id="rId12"/>
              </p:custDataLst>
            </p:nvPr>
          </p:nvCxnSpPr>
          <p:spPr bwMode="gray">
            <a:xfrm flipH="1">
              <a:off x="6588484" y="2889356"/>
              <a:ext cx="935720" cy="1007727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1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 rotWithShape="1"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6660288" y="2996940"/>
              <a:ext cx="792260" cy="79231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</a:ln>
            <a:effectLst/>
          </p:spPr>
        </p:pic>
        <p:sp>
          <p:nvSpPr>
            <p:cNvPr id="59" name="Ellipse 21"/>
            <p:cNvSpPr/>
            <p:nvPr>
              <p:custDataLst>
                <p:tags r:id="rId14"/>
              </p:custDataLst>
            </p:nvPr>
          </p:nvSpPr>
          <p:spPr bwMode="gray">
            <a:xfrm>
              <a:off x="6588484" y="1844672"/>
              <a:ext cx="935720" cy="9362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spcBef>
                  <a:spcPts val="300"/>
                </a:spcBef>
                <a:defRPr/>
              </a:pPr>
              <a:r>
                <a:rPr lang="ru-RU" sz="700" dirty="0">
                  <a:solidFill>
                    <a:srgbClr val="928580">
                      <a:lumMod val="75000"/>
                    </a:srgbClr>
                  </a:solidFill>
                  <a:cs typeface="Arial" pitchFamily="34" charset="0"/>
                </a:rPr>
                <a:t>Рыночные </a:t>
              </a:r>
              <a:br>
                <a:rPr lang="ru-RU" sz="700" dirty="0">
                  <a:solidFill>
                    <a:srgbClr val="928580">
                      <a:lumMod val="75000"/>
                    </a:srgbClr>
                  </a:solidFill>
                  <a:cs typeface="Arial" pitchFamily="34" charset="0"/>
                </a:rPr>
              </a:br>
              <a:r>
                <a:rPr lang="ru-RU" sz="700" dirty="0">
                  <a:solidFill>
                    <a:srgbClr val="928580">
                      <a:lumMod val="75000"/>
                    </a:srgbClr>
                  </a:solidFill>
                  <a:cs typeface="Arial" pitchFamily="34" charset="0"/>
                </a:rPr>
                <a:t>активности/</a:t>
              </a:r>
              <a:br>
                <a:rPr lang="ru-RU" sz="700" dirty="0">
                  <a:solidFill>
                    <a:srgbClr val="928580">
                      <a:lumMod val="75000"/>
                    </a:srgbClr>
                  </a:solidFill>
                  <a:cs typeface="Arial" pitchFamily="34" charset="0"/>
                </a:rPr>
              </a:br>
              <a:r>
                <a:rPr lang="ru-RU" sz="700" dirty="0">
                  <a:solidFill>
                    <a:srgbClr val="928580">
                      <a:lumMod val="75000"/>
                    </a:srgbClr>
                  </a:solidFill>
                  <a:cs typeface="Arial" pitchFamily="34" charset="0"/>
                </a:rPr>
                <a:t>новые</a:t>
              </a:r>
              <a:br>
                <a:rPr lang="ru-RU" sz="700" dirty="0">
                  <a:solidFill>
                    <a:srgbClr val="928580">
                      <a:lumMod val="75000"/>
                    </a:srgbClr>
                  </a:solidFill>
                  <a:cs typeface="Arial" pitchFamily="34" charset="0"/>
                </a:rPr>
              </a:br>
              <a:r>
                <a:rPr lang="ru-RU" sz="700" dirty="0">
                  <a:solidFill>
                    <a:srgbClr val="928580">
                      <a:lumMod val="75000"/>
                    </a:srgbClr>
                  </a:solidFill>
                  <a:cs typeface="Arial" pitchFamily="34" charset="0"/>
                </a:rPr>
                <a:t>продукты</a:t>
              </a:r>
              <a:endParaRPr lang="en-GB" sz="700" dirty="0">
                <a:solidFill>
                  <a:srgbClr val="928580">
                    <a:lumMod val="75000"/>
                  </a:srgbClr>
                </a:solidFill>
                <a:cs typeface="Arial" pitchFamily="34" charset="0"/>
              </a:endParaRPr>
            </a:p>
          </p:txBody>
        </p:sp>
        <p:sp>
          <p:nvSpPr>
            <p:cNvPr id="60" name="Ellipse 22"/>
            <p:cNvSpPr/>
            <p:nvPr>
              <p:custDataLst>
                <p:tags r:id="rId15"/>
              </p:custDataLst>
            </p:nvPr>
          </p:nvSpPr>
          <p:spPr bwMode="gray">
            <a:xfrm>
              <a:off x="5652764" y="2421219"/>
              <a:ext cx="935720" cy="93381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spcBef>
                  <a:spcPts val="300"/>
                </a:spcBef>
                <a:defRPr/>
              </a:pPr>
              <a:r>
                <a:rPr lang="ru-RU" sz="800" dirty="0">
                  <a:solidFill>
                    <a:srgbClr val="928580">
                      <a:lumMod val="75000"/>
                    </a:srgbClr>
                  </a:solidFill>
                  <a:cs typeface="Arial" pitchFamily="34" charset="0"/>
                </a:rPr>
                <a:t>СМИ</a:t>
              </a:r>
              <a:endParaRPr lang="en-GB" sz="800" dirty="0">
                <a:solidFill>
                  <a:srgbClr val="928580">
                    <a:lumMod val="75000"/>
                  </a:srgbClr>
                </a:solidFill>
                <a:cs typeface="Arial" pitchFamily="34" charset="0"/>
              </a:endParaRPr>
            </a:p>
          </p:txBody>
        </p:sp>
        <p:sp>
          <p:nvSpPr>
            <p:cNvPr id="61" name="Ellipse 23"/>
            <p:cNvSpPr/>
            <p:nvPr>
              <p:custDataLst>
                <p:tags r:id="rId16"/>
              </p:custDataLst>
            </p:nvPr>
          </p:nvSpPr>
          <p:spPr bwMode="gray">
            <a:xfrm>
              <a:off x="7524204" y="2421219"/>
              <a:ext cx="935720" cy="93381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spcBef>
                  <a:spcPts val="300"/>
                </a:spcBef>
                <a:defRPr/>
              </a:pPr>
              <a:r>
                <a:rPr lang="ru-RU" sz="800" dirty="0" smtClean="0">
                  <a:solidFill>
                    <a:srgbClr val="928580">
                      <a:lumMod val="75000"/>
                    </a:srgbClr>
                  </a:solidFill>
                  <a:cs typeface="Arial" pitchFamily="34" charset="0"/>
                </a:rPr>
                <a:t>Новые ниши</a:t>
              </a:r>
              <a:endParaRPr lang="en-GB" sz="800" dirty="0">
                <a:solidFill>
                  <a:srgbClr val="928580">
                    <a:lumMod val="75000"/>
                  </a:srgbClr>
                </a:solidFill>
                <a:cs typeface="Arial" pitchFamily="34" charset="0"/>
              </a:endParaRPr>
            </a:p>
          </p:txBody>
        </p:sp>
        <p:sp>
          <p:nvSpPr>
            <p:cNvPr id="62" name="Ellipse 24"/>
            <p:cNvSpPr/>
            <p:nvPr>
              <p:custDataLst>
                <p:tags r:id="rId17"/>
              </p:custDataLst>
            </p:nvPr>
          </p:nvSpPr>
          <p:spPr bwMode="gray">
            <a:xfrm>
              <a:off x="5652764" y="3428947"/>
              <a:ext cx="935720" cy="9362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spcBef>
                  <a:spcPts val="300"/>
                </a:spcBef>
                <a:defRPr/>
              </a:pPr>
              <a:r>
                <a:rPr lang="ru-RU" sz="800" dirty="0">
                  <a:solidFill>
                    <a:srgbClr val="928580">
                      <a:lumMod val="75000"/>
                    </a:srgbClr>
                  </a:solidFill>
                  <a:cs typeface="Arial" pitchFamily="34" charset="0"/>
                </a:rPr>
                <a:t>Дизайн, </a:t>
              </a:r>
              <a:br>
                <a:rPr lang="ru-RU" sz="800" dirty="0">
                  <a:solidFill>
                    <a:srgbClr val="928580">
                      <a:lumMod val="75000"/>
                    </a:srgbClr>
                  </a:solidFill>
                  <a:cs typeface="Arial" pitchFamily="34" charset="0"/>
                </a:rPr>
              </a:br>
              <a:r>
                <a:rPr lang="ru-RU" sz="800" dirty="0" smtClean="0">
                  <a:solidFill>
                    <a:srgbClr val="928580">
                      <a:lumMod val="75000"/>
                    </a:srgbClr>
                  </a:solidFill>
                  <a:cs typeface="Arial" pitchFamily="34" charset="0"/>
                </a:rPr>
                <a:t>технологии</a:t>
              </a:r>
              <a:endParaRPr lang="en-GB" sz="800" dirty="0">
                <a:solidFill>
                  <a:srgbClr val="928580">
                    <a:lumMod val="75000"/>
                  </a:srgbClr>
                </a:solidFill>
                <a:cs typeface="Arial" pitchFamily="34" charset="0"/>
              </a:endParaRPr>
            </a:p>
          </p:txBody>
        </p:sp>
        <p:sp>
          <p:nvSpPr>
            <p:cNvPr id="63" name="Ellipse 25"/>
            <p:cNvSpPr/>
            <p:nvPr>
              <p:custDataLst>
                <p:tags r:id="rId18"/>
              </p:custDataLst>
            </p:nvPr>
          </p:nvSpPr>
          <p:spPr bwMode="gray">
            <a:xfrm>
              <a:off x="7524204" y="3428947"/>
              <a:ext cx="935720" cy="9362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rgbClr val="928580">
                      <a:lumMod val="75000"/>
                    </a:srgbClr>
                  </a:solidFill>
                  <a:cs typeface="Arial" pitchFamily="34" charset="0"/>
                </a:rPr>
                <a:t>Влияние </a:t>
              </a:r>
              <a:br>
                <a:rPr lang="ru-RU" sz="800" dirty="0">
                  <a:solidFill>
                    <a:srgbClr val="928580">
                      <a:lumMod val="75000"/>
                    </a:srgbClr>
                  </a:solidFill>
                  <a:cs typeface="Arial" pitchFamily="34" charset="0"/>
                </a:rPr>
              </a:br>
              <a:r>
                <a:rPr lang="ru-RU" sz="800" dirty="0" smtClean="0">
                  <a:solidFill>
                    <a:srgbClr val="928580">
                      <a:lumMod val="75000"/>
                    </a:srgbClr>
                  </a:solidFill>
                  <a:cs typeface="Arial" pitchFamily="34" charset="0"/>
                </a:rPr>
                <a:t>игроков </a:t>
              </a:r>
            </a:p>
            <a:p>
              <a:pPr algn="ctr">
                <a:defRPr/>
              </a:pPr>
              <a:r>
                <a:rPr lang="ru-RU" sz="800" dirty="0" smtClean="0">
                  <a:solidFill>
                    <a:srgbClr val="928580">
                      <a:lumMod val="75000"/>
                    </a:srgbClr>
                  </a:solidFill>
                  <a:cs typeface="Arial" pitchFamily="34" charset="0"/>
                </a:rPr>
                <a:t>рынка</a:t>
              </a:r>
              <a:endParaRPr lang="en-GB" sz="800" dirty="0">
                <a:solidFill>
                  <a:srgbClr val="928580">
                    <a:lumMod val="75000"/>
                  </a:srgbClr>
                </a:solidFill>
                <a:cs typeface="Arial" pitchFamily="34" charset="0"/>
              </a:endParaRPr>
            </a:p>
          </p:txBody>
        </p:sp>
        <p:sp>
          <p:nvSpPr>
            <p:cNvPr id="64" name="Ellipse 26"/>
            <p:cNvSpPr/>
            <p:nvPr>
              <p:custDataLst>
                <p:tags r:id="rId19"/>
              </p:custDataLst>
            </p:nvPr>
          </p:nvSpPr>
          <p:spPr bwMode="gray">
            <a:xfrm>
              <a:off x="6588484" y="4005494"/>
              <a:ext cx="935720" cy="9362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spcBef>
                  <a:spcPts val="300"/>
                </a:spcBef>
                <a:defRPr/>
              </a:pPr>
              <a:r>
                <a:rPr lang="ru-RU" sz="900" dirty="0">
                  <a:solidFill>
                    <a:srgbClr val="928580">
                      <a:lumMod val="75000"/>
                    </a:srgbClr>
                  </a:solidFill>
                  <a:cs typeface="Arial" pitchFamily="34" charset="0"/>
                </a:rPr>
                <a:t>Тренды</a:t>
              </a:r>
              <a:endParaRPr lang="en-GB" sz="900" dirty="0">
                <a:solidFill>
                  <a:srgbClr val="928580">
                    <a:lumMod val="75000"/>
                  </a:srgbClr>
                </a:solidFill>
                <a:cs typeface="Arial" pitchFamily="34" charset="0"/>
              </a:endParaRPr>
            </a:p>
          </p:txBody>
        </p:sp>
      </p:grpSp>
      <p:sp>
        <p:nvSpPr>
          <p:cNvPr id="65" name="Rectangle 35"/>
          <p:cNvSpPr/>
          <p:nvPr/>
        </p:nvSpPr>
        <p:spPr bwMode="gray">
          <a:xfrm>
            <a:off x="376942" y="782341"/>
            <a:ext cx="6139327" cy="13918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1400" b="1" dirty="0" smtClean="0">
                <a:solidFill>
                  <a:schemeClr val="accent2"/>
                </a:solidFill>
                <a:cs typeface="Arial" pitchFamily="34" charset="0"/>
              </a:rPr>
              <a:t>Задачи:</a:t>
            </a:r>
          </a:p>
          <a:p>
            <a:pPr marL="171450" lvl="1" indent="-17145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Выявление наиболее </a:t>
            </a:r>
            <a:r>
              <a:rPr lang="ru-RU" sz="1200" dirty="0">
                <a:solidFill>
                  <a:schemeClr val="tx1"/>
                </a:solidFill>
              </a:rPr>
              <a:t>актуальных трендов в </a:t>
            </a:r>
            <a:r>
              <a:rPr lang="ru-RU" sz="1200" dirty="0" smtClean="0">
                <a:solidFill>
                  <a:schemeClr val="tx1"/>
                </a:solidFill>
              </a:rPr>
              <a:t>мире в отношении парков развлечений (форматы, «фишки», наиболее успешные кейсы)</a:t>
            </a:r>
          </a:p>
          <a:p>
            <a:pPr marL="171450" lvl="1" indent="-17145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Выявление основных трендов в проведении досуга путем анализа социальных сетей (тональность, тематика в отношении отдыха / досуга / путешествий)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7" name="Eingekerbter Richtungspfeil 31"/>
          <p:cNvSpPr/>
          <p:nvPr>
            <p:custDataLst>
              <p:tags r:id="rId1"/>
            </p:custDataLst>
          </p:nvPr>
        </p:nvSpPr>
        <p:spPr bwMode="gray">
          <a:xfrm>
            <a:off x="4716020" y="3181112"/>
            <a:ext cx="1397701" cy="647700"/>
          </a:xfrm>
          <a:custGeom>
            <a:avLst/>
            <a:gdLst>
              <a:gd name="connsiteX0" fmla="*/ 0 w 2160000"/>
              <a:gd name="connsiteY0" fmla="*/ 0 h 720000"/>
              <a:gd name="connsiteX1" fmla="*/ 2016014 w 2160000"/>
              <a:gd name="connsiteY1" fmla="*/ 0 h 720000"/>
              <a:gd name="connsiteX2" fmla="*/ 2160000 w 2160000"/>
              <a:gd name="connsiteY2" fmla="*/ 360000 h 720000"/>
              <a:gd name="connsiteX3" fmla="*/ 2016014 w 2160000"/>
              <a:gd name="connsiteY3" fmla="*/ 720000 h 720000"/>
              <a:gd name="connsiteX4" fmla="*/ 0 w 2160000"/>
              <a:gd name="connsiteY4" fmla="*/ 720000 h 720000"/>
              <a:gd name="connsiteX5" fmla="*/ 143986 w 2160000"/>
              <a:gd name="connsiteY5" fmla="*/ 360000 h 720000"/>
              <a:gd name="connsiteX6" fmla="*/ 0 w 2160000"/>
              <a:gd name="connsiteY6" fmla="*/ 0 h 720000"/>
              <a:gd name="connsiteX0" fmla="*/ 0 w 2160000"/>
              <a:gd name="connsiteY0" fmla="*/ 0 h 720000"/>
              <a:gd name="connsiteX1" fmla="*/ 2016014 w 2160000"/>
              <a:gd name="connsiteY1" fmla="*/ 0 h 720000"/>
              <a:gd name="connsiteX2" fmla="*/ 2160000 w 2160000"/>
              <a:gd name="connsiteY2" fmla="*/ 360000 h 720000"/>
              <a:gd name="connsiteX3" fmla="*/ 2016014 w 2160000"/>
              <a:gd name="connsiteY3" fmla="*/ 720000 h 720000"/>
              <a:gd name="connsiteX4" fmla="*/ 0 w 2160000"/>
              <a:gd name="connsiteY4" fmla="*/ 720000 h 720000"/>
              <a:gd name="connsiteX5" fmla="*/ 0 w 2160000"/>
              <a:gd name="connsiteY5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00" h="720000">
                <a:moveTo>
                  <a:pt x="0" y="0"/>
                </a:moveTo>
                <a:lnTo>
                  <a:pt x="2016014" y="0"/>
                </a:lnTo>
                <a:lnTo>
                  <a:pt x="2160000" y="360000"/>
                </a:lnTo>
                <a:lnTo>
                  <a:pt x="2016014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 smtClean="0">
                <a:solidFill>
                  <a:srgbClr val="FFFFFF"/>
                </a:solidFill>
              </a:rPr>
              <a:t>Предложения на рынке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3230" y="2211700"/>
            <a:ext cx="3815100" cy="288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ru-RU" sz="1400" dirty="0" smtClean="0">
                <a:solidFill>
                  <a:srgbClr val="004186"/>
                </a:solidFill>
                <a:cs typeface="Arial" pitchFamily="34" charset="0"/>
              </a:rPr>
              <a:t>Как мы собираем информацию?</a:t>
            </a:r>
          </a:p>
        </p:txBody>
      </p:sp>
      <p:sp>
        <p:nvSpPr>
          <p:cNvPr id="44" name="Rectangle 27"/>
          <p:cNvSpPr/>
          <p:nvPr/>
        </p:nvSpPr>
        <p:spPr bwMode="gray">
          <a:xfrm>
            <a:off x="250394" y="125587"/>
            <a:ext cx="7344712" cy="645913"/>
          </a:xfrm>
          <a:prstGeom prst="rect">
            <a:avLst/>
          </a:prstGeom>
          <a:noFill/>
        </p:spPr>
        <p:txBody>
          <a:bodyPr lIns="91421" tIns="45710" rIns="91421" bIns="45710" anchor="ctr"/>
          <a:lstStyle/>
          <a:p>
            <a:pPr marL="0" lvl="2">
              <a:buClr>
                <a:srgbClr val="F0AB00"/>
              </a:buClr>
              <a:defRPr/>
            </a:pPr>
            <a:r>
              <a:rPr lang="ru-RU" dirty="0" smtClean="0">
                <a:latin typeface="Arial" pitchFamily="34" charset="0"/>
              </a:rPr>
              <a:t>Кабинетное исследование</a:t>
            </a:r>
            <a:endParaRPr lang="ru-RU" dirty="0">
              <a:latin typeface="Arial" pitchFamily="34" charset="0"/>
            </a:endParaRPr>
          </a:p>
          <a:p>
            <a:pPr marL="0" lvl="2">
              <a:buClr>
                <a:srgbClr val="F0AB00"/>
              </a:buClr>
              <a:defRPr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rPr>
              <a:t>Пример решаемых задач и источников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94539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75" y="123478"/>
            <a:ext cx="6408449" cy="576105"/>
          </a:xfrm>
        </p:spPr>
        <p:txBody>
          <a:bodyPr/>
          <a:lstStyle/>
          <a:p>
            <a:r>
              <a:rPr lang="ru-RU" dirty="0" smtClean="0"/>
              <a:t>Качественные исследования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4294967295"/>
          </p:nvPr>
        </p:nvSpPr>
        <p:spPr>
          <a:xfrm>
            <a:off x="3995936" y="987574"/>
            <a:ext cx="4968552" cy="3708805"/>
          </a:xfrm>
          <a:prstGeom prst="rect">
            <a:avLst/>
          </a:prstGeom>
        </p:spPr>
        <p:txBody>
          <a:bodyPr/>
          <a:lstStyle/>
          <a:p>
            <a:pPr marL="371475" lvl="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/>
              <a:t>Отвечают на вопрос «Почему?»</a:t>
            </a:r>
          </a:p>
          <a:p>
            <a:pPr marL="371475" lvl="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/>
              <a:t>Небольшое количество участников</a:t>
            </a:r>
          </a:p>
          <a:p>
            <a:pPr marL="371475" lvl="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Изучают конкретных людей в конкретной ситуации, т.е. анализ поведения на уровне индивида</a:t>
            </a:r>
          </a:p>
          <a:p>
            <a:pPr marL="371475" lvl="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Применяются для обозначения проблем и выработки гипотез, а также как подготовительный этап перед количественным исследованием</a:t>
            </a:r>
          </a:p>
          <a:p>
            <a:pPr marL="371475" lvl="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На </a:t>
            </a:r>
            <a:r>
              <a:rPr lang="ru-RU" dirty="0"/>
              <a:t>выходе - глубинная информация и </a:t>
            </a:r>
            <a:r>
              <a:rPr lang="ru-RU" dirty="0" err="1"/>
              <a:t>инсайты</a:t>
            </a:r>
            <a:endParaRPr lang="ru-RU" dirty="0"/>
          </a:p>
          <a:p>
            <a:pPr marL="645750" lvl="3" indent="-285750">
              <a:buClr>
                <a:schemeClr val="tx2"/>
              </a:buClr>
              <a:buSzPct val="90000"/>
            </a:pPr>
            <a:endParaRPr lang="en-GB" dirty="0"/>
          </a:p>
          <a:p>
            <a:pPr lvl="8" indent="-285750">
              <a:buClr>
                <a:schemeClr val="tx2"/>
              </a:buClr>
            </a:pPr>
            <a:endParaRPr lang="en-GB" dirty="0"/>
          </a:p>
          <a:p>
            <a:pPr marL="645750" lvl="3" indent="-285750">
              <a:buClr>
                <a:schemeClr val="tx2"/>
              </a:buClr>
            </a:pPr>
            <a:endParaRPr lang="en-GB" b="1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b="1" dirty="0" smtClean="0">
              <a:solidFill>
                <a:schemeClr val="tx1"/>
              </a:solidFill>
            </a:endParaRPr>
          </a:p>
        </p:txBody>
      </p:sp>
      <p:pic>
        <p:nvPicPr>
          <p:cNvPr id="7" name="Picture 3" descr="R:\ADHOC\Qualitative\Current\Information\1_ORGANISATION\Qualitative Photos\DSC_36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6" y="969768"/>
            <a:ext cx="3320345" cy="196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R:\ADHOC\Qualitative\Current\Information\1_ORGANISATION\Qualitative Photos\DSC_38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6" y="3003798"/>
            <a:ext cx="3320345" cy="185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3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4070041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1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AutoShape 14"/>
          <p:cNvSpPr>
            <a:spLocks noChangeArrowheads="1"/>
          </p:cNvSpPr>
          <p:nvPr/>
        </p:nvSpPr>
        <p:spPr bwMode="gray">
          <a:xfrm>
            <a:off x="3276180" y="969653"/>
            <a:ext cx="2447886" cy="1242000"/>
          </a:xfrm>
          <a:prstGeom prst="hexagon">
            <a:avLst>
              <a:gd name="adj" fmla="val 26104"/>
              <a:gd name="vf" fmla="val 115470"/>
            </a:avLst>
          </a:prstGeom>
          <a:solidFill>
            <a:schemeClr val="accent2"/>
          </a:solidFill>
          <a:ln w="38100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Фокус-группы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/>
        <p:txBody>
          <a:bodyPr/>
          <a:lstStyle/>
          <a:p>
            <a:r>
              <a:rPr lang="ru-RU" dirty="0" smtClean="0"/>
              <a:t>Виды качественных исследований</a:t>
            </a:r>
            <a:endParaRPr lang="en-US" dirty="0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gray">
          <a:xfrm>
            <a:off x="3275820" y="2265825"/>
            <a:ext cx="2447886" cy="1242000"/>
          </a:xfrm>
          <a:prstGeom prst="hexagon">
            <a:avLst>
              <a:gd name="adj" fmla="val 26104"/>
              <a:gd name="vf" fmla="val 115470"/>
            </a:avLst>
          </a:prstGeom>
          <a:solidFill>
            <a:schemeClr val="bg2">
              <a:lumMod val="40000"/>
              <a:lumOff val="60000"/>
            </a:schemeClr>
          </a:solidFill>
          <a:ln w="38100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</a:rPr>
              <a:t>Качественные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</a:rPr>
              <a:t>исследования</a:t>
            </a: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gray">
          <a:xfrm>
            <a:off x="3275460" y="3561998"/>
            <a:ext cx="2447886" cy="1242000"/>
          </a:xfrm>
          <a:prstGeom prst="hexagon">
            <a:avLst>
              <a:gd name="adj" fmla="val 26104"/>
              <a:gd name="vf" fmla="val 115470"/>
            </a:avLst>
          </a:prstGeom>
          <a:solidFill>
            <a:schemeClr val="accent1"/>
          </a:solidFill>
          <a:ln w="38100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Сопроводительные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визиты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gray">
          <a:xfrm>
            <a:off x="5508490" y="2913743"/>
            <a:ext cx="2447886" cy="1242000"/>
          </a:xfrm>
          <a:prstGeom prst="hexagon">
            <a:avLst>
              <a:gd name="adj" fmla="val 26104"/>
              <a:gd name="vf" fmla="val 115470"/>
            </a:avLst>
          </a:prstGeom>
          <a:solidFill>
            <a:schemeClr val="accent1"/>
          </a:solidFill>
          <a:ln w="38100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Этнография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gray">
          <a:xfrm>
            <a:off x="5508490" y="1617563"/>
            <a:ext cx="2447886" cy="1242000"/>
          </a:xfrm>
          <a:prstGeom prst="hexagon">
            <a:avLst>
              <a:gd name="adj" fmla="val 26104"/>
              <a:gd name="vf" fmla="val 115470"/>
            </a:avLst>
          </a:prstGeom>
          <a:solidFill>
            <a:schemeClr val="accent2"/>
          </a:solidFill>
          <a:ln w="38100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Глубинные интервью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gray">
          <a:xfrm>
            <a:off x="1043870" y="1617736"/>
            <a:ext cx="2447886" cy="1242000"/>
          </a:xfrm>
          <a:prstGeom prst="hexagon">
            <a:avLst>
              <a:gd name="adj" fmla="val 26104"/>
              <a:gd name="vf" fmla="val 115470"/>
            </a:avLst>
          </a:prstGeom>
          <a:solidFill>
            <a:schemeClr val="accent3"/>
          </a:solidFill>
          <a:ln w="38100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Онлайн форумы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5" name="AutoShape 1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043870" y="2913916"/>
            <a:ext cx="2447886" cy="1242000"/>
          </a:xfrm>
          <a:prstGeom prst="hexagon">
            <a:avLst>
              <a:gd name="adj" fmla="val 26104"/>
              <a:gd name="vf" fmla="val 115470"/>
            </a:avLst>
          </a:prstGeom>
          <a:solidFill>
            <a:schemeClr val="accent3"/>
          </a:solidFill>
          <a:ln w="38100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Онлайн блоги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2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75" y="123478"/>
            <a:ext cx="6408449" cy="576105"/>
          </a:xfrm>
        </p:spPr>
        <p:txBody>
          <a:bodyPr/>
          <a:lstStyle/>
          <a:p>
            <a:r>
              <a:rPr lang="ru-RU" dirty="0" smtClean="0"/>
              <a:t>Количественные исследования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4294967295"/>
          </p:nvPr>
        </p:nvSpPr>
        <p:spPr>
          <a:xfrm>
            <a:off x="3419872" y="843558"/>
            <a:ext cx="5472608" cy="3806784"/>
          </a:xfrm>
          <a:prstGeom prst="rect">
            <a:avLst/>
          </a:prstGeom>
        </p:spPr>
        <p:txBody>
          <a:bodyPr/>
          <a:lstStyle/>
          <a:p>
            <a:pPr marL="371475" lvl="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/>
              <a:t>Исследование рынка, </a:t>
            </a:r>
            <a:r>
              <a:rPr lang="ru-RU" sz="1400" dirty="0"/>
              <a:t>нацеленное на получение количественной информации о большом количестве объектов исследования</a:t>
            </a:r>
            <a:endParaRPr lang="ru-RU" sz="1400" dirty="0" smtClean="0"/>
          </a:p>
          <a:p>
            <a:pPr marL="371475" lvl="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/>
              <a:t>Отвечает </a:t>
            </a:r>
            <a:r>
              <a:rPr lang="ru-RU" sz="1400" dirty="0"/>
              <a:t>на вопрос «Сколько?»</a:t>
            </a:r>
          </a:p>
          <a:p>
            <a:pPr marL="371475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/>
              <a:t>Основной </a:t>
            </a:r>
            <a:r>
              <a:rPr lang="ru-RU" sz="1400" dirty="0"/>
              <a:t>инструмент получения необходимой информации для планирования </a:t>
            </a:r>
            <a:r>
              <a:rPr lang="ru-RU" sz="1400" dirty="0" smtClean="0"/>
              <a:t>и принятия решений в </a:t>
            </a:r>
            <a:r>
              <a:rPr lang="ru-RU" sz="1400" dirty="0"/>
              <a:t>случае, когда необходимые гипотезы относительно поведения потребителей уже сформированы при помощи качественных </a:t>
            </a:r>
            <a:r>
              <a:rPr lang="ru-RU" sz="1400" dirty="0" smtClean="0"/>
              <a:t>методов. </a:t>
            </a:r>
          </a:p>
          <a:p>
            <a:pPr marL="371475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/>
              <a:t>Цель - снижение </a:t>
            </a:r>
            <a:r>
              <a:rPr lang="ru-RU" sz="1400" dirty="0"/>
              <a:t>риска принятия неправильных </a:t>
            </a:r>
            <a:r>
              <a:rPr lang="ru-RU" sz="1400" dirty="0" smtClean="0"/>
              <a:t>решений</a:t>
            </a:r>
          </a:p>
          <a:p>
            <a:pPr marL="371475" lvl="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/>
              <a:t>Позволяет </a:t>
            </a:r>
            <a:r>
              <a:rPr lang="ru-RU" sz="1400" dirty="0"/>
              <a:t>получить выраженную количественно информацию по ограниченному кругу проблем, но от большого числа людей, что позволяет обрабатывать ее статистическими методами и распространять результаты на всех </a:t>
            </a:r>
            <a:r>
              <a:rPr lang="ru-RU" sz="1400" dirty="0" smtClean="0"/>
              <a:t>потребителей</a:t>
            </a:r>
            <a:endParaRPr lang="en-GB" sz="1400" dirty="0"/>
          </a:p>
          <a:p>
            <a:pPr marL="645750" lvl="3" indent="-285750">
              <a:buClr>
                <a:schemeClr val="tx2"/>
              </a:buClr>
            </a:pPr>
            <a:endParaRPr lang="en-GB" sz="1400" b="1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sz="1400" b="1" dirty="0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7" y="2931790"/>
            <a:ext cx="2927649" cy="1949198"/>
          </a:xfrm>
          <a:prstGeom prst="rect">
            <a:avLst/>
          </a:prstGeom>
        </p:spPr>
      </p:pic>
      <p:pic>
        <p:nvPicPr>
          <p:cNvPr id="5" name="Picture 4" descr="_MG_2764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5" y="889595"/>
            <a:ext cx="2927649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67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8418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5648658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1" name="think-cell Slide" r:id="rId25" imgW="0" imgH="0" progId="">
                  <p:embed/>
                </p:oleObj>
              </mc:Choice>
              <mc:Fallback>
                <p:oleObj name="think-cell Slide" r:id="rId2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Gerade Verbindung 59"/>
          <p:cNvCxnSpPr>
            <a:endCxn id="26" idx="0"/>
          </p:cNvCxnSpPr>
          <p:nvPr>
            <p:custDataLst>
              <p:tags r:id="rId3"/>
            </p:custDataLst>
          </p:nvPr>
        </p:nvCxnSpPr>
        <p:spPr bwMode="gray">
          <a:xfrm flipH="1">
            <a:off x="4571850" y="2842650"/>
            <a:ext cx="300" cy="755415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>
            <p:custDataLst>
              <p:tags r:id="rId4"/>
            </p:custDataLst>
          </p:nvPr>
        </p:nvCxnSpPr>
        <p:spPr bwMode="gray">
          <a:xfrm flipH="1" flipV="1">
            <a:off x="4571850" y="2841788"/>
            <a:ext cx="1368576" cy="432060"/>
          </a:xfrm>
          <a:prstGeom prst="line">
            <a:avLst/>
          </a:prstGeom>
          <a:ln w="1905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>
            <p:custDataLst>
              <p:tags r:id="rId5"/>
            </p:custDataLst>
          </p:nvPr>
        </p:nvCxnSpPr>
        <p:spPr bwMode="gray">
          <a:xfrm flipV="1">
            <a:off x="3851900" y="2436300"/>
            <a:ext cx="2160300" cy="621703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>
            <a:endCxn id="28" idx="4"/>
          </p:cNvCxnSpPr>
          <p:nvPr>
            <p:custDataLst>
              <p:tags r:id="rId6"/>
            </p:custDataLst>
          </p:nvPr>
        </p:nvCxnSpPr>
        <p:spPr bwMode="gray">
          <a:xfrm flipH="1" flipV="1">
            <a:off x="4571850" y="2030813"/>
            <a:ext cx="150" cy="810975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>
            <p:custDataLst>
              <p:tags r:id="rId7"/>
            </p:custDataLst>
          </p:nvPr>
        </p:nvCxnSpPr>
        <p:spPr bwMode="gray">
          <a:xfrm flipH="1">
            <a:off x="3203810" y="2841788"/>
            <a:ext cx="1368320" cy="432431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>
            <p:custDataLst>
              <p:tags r:id="rId8"/>
            </p:custDataLst>
          </p:nvPr>
        </p:nvCxnSpPr>
        <p:spPr bwMode="gray">
          <a:xfrm flipH="1" flipV="1">
            <a:off x="3203820" y="2409728"/>
            <a:ext cx="1368310" cy="43206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8419" name="Rectangle 3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 bwMode="gray"/>
        <p:txBody>
          <a:bodyPr/>
          <a:lstStyle/>
          <a:p>
            <a:r>
              <a:rPr lang="ru-RU" dirty="0" smtClean="0"/>
              <a:t>Виды количественных исследований</a:t>
            </a:r>
            <a:endParaRPr lang="en-US" dirty="0"/>
          </a:p>
        </p:txBody>
      </p:sp>
      <p:sp>
        <p:nvSpPr>
          <p:cNvPr id="828425" name="Oval 9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3645655" y="2274772"/>
            <a:ext cx="1872000" cy="1134000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tx2"/>
              </a:gs>
              <a:gs pos="100000">
                <a:schemeClr val="tx2"/>
              </a:gs>
            </a:gsLst>
            <a:lin ang="5400000" scaled="0"/>
          </a:gradFill>
          <a:ln w="28575">
            <a:solidFill>
              <a:schemeClr val="bg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Количественные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исследования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" name="Oval 10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563850" y="3598065"/>
            <a:ext cx="2016000" cy="1242000"/>
          </a:xfrm>
          <a:prstGeom prst="ellipse">
            <a:avLst/>
          </a:prstGeom>
          <a:solidFill>
            <a:schemeClr val="bg1"/>
          </a:solidFill>
          <a:ln w="127000" algn="ctr">
            <a:noFill/>
            <a:round/>
            <a:headEnd/>
            <a:tailEnd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7" name="Oval 16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3636130" y="3652215"/>
            <a:ext cx="1872000" cy="11340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Личные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интервью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в магазинах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" name="Oval 10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563850" y="788812"/>
            <a:ext cx="2016000" cy="1242000"/>
          </a:xfrm>
          <a:prstGeom prst="ellipse">
            <a:avLst/>
          </a:prstGeom>
          <a:solidFill>
            <a:schemeClr val="bg1"/>
          </a:solidFill>
          <a:ln w="127000" algn="ctr">
            <a:noFill/>
            <a:round/>
            <a:headEnd/>
            <a:tailEnd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9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636130" y="842963"/>
            <a:ext cx="1872000" cy="11340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Личные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квартирные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интервью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" name="Oval 10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1259540" y="2895795"/>
            <a:ext cx="2016000" cy="1242000"/>
          </a:xfrm>
          <a:prstGeom prst="ellipse">
            <a:avLst/>
          </a:prstGeom>
          <a:solidFill>
            <a:schemeClr val="bg1"/>
          </a:solidFill>
          <a:ln w="127000" algn="ctr">
            <a:noFill/>
            <a:round/>
            <a:headEnd/>
            <a:tailEnd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1" name="Oval 16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331820" y="2949945"/>
            <a:ext cx="1872000" cy="11340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Онлайн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интервью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" name="Oval 10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5868460" y="1491600"/>
            <a:ext cx="2016000" cy="1242000"/>
          </a:xfrm>
          <a:prstGeom prst="ellipse">
            <a:avLst/>
          </a:prstGeom>
          <a:solidFill>
            <a:schemeClr val="bg1"/>
          </a:solidFill>
          <a:ln w="127000" algn="ctr">
            <a:noFill/>
            <a:round/>
            <a:headEnd/>
            <a:tailEnd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3" name="Oval 16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5940450" y="1545750"/>
            <a:ext cx="1872000" cy="11340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Телефонные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интервью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4" name="Oval 10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259540" y="1491600"/>
            <a:ext cx="1944000" cy="1242000"/>
          </a:xfrm>
          <a:prstGeom prst="ellipse">
            <a:avLst/>
          </a:prstGeom>
          <a:solidFill>
            <a:schemeClr val="bg1"/>
          </a:solidFill>
          <a:ln w="127000" algn="ctr">
            <a:noFill/>
            <a:round/>
            <a:headEnd/>
            <a:tailEnd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5" name="Oval 16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1331550" y="1545750"/>
            <a:ext cx="1872000" cy="11340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Аудит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6" name="Oval 10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5868180" y="2895968"/>
            <a:ext cx="2016000" cy="1242000"/>
          </a:xfrm>
          <a:prstGeom prst="ellipse">
            <a:avLst/>
          </a:prstGeom>
          <a:solidFill>
            <a:schemeClr val="bg1"/>
          </a:solidFill>
          <a:ln w="127000" algn="ctr">
            <a:noFill/>
            <a:round/>
            <a:headEnd/>
            <a:tailEnd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7" name="Oval 16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5940460" y="2950118"/>
            <a:ext cx="1872000" cy="11340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Личные уличные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интервью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1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ANGUAGEID" val="1033"/>
  <p:tag name="VCT_SHOW_CA" val="False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6968;42.51968;28.26968;42.51968;28.26968;42.51968;28.26968;42.51968;28.26968;42.51968;"/>
  <p:tag name="VCT-BULLETVISIBILITY" val="G  *******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 Group_16-9_redesign.potx"/>
  <p:tag name="VCTMASTER" val="GfK Group"/>
  <p:tag name="VCT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6968;42.51968;28.26968;42.51968;28.26968;42.51968;28.26968;42.51968;28.26968;42.51968;"/>
  <p:tag name="VCT-BULLETVISIBILITY" val="G  *******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 Group_16-9_redesign.potx"/>
  <p:tag name="VCTMASTER" val="GfK Group"/>
  <p:tag name="VCT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6968;42.51968;28.26968;42.51968;28.26968;42.51968;28.26968;42.51968;28.26968;42.51968;"/>
  <p:tag name="VCT-BULLETVISIBILITY" val="G  *******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ROLE" val="11"/>
  <p:tag name="VCTLAYOUT" val="Headline Only;Title only"/>
  <p:tag name="DATE" val="07/08/2015 13:52:36"/>
  <p:tag name="STYLE" val="VCT_Mark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G0w72SM2y0WnIM0BpH4fG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 Group_16-9_redesign.potx"/>
  <p:tag name="VCTMASTER" val="GfK Group"/>
  <p:tag name="VCT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B3e7z9B0OZOPa_Yhtwc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_tgUIaUk6ypUCqQdvMM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8HZMRDs90C5CblDBR76X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8HZMRDs90C5CblDBR76X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z3AewxkEy_bO9hM4Dwm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z3AewxkEy_bO9hM4Dwm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TNq2Pn.EOrgOtBRXiIX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0Ijxb39_kyLDAR9bHOka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qCZrvLH0.LDM05nDQ6e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UFWv4zaU2hFgO7Hjsw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xFRynjkUOYVeDgeHD.h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9_Tq_ZtUKMr48sx0Dve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qd2XRIMUqwJrVqQRJfN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sd_Atx_0yTryrX_BOwZ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5qVxXhk0Gh5AyIMKSWA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dKviQet3kOpnsKgJIpvm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OKfth9skiKd7KMTD6e6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w0uAshCEi5ex2dPcJZy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Ap3Erik0S83_ZL511FF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_r_hSBV.ke72LjPhZ9w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EVJR2wlEWCknb4lPO0w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dfmTBs6UeApLTdLxDLw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BcmdsUh0uUFzSV_x_dY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356CXvE2keNSo.s8q_75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5Zd0GiBVUKFudnjnzHWy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XOlVQgcU67mxHuRrBwl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TNq2Pn.EOrgOtBRXiIX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TNq2Pn.EOrgOtBRXiIX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TNq2Pn.EOrgOtBRXiIX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SQO4Sz9Uu_38YMzw2X5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7.fPpGGUiZsKD.en9ro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wtwDSD.RkKRZzyma1Muy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NuzyxQBk.ZhwnxBoEUH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WK3QOK2UukaYW.bmljw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uWx4n_4Q0G7MfycsGIhz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nUZErFzkS36BJjb.0HH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3uwPh.Vk.CJERNUlivx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j6p83BK2kKtd9GHH4kwL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gK6Fcf3xkehqGil6idf_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5dtvUgiECt7A3DRaSIA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tJE_F5h0yCvYzULPPYU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NDInf2BEKekGktyNNHh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3MJcYeyUqG_AV7DXtQI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3ZjBgYtEG40Rpx41pNc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0GG2BXmkS71SjTUHzix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v_2jHR0K0mWEu7Siw8CR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gM6lz4N0SGN1PLa9a6K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F28HL7G0K4JXemYMt9S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3tlgneGV0ejiY4aI9Rou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8auhsT80CCKKvUvTlP4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d3gArHqUiW9IpgPYyjwQ"/>
</p:tagLst>
</file>

<file path=ppt/theme/theme1.xml><?xml version="1.0" encoding="utf-8"?>
<a:theme xmlns:a="http://schemas.openxmlformats.org/drawingml/2006/main" name="PPT Template Office 2007-2010_16-9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</a:theme>
</file>

<file path=ppt/theme/theme2.xml><?xml version="1.0" encoding="utf-8"?>
<a:theme xmlns:a="http://schemas.openxmlformats.org/drawingml/2006/main" name="1_PPT Template Office 2007-2010_16-9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</a:theme>
</file>

<file path=ppt/theme/theme3.xml><?xml version="1.0" encoding="utf-8"?>
<a:theme xmlns:a="http://schemas.openxmlformats.org/drawingml/2006/main" name="PPT Template 2007-2010_16-9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</a:theme>
</file>

<file path=ppt/theme/theme4.xml><?xml version="1.0" encoding="utf-8"?>
<a:theme xmlns:a="http://schemas.openxmlformats.org/drawingml/2006/main" name="1_PPT Template 2007-2010_16-9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</a:theme>
</file>

<file path=ppt/theme/theme5.xml><?xml version="1.0" encoding="utf-8"?>
<a:theme xmlns:a="http://schemas.openxmlformats.org/drawingml/2006/main" name="2_PPT Template Office 2007-2010_16-9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</a:theme>
</file>

<file path=ppt/theme/theme6.xml><?xml version="1.0" encoding="utf-8"?>
<a:theme xmlns:a="http://schemas.openxmlformats.org/drawingml/2006/main" name="3_PPT Template Office 2007-2010_16-9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</a:theme>
</file>

<file path=ppt/theme/theme7.xml><?xml version="1.0" encoding="utf-8"?>
<a:theme xmlns:a="http://schemas.openxmlformats.org/drawingml/2006/main" name="4_PPT Template Office 2007-2010_16-9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</a:theme>
</file>

<file path=ppt/theme/theme8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>
          <a:spcBef>
            <a:spcPts val="600"/>
          </a:spcBef>
          <a:defRPr dirty="0" err="1" smtClean="0">
            <a:latin typeface="Arial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>
          <a:spcBef>
            <a:spcPts val="600"/>
          </a:spcBef>
          <a:defRPr dirty="0" err="1" smtClean="0">
            <a:latin typeface="Arial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51DFF91B0A44197B29C020F8C642F" ma:contentTypeVersion="44" ma:contentTypeDescription="Create a new document." ma:contentTypeScope="" ma:versionID="37d6c69e0f0b1eab2d91fd3d2fe12a06">
  <xsd:schema xmlns:xsd="http://www.w3.org/2001/XMLSchema" xmlns:xs="http://www.w3.org/2001/XMLSchema" xmlns:p="http://schemas.microsoft.com/office/2006/metadata/properties" xmlns:ns1="http://schemas.microsoft.com/sharepoint/v3" xmlns:ns2="fdaf2857-34a0-4271-9efd-53feeda81814" xmlns:ns3="eaa6d935-851e-4683-8fb3-4830ef9470e6" targetNamespace="http://schemas.microsoft.com/office/2006/metadata/properties" ma:root="true" ma:fieldsID="306287739f13a793c1a58b147bf45c68" ns1:_="" ns2:_="" ns3:_="">
    <xsd:import namespace="http://schemas.microsoft.com/sharepoint/v3"/>
    <xsd:import namespace="fdaf2857-34a0-4271-9efd-53feeda81814"/>
    <xsd:import namespace="eaa6d935-851e-4683-8fb3-4830ef9470e6"/>
    <xsd:element name="properties">
      <xsd:complexType>
        <xsd:sequence>
          <xsd:element name="documentManagement">
            <xsd:complexType>
              <xsd:all>
                <xsd:element ref="ns2:a9556e1ac9ee423090b285ae20260b00" minOccurs="0"/>
                <xsd:element ref="ns3:TaxCatchAll" minOccurs="0"/>
                <xsd:element ref="ns3:TaxCatchAllLabel" minOccurs="0"/>
                <xsd:element ref="ns2:h059eda5e5c344e5901eabd9b8ae1d5d" minOccurs="0"/>
                <xsd:element ref="ns2:p986eefbff5f4b2788134fa6982c2730" minOccurs="0"/>
                <xsd:element ref="ns2:e999b8edfbce4772b22c3a8c74ff36ce" minOccurs="0"/>
                <xsd:element ref="ns2:jf0640f97dcd40049d3fc8c3d10ff855" minOccurs="0"/>
                <xsd:element ref="ns2:i6d89d2a22ad4b4885b9858a4f35747a" minOccurs="0"/>
                <xsd:element ref="ns2:m0c14ac2d9c042e3be8883c9fd5ef198" minOccurs="0"/>
                <xsd:element ref="ns3:TaxKeywordTaxHTField" minOccurs="0"/>
                <xsd:element ref="ns1:PublishingStartDate" minOccurs="0"/>
                <xsd:element ref="ns1:PublishingExpirationDate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6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7" nillable="true" ma:displayName="Scheduling End Date" ma:description="" ma:hidden="true" ma:internalName="PublishingExpirationDate">
      <xsd:simpleType>
        <xsd:restriction base="dms:Unknown"/>
      </xsd:simpleType>
    </xsd:element>
    <xsd:element name="AverageRating" ma:index="28" nillable="true" ma:displayName="Rating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29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f2857-34a0-4271-9efd-53feeda81814" elementFormDefault="qualified">
    <xsd:import namespace="http://schemas.microsoft.com/office/2006/documentManagement/types"/>
    <xsd:import namespace="http://schemas.microsoft.com/office/infopath/2007/PartnerControls"/>
    <xsd:element name="a9556e1ac9ee423090b285ae20260b00" ma:index="2" nillable="true" ma:taxonomy="true" ma:internalName="a9556e1ac9ee423090b285ae20260b00" ma:taxonomyFieldName="GfK_x0020_sector" ma:displayName="GfK sector" ma:readOnly="false" ma:default="" ma:fieldId="{a9556e1a-c9ee-4230-90b2-85ae20260b00}" ma:taxonomyMulti="true" ma:sspId="7262ee28-f1c0-414c-ad77-c1ea98916dd9" ma:termSetId="8100b7d8-db72-494e-93d1-2c441bfd6c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59eda5e5c344e5901eabd9b8ae1d5d" ma:index="6" ma:taxonomy="true" ma:internalName="h059eda5e5c344e5901eabd9b8ae1d5d" ma:taxonomyFieldName="Industries" ma:displayName="Industries" ma:readOnly="false" ma:default="" ma:fieldId="{1059eda5-e5c3-44e5-901e-abd9b8ae1d5d}" ma:taxonomyMulti="true" ma:sspId="7262ee28-f1c0-414c-ad77-c1ea98916dd9" ma:termSetId="5a885248-49da-421b-8a8b-00dd6ab23a4c" ma:anchorId="484d5cc4-00ce-4842-9cb2-84f285bc868b" ma:open="false" ma:isKeyword="false">
      <xsd:complexType>
        <xsd:sequence>
          <xsd:element ref="pc:Terms" minOccurs="0" maxOccurs="1"/>
        </xsd:sequence>
      </xsd:complexType>
    </xsd:element>
    <xsd:element name="p986eefbff5f4b2788134fa6982c2730" ma:index="8" ma:taxonomy="true" ma:internalName="p986eefbff5f4b2788134fa6982c2730" ma:taxonomyFieldName="Solutions" ma:displayName="Solutions" ma:readOnly="false" ma:default="" ma:fieldId="{9986eefb-ff5f-4b27-8813-4fa6982c2730}" ma:taxonomyMulti="true" ma:sspId="7262ee28-f1c0-414c-ad77-c1ea98916dd9" ma:termSetId="cbb9bdaf-82c2-446c-b699-94acba818cb2" ma:anchorId="c5ccb8f4-f96c-4fc7-ba62-720130679328" ma:open="false" ma:isKeyword="false">
      <xsd:complexType>
        <xsd:sequence>
          <xsd:element ref="pc:Terms" minOccurs="0" maxOccurs="1"/>
        </xsd:sequence>
      </xsd:complexType>
    </xsd:element>
    <xsd:element name="e999b8edfbce4772b22c3a8c74ff36ce" ma:index="10" nillable="true" ma:taxonomy="true" ma:internalName="e999b8edfbce4772b22c3a8c74ff36ce" ma:taxonomyFieldName="Methodology" ma:displayName="Methodology" ma:readOnly="false" ma:default="" ma:fieldId="{e999b8ed-fbce-4772-b22c-3a8c74ff36ce}" ma:taxonomyMulti="true" ma:sspId="7262ee28-f1c0-414c-ad77-c1ea98916dd9" ma:termSetId="bdaf93d5-d711-4073-8d3b-7629a135f3f3" ma:anchorId="84b66496-d990-4445-b5f1-adf2e2ce60f1" ma:open="false" ma:isKeyword="false">
      <xsd:complexType>
        <xsd:sequence>
          <xsd:element ref="pc:Terms" minOccurs="0" maxOccurs="1"/>
        </xsd:sequence>
      </xsd:complexType>
    </xsd:element>
    <xsd:element name="jf0640f97dcd40049d3fc8c3d10ff855" ma:index="13" nillable="true" ma:taxonomy="true" ma:internalName="jf0640f97dcd40049d3fc8c3d10ff855" ma:taxonomyFieldName="Clients" ma:displayName="Clients" ma:readOnly="false" ma:default="" ma:fieldId="{3f0640f9-7dcd-4004-9d3f-c8c3d10ff855}" ma:taxonomyMulti="true" ma:sspId="7262ee28-f1c0-414c-ad77-c1ea98916dd9" ma:termSetId="7d4bc5b7-a2e0-4278-8bd4-f6b755a7f7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6d89d2a22ad4b4885b9858a4f35747a" ma:index="15" ma:taxonomy="true" ma:internalName="i6d89d2a22ad4b4885b9858a4f35747a" ma:taxonomyFieldName="Countries" ma:displayName="Countries" ma:readOnly="false" ma:default="" ma:fieldId="{26d89d2a-22ad-4b48-85b9-858a4f35747a}" ma:taxonomyMulti="true" ma:sspId="7262ee28-f1c0-414c-ad77-c1ea98916dd9" ma:termSetId="17f85a7b-bb8b-458a-ba28-17ef49c29a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0c14ac2d9c042e3be8883c9fd5ef198" ma:index="17" nillable="true" ma:taxonomy="true" ma:internalName="m0c14ac2d9c042e3be8883c9fd5ef198" ma:taxonomyFieldName="Languages" ma:displayName="Languages" ma:readOnly="false" ma:default="" ma:fieldId="{60c14ac2-d9c0-42e3-be88-83c9fd5ef198}" ma:taxonomyMulti="true" ma:sspId="7262ee28-f1c0-414c-ad77-c1ea98916dd9" ma:termSetId="1e1fffb5-459f-480a-aca8-4e5bef29180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6d935-851e-4683-8fb3-4830ef9470e6" elementFormDefault="qualified">
    <xsd:import namespace="http://schemas.microsoft.com/office/2006/documentManagement/types"/>
    <xsd:import namespace="http://schemas.microsoft.com/office/infopath/2007/PartnerControls"/>
    <xsd:element name="TaxCatchAll" ma:index="3" nillable="true" ma:displayName="Taxonomy Catch All Column" ma:hidden="true" ma:list="{66c50aa7-9ab1-4f06-a013-2ec94beb8993}" ma:internalName="TaxCatchAll" ma:showField="CatchAllData" ma:web="eaa6d935-851e-4683-8fb3-4830ef9470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" nillable="true" ma:displayName="Taxonomy Catch All Column1" ma:hidden="true" ma:list="{66c50aa7-9ab1-4f06-a013-2ec94beb8993}" ma:internalName="TaxCatchAllLabel" ma:readOnly="true" ma:showField="CatchAllDataLabel" ma:web="eaa6d935-851e-4683-8fb3-4830ef9470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Keywords" ma:fieldId="{23f27201-bee3-471e-b2e7-b64fd8b7ca38}" ma:taxonomyMulti="true" ma:sspId="7262ee28-f1c0-414c-ad77-c1ea98916dd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f0640f97dcd40049d3fc8c3d10ff855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457da623-78f9-49de-8564-b1618c49ba59</TermId>
        </TermInfo>
      </Terms>
    </jf0640f97dcd40049d3fc8c3d10ff855>
    <h059eda5e5c344e5901eabd9b8ae1d5d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1b0d69d1-6137-41de-9ae5-e5925610d8cb</TermId>
        </TermInfo>
      </Terms>
    </h059eda5e5c344e5901eabd9b8ae1d5d>
    <PublishingStartDate xmlns="http://schemas.microsoft.com/sharepoint/v3" xsi:nil="true"/>
    <PublishingExpirationDate xmlns="http://schemas.microsoft.com/sharepoint/v3" xsi:nil="true"/>
    <p986eefbff5f4b2788134fa6982c2730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15480a47-f0f1-4795-a643-bf3b2e95805c</TermId>
        </TermInfo>
      </Terms>
    </p986eefbff5f4b2788134fa6982c2730>
    <e999b8edfbce4772b22c3a8c74ff36ce xmlns="fdaf2857-34a0-4271-9efd-53feeda81814">
      <Terms xmlns="http://schemas.microsoft.com/office/infopath/2007/PartnerControls"/>
    </e999b8edfbce4772b22c3a8c74ff36ce>
    <TaxCatchAll xmlns="eaa6d935-851e-4683-8fb3-4830ef9470e6">
      <Value>68</Value>
      <Value>464</Value>
      <Value>64</Value>
      <Value>57</Value>
      <Value>1781</Value>
      <Value>353</Value>
      <Value>97</Value>
      <Value>73</Value>
      <Value>69</Value>
    </TaxCatchAll>
    <m0c14ac2d9c042e3be8883c9fd5ef198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914398da-6a81-430b-8d1c-6a7bd1227f71</TermId>
        </TermInfo>
      </Terms>
    </m0c14ac2d9c042e3be8883c9fd5ef198>
    <TaxKeywordTaxHTField xmlns="eaa6d935-851e-4683-8fb3-4830ef9470e6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14e0894c-c65f-40d3-8c04-dc2c7cb9794d</TermId>
        </TermInfo>
        <TermInfo xmlns="http://schemas.microsoft.com/office/infopath/2007/PartnerControls">
          <TermName xmlns="http://schemas.microsoft.com/office/infopath/2007/PartnerControls">template 16:9</TermName>
          <TermId xmlns="http://schemas.microsoft.com/office/infopath/2007/PartnerControls">feef3289-4d16-4292-b8f5-4aa93f02d2bc</TermId>
        </TermInfo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50a0b034-169b-4062-b9b1-f0dd9c5b2843</TermId>
        </TermInfo>
      </Terms>
    </TaxKeywordTaxHTField>
    <i6d89d2a22ad4b4885b9858a4f35747a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</TermName>
          <TermId xmlns="http://schemas.microsoft.com/office/infopath/2007/PartnerControls">3eaca359-c4b3-4b51-a927-e9852da92384</TermId>
        </TermInfo>
      </Terms>
    </i6d89d2a22ad4b4885b9858a4f35747a>
    <AverageRating xmlns="http://schemas.microsoft.com/sharepoint/v3" xsi:nil="true"/>
    <a9556e1ac9ee423090b285ae20260b00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Cross Sector</TermName>
          <TermId xmlns="http://schemas.microsoft.com/office/infopath/2007/PartnerControls">d51dcd69-a6f7-4fb6-bc11-144a9da6fd82</TermId>
        </TermInfo>
      </Terms>
    </a9556e1ac9ee423090b285ae20260b00>
  </documentManagement>
</p:properties>
</file>

<file path=customXml/itemProps1.xml><?xml version="1.0" encoding="utf-8"?>
<ds:datastoreItem xmlns:ds="http://schemas.openxmlformats.org/officeDocument/2006/customXml" ds:itemID="{04CCC1B3-4CD5-4833-95A6-6904C602CD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A2B00F-2F42-4EB2-981F-8323AA0E6A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daf2857-34a0-4271-9efd-53feeda81814"/>
    <ds:schemaRef ds:uri="eaa6d935-851e-4683-8fb3-4830ef9470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3044BF-A435-4394-AA7A-C500776C88E9}">
  <ds:schemaRefs>
    <ds:schemaRef ds:uri="http://schemas.microsoft.com/sharepoint/v3"/>
    <ds:schemaRef ds:uri="eaa6d935-851e-4683-8fb3-4830ef9470e6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fdaf2857-34a0-4271-9efd-53feeda81814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723</Words>
  <Application>Microsoft Office PowerPoint</Application>
  <PresentationFormat>Экран (16:9)</PresentationFormat>
  <Paragraphs>124</Paragraphs>
  <Slides>10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Arial Unicode MS</vt:lpstr>
      <vt:lpstr>Calibri</vt:lpstr>
      <vt:lpstr>Courier New</vt:lpstr>
      <vt:lpstr>Wingdings</vt:lpstr>
      <vt:lpstr>PPT Template Office 2007-2010_16-9</vt:lpstr>
      <vt:lpstr>1_PPT Template Office 2007-2010_16-9</vt:lpstr>
      <vt:lpstr>PPT Template 2007-2010_16-9</vt:lpstr>
      <vt:lpstr>1_PPT Template 2007-2010_16-9</vt:lpstr>
      <vt:lpstr>2_PPT Template Office 2007-2010_16-9</vt:lpstr>
      <vt:lpstr>3_PPT Template Office 2007-2010_16-9</vt:lpstr>
      <vt:lpstr>4_PPT Template Office 2007-2010_16-9</vt:lpstr>
      <vt:lpstr>think-cell Slide</vt:lpstr>
      <vt:lpstr>Что такое маркетинговые исследования? Для чего они нужны?</vt:lpstr>
      <vt:lpstr>Что такое «маркетинговые исследования»?</vt:lpstr>
      <vt:lpstr>Для чего проводят маркетинговые исследования?</vt:lpstr>
      <vt:lpstr>Классификация методов маркетинговых исследований</vt:lpstr>
      <vt:lpstr>Презентация PowerPoint</vt:lpstr>
      <vt:lpstr>Качественные исследования</vt:lpstr>
      <vt:lpstr>Виды качественных исследований</vt:lpstr>
      <vt:lpstr>Количественные исследования</vt:lpstr>
      <vt:lpstr>Виды количественных исследований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[Subtitle of presentation]</dc:subject>
  <dc:creator/>
  <cp:keywords>PowerPoint; template; template 16:9</cp:keywords>
  <cp:lastModifiedBy/>
  <cp:revision>1</cp:revision>
  <dcterms:created xsi:type="dcterms:W3CDTF">2015-05-22T08:35:45Z</dcterms:created>
  <dcterms:modified xsi:type="dcterms:W3CDTF">2018-09-04T09:18:08Z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s">
    <vt:lpwstr>97;#Not applicable|457da623-78f9-49de-8564-b1618c49ba59</vt:lpwstr>
  </property>
  <property fmtid="{D5CDD505-2E9C-101B-9397-08002B2CF9AE}" pid="3" name="Countries">
    <vt:lpwstr>69;#Global|3eaca359-c4b3-4b51-a927-e9852da92384</vt:lpwstr>
  </property>
  <property fmtid="{D5CDD505-2E9C-101B-9397-08002B2CF9AE}" pid="4" name="TaxKeyword">
    <vt:lpwstr>464;#template|14e0894c-c65f-40d3-8c04-dc2c7cb9794d;#353;#template 16:9|feef3289-4d16-4292-b8f5-4aa93f02d2bc;#1781;#PowerPoint|50a0b034-169b-4062-b9b1-f0dd9c5b2843</vt:lpwstr>
  </property>
  <property fmtid="{D5CDD505-2E9C-101B-9397-08002B2CF9AE}" pid="5" name="Solutions">
    <vt:lpwstr>64;#Not applicable|15480a47-f0f1-4795-a643-bf3b2e95805c</vt:lpwstr>
  </property>
  <property fmtid="{D5CDD505-2E9C-101B-9397-08002B2CF9AE}" pid="6" name="ContentTypeId">
    <vt:lpwstr>0x010100D9151DFF91B0A44197B29C020F8C642F</vt:lpwstr>
  </property>
  <property fmtid="{D5CDD505-2E9C-101B-9397-08002B2CF9AE}" pid="7" name="GfK sector">
    <vt:lpwstr>68;#Cross Sector|d51dcd69-a6f7-4fb6-bc11-144a9da6fd82</vt:lpwstr>
  </property>
  <property fmtid="{D5CDD505-2E9C-101B-9397-08002B2CF9AE}" pid="8" name="Support Services">
    <vt:lpwstr>25;#Corporate Design Guidelines|1cd61861-7629-4907-97f6-83d66b33e039</vt:lpwstr>
  </property>
  <property fmtid="{D5CDD505-2E9C-101B-9397-08002B2CF9AE}" pid="9" name="Languages">
    <vt:lpwstr>73;#English|914398da-6a81-430b-8d1c-6a7bd1227f71</vt:lpwstr>
  </property>
  <property fmtid="{D5CDD505-2E9C-101B-9397-08002B2CF9AE}" pid="10" name="Industries">
    <vt:lpwstr>57;#Not applicable|1b0d69d1-6137-41de-9ae5-e5925610d8cb</vt:lpwstr>
  </property>
  <property fmtid="{D5CDD505-2E9C-101B-9397-08002B2CF9AE}" pid="11" name="Methodology">
    <vt:lpwstr/>
  </property>
</Properties>
</file>